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388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8" r:id="rId101"/>
    <p:sldId id="359" r:id="rId102"/>
    <p:sldId id="360" r:id="rId103"/>
    <p:sldId id="361" r:id="rId104"/>
    <p:sldId id="362" r:id="rId105"/>
    <p:sldId id="389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3" r:id="rId126"/>
    <p:sldId id="384" r:id="rId127"/>
    <p:sldId id="385" r:id="rId128"/>
    <p:sldId id="386" r:id="rId129"/>
    <p:sldId id="387" r:id="rId130"/>
    <p:sldId id="390" r:id="rId131"/>
    <p:sldId id="391" r:id="rId132"/>
  </p:sldIdLst>
  <p:sldSz cx="10693400" cy="7562850"/>
  <p:notesSz cx="10693400" cy="7562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94056" autoAdjust="0"/>
  </p:normalViewPr>
  <p:slideViewPr>
    <p:cSldViewPr>
      <p:cViewPr varScale="1">
        <p:scale>
          <a:sx n="83" d="100"/>
          <a:sy n="83" d="100"/>
        </p:scale>
        <p:origin x="97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presProps" Target="presProps.xml"/><Relationship Id="rId134" Type="http://schemas.openxmlformats.org/officeDocument/2006/relationships/viewProps" Target="viewProps.xml"/><Relationship Id="rId135" Type="http://schemas.openxmlformats.org/officeDocument/2006/relationships/theme" Target="theme/theme1.xml"/><Relationship Id="rId1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069464" y="1290174"/>
            <a:ext cx="5630682" cy="5507054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782" y="588222"/>
            <a:ext cx="7197595" cy="3445299"/>
          </a:xfrm>
        </p:spPr>
        <p:txBody>
          <a:bodyPr anchor="b">
            <a:normAutofit/>
          </a:bodyPr>
          <a:lstStyle>
            <a:lvl1pPr algn="l">
              <a:defRPr sz="4852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782" y="4238932"/>
            <a:ext cx="5793720" cy="2110128"/>
          </a:xfrm>
        </p:spPr>
        <p:txBody>
          <a:bodyPr anchor="t">
            <a:normAutofit/>
          </a:bodyPr>
          <a:lstStyle>
            <a:lvl1pPr marL="0" indent="0" algn="l">
              <a:buNone/>
              <a:defRPr sz="2206">
                <a:solidFill>
                  <a:schemeClr val="bg2">
                    <a:lumMod val="75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97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7869"/>
            <a:ext cx="7665553" cy="168063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23782" y="588222"/>
            <a:ext cx="9445837" cy="3445298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91119" y="4238931"/>
            <a:ext cx="8515113" cy="50419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764"/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87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588222"/>
            <a:ext cx="9445837" cy="3193203"/>
          </a:xfrm>
        </p:spPr>
        <p:txBody>
          <a:bodyPr anchor="ctr">
            <a:normAutofit/>
          </a:bodyPr>
          <a:lstStyle>
            <a:lvl1pPr algn="l">
              <a:defRPr sz="3088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4537710"/>
            <a:ext cx="7465209" cy="210079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bg2">
                    <a:lumMod val="7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50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376" y="588222"/>
            <a:ext cx="8022140" cy="3193203"/>
          </a:xfrm>
        </p:spPr>
        <p:txBody>
          <a:bodyPr anchor="ctr">
            <a:normAutofit/>
          </a:bodyPr>
          <a:lstStyle>
            <a:lvl1pPr algn="l">
              <a:defRPr sz="3088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47564" y="3781425"/>
            <a:ext cx="7487329" cy="532201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4743125"/>
            <a:ext cx="7463817" cy="1895377"/>
          </a:xfrm>
        </p:spPr>
        <p:txBody>
          <a:bodyPr anchor="ctr">
            <a:normAutofit/>
          </a:bodyPr>
          <a:lstStyle>
            <a:lvl1pPr marL="0" indent="0" algn="l">
              <a:buNone/>
              <a:defRPr sz="2206">
                <a:solidFill>
                  <a:schemeClr val="bg2">
                    <a:lumMod val="7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67336" y="78366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0279" y="3053152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 algn="r"/>
            <a:r>
              <a:rPr lang="en-US" sz="882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458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3781425"/>
            <a:ext cx="7463817" cy="1871855"/>
          </a:xfrm>
        </p:spPr>
        <p:txBody>
          <a:bodyPr anchor="b">
            <a:normAutofit/>
          </a:bodyPr>
          <a:lstStyle>
            <a:lvl1pPr algn="l">
              <a:defRPr sz="3088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5660537"/>
            <a:ext cx="7465209" cy="977964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2">
                    <a:lumMod val="7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486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376" y="588222"/>
            <a:ext cx="8022139" cy="3193203"/>
          </a:xfrm>
        </p:spPr>
        <p:txBody>
          <a:bodyPr anchor="ctr">
            <a:normAutofit/>
          </a:bodyPr>
          <a:lstStyle>
            <a:lvl1pPr algn="l">
              <a:defRPr sz="3088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3782" y="4285615"/>
            <a:ext cx="7463817" cy="115776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6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5462059"/>
            <a:ext cx="7463815" cy="1176443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2">
                    <a:lumMod val="7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67336" y="78366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0279" y="3053152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 algn="r"/>
            <a:r>
              <a:rPr lang="en-US" sz="882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7170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588222"/>
            <a:ext cx="8800839" cy="319320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88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3782" y="4332300"/>
            <a:ext cx="7463817" cy="92434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6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5256650"/>
            <a:ext cx="7463815" cy="1381852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2">
                    <a:lumMod val="7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26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7869"/>
            <a:ext cx="7665553" cy="1680633"/>
          </a:xfrm>
        </p:spPr>
        <p:txBody>
          <a:bodyPr>
            <a:normAutofit/>
          </a:bodyPr>
          <a:lstStyle>
            <a:lvl1pPr algn="l">
              <a:defRPr sz="308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3782" y="588223"/>
            <a:ext cx="7665553" cy="4154903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1850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9047" y="588222"/>
            <a:ext cx="2390571" cy="4873837"/>
          </a:xfrm>
        </p:spPr>
        <p:txBody>
          <a:bodyPr vert="eaVert">
            <a:normAutofit/>
          </a:bodyPr>
          <a:lstStyle>
            <a:lvl1pPr>
              <a:defRPr sz="308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3782" y="588222"/>
            <a:ext cx="6841264" cy="605028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809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254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413C4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0422" y="2530758"/>
            <a:ext cx="4282440" cy="3959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3331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70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7869"/>
            <a:ext cx="7665553" cy="168063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82" y="588222"/>
            <a:ext cx="7665553" cy="4154903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89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1" y="2184823"/>
            <a:ext cx="7487331" cy="2558298"/>
          </a:xfrm>
        </p:spPr>
        <p:txBody>
          <a:bodyPr anchor="b">
            <a:normAutofit/>
          </a:bodyPr>
          <a:lstStyle>
            <a:lvl1pPr algn="l">
              <a:defRPr sz="3529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4948531"/>
            <a:ext cx="7487329" cy="168997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2">
                    <a:lumMod val="7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527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7869"/>
            <a:ext cx="7665553" cy="1680633"/>
          </a:xfrm>
        </p:spPr>
        <p:txBody>
          <a:bodyPr>
            <a:normAutofit/>
          </a:bodyPr>
          <a:lstStyle>
            <a:lvl1pPr>
              <a:defRPr sz="352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23782" y="588222"/>
            <a:ext cx="4619267" cy="4154899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452373" y="588222"/>
            <a:ext cx="4617245" cy="4145562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81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7869"/>
            <a:ext cx="7665553" cy="1680633"/>
          </a:xfrm>
        </p:spPr>
        <p:txBody>
          <a:bodyPr>
            <a:normAutofit/>
          </a:bodyPr>
          <a:lstStyle>
            <a:lvl1pPr>
              <a:defRPr sz="352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8" y="588222"/>
            <a:ext cx="4346668" cy="672253"/>
          </a:xfrm>
        </p:spPr>
        <p:txBody>
          <a:bodyPr anchor="b">
            <a:noAutofit/>
          </a:bodyPr>
          <a:lstStyle>
            <a:lvl1pPr marL="0" indent="0">
              <a:buNone/>
              <a:defRPr sz="2647" b="0" cap="all">
                <a:solidFill>
                  <a:schemeClr val="tx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" y="1260476"/>
            <a:ext cx="4614004" cy="3482646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7672" y="624986"/>
            <a:ext cx="440184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 cap="all">
                <a:solidFill>
                  <a:schemeClr val="tx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2374" y="1260475"/>
            <a:ext cx="4627147" cy="347330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14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2" y="4957869"/>
            <a:ext cx="7665553" cy="1680633"/>
          </a:xfrm>
        </p:spPr>
        <p:txBody>
          <a:bodyPr>
            <a:normAutofit/>
          </a:bodyPr>
          <a:lstStyle>
            <a:lvl1pPr>
              <a:defRPr sz="352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90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31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830" y="588222"/>
            <a:ext cx="3742690" cy="1680633"/>
          </a:xfrm>
        </p:spPr>
        <p:txBody>
          <a:bodyPr anchor="b">
            <a:normAutofit/>
          </a:bodyPr>
          <a:lstStyle>
            <a:lvl1pPr algn="l">
              <a:defRPr sz="2206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81" y="588222"/>
            <a:ext cx="5190877" cy="605028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6830" y="2436921"/>
            <a:ext cx="3742690" cy="2306203"/>
          </a:xfrm>
        </p:spPr>
        <p:txBody>
          <a:bodyPr anchor="t">
            <a:normAutofit/>
          </a:bodyPr>
          <a:lstStyle>
            <a:lvl1pPr marL="0" indent="0">
              <a:buNone/>
              <a:defRPr sz="176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15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588" y="1596602"/>
            <a:ext cx="4167032" cy="1260475"/>
          </a:xfrm>
        </p:spPr>
        <p:txBody>
          <a:bodyPr anchor="b">
            <a:normAutofit/>
          </a:bodyPr>
          <a:lstStyle>
            <a:lvl1pPr algn="l">
              <a:defRPr sz="2647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91117" y="1008380"/>
            <a:ext cx="3836917" cy="5293995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54" y="3025140"/>
            <a:ext cx="4168161" cy="2296866"/>
          </a:xfrm>
        </p:spPr>
        <p:txBody>
          <a:bodyPr anchor="t">
            <a:normAutofit/>
          </a:bodyPr>
          <a:lstStyle>
            <a:lvl1pPr marL="0" indent="0">
              <a:buNone/>
              <a:defRPr sz="1985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3782" y="6806565"/>
            <a:ext cx="6796488" cy="4026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34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800984" y="4294953"/>
            <a:ext cx="2889061" cy="293177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782" y="4957869"/>
            <a:ext cx="7665553" cy="1680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82" y="588223"/>
            <a:ext cx="7665553" cy="4154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9259" y="6806569"/>
            <a:ext cx="1403875" cy="4026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782" y="6806565"/>
            <a:ext cx="6796488" cy="4026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1760" y="6151822"/>
            <a:ext cx="1002105" cy="7387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88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346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txStyles>
    <p:titleStyle>
      <a:lvl1pPr algn="l" defTabSz="504200" rtl="0" eaLnBrk="1" latinLnBrk="0" hangingPunct="1">
        <a:spcBef>
          <a:spcPct val="0"/>
        </a:spcBef>
        <a:buNone/>
        <a:defRPr sz="352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5125" indent="-315125" algn="l" defTabSz="504200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0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19325" indent="-315125" algn="l" defTabSz="504200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8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323525" indent="-315125" algn="l" defTabSz="504200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6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701676" indent="-189075" algn="l" defTabSz="504200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205876" indent="-189075" algn="l" defTabSz="504200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773101" indent="-252100" algn="l" defTabSz="504200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277301" indent="-252100" algn="l" defTabSz="504200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781501" indent="-252100" algn="l" defTabSz="504200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285701" indent="-252100" algn="l" defTabSz="504200" rtl="0" eaLnBrk="1" latinLnBrk="0" hangingPunct="1">
        <a:spcBef>
          <a:spcPct val="20000"/>
        </a:spcBef>
        <a:spcAft>
          <a:spcPts val="662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0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0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6.png"/><Relationship Id="rId3" Type="http://schemas.openxmlformats.org/officeDocument/2006/relationships/image" Target="../media/image67.jpe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68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8.jp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png"/><Relationship Id="rId3" Type="http://schemas.openxmlformats.org/officeDocument/2006/relationships/image" Target="../media/image69.jp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kobiegly.pl/" TargetMode="External"/><Relationship Id="rId3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ww.rzgw.gda.pl/cms/site.files/image/RZGW7_woj6.png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jp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8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png"/><Relationship Id="rId3" Type="http://schemas.openxmlformats.org/officeDocument/2006/relationships/image" Target="../media/image50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jpg"/><Relationship Id="rId5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jp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700" y="848160"/>
            <a:ext cx="8991600" cy="5398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 sz="3500" dirty="0">
                <a:solidFill>
                  <a:srgbClr val="FFFFFF"/>
                </a:solidFill>
              </a:rPr>
              <a:t>USTAWA NOWE PRAWO WODNE</a:t>
            </a:r>
            <a:br>
              <a:rPr lang="pl-PL" sz="3500" dirty="0">
                <a:solidFill>
                  <a:srgbClr val="FFFFFF"/>
                </a:solidFill>
              </a:rPr>
            </a:br>
            <a:r>
              <a:rPr lang="pl-PL" sz="3500" dirty="0">
                <a:solidFill>
                  <a:srgbClr val="FFFFFF"/>
                </a:solidFill>
              </a:rPr>
              <a:t/>
            </a:r>
            <a:br>
              <a:rPr lang="pl-PL" sz="3500" dirty="0">
                <a:solidFill>
                  <a:srgbClr val="FFFFFF"/>
                </a:solidFill>
              </a:rPr>
            </a:br>
            <a:r>
              <a:rPr lang="pl-PL" sz="3500" dirty="0">
                <a:solidFill>
                  <a:srgbClr val="FFFFFF"/>
                </a:solidFill>
              </a:rPr>
              <a:t/>
            </a:r>
            <a:br>
              <a:rPr lang="pl-PL" sz="3500" dirty="0">
                <a:solidFill>
                  <a:srgbClr val="FFFFFF"/>
                </a:solidFill>
              </a:rPr>
            </a:br>
            <a:r>
              <a:rPr lang="pl-PL" sz="3500" dirty="0">
                <a:solidFill>
                  <a:srgbClr val="FFFFFF"/>
                </a:solidFill>
              </a:rPr>
              <a:t>Wyzwania a Rzeczywistość</a:t>
            </a:r>
            <a:br>
              <a:rPr lang="pl-PL" sz="3500" dirty="0">
                <a:solidFill>
                  <a:srgbClr val="FFFFFF"/>
                </a:solidFill>
              </a:rPr>
            </a:br>
            <a:r>
              <a:rPr lang="pl-PL" sz="3500" dirty="0">
                <a:solidFill>
                  <a:srgbClr val="FFFFFF"/>
                </a:solidFill>
              </a:rPr>
              <a:t/>
            </a:r>
            <a:br>
              <a:rPr lang="pl-PL" sz="3500" dirty="0">
                <a:solidFill>
                  <a:srgbClr val="FFFFFF"/>
                </a:solidFill>
              </a:rPr>
            </a:br>
            <a:r>
              <a:rPr lang="pl-PL" sz="3500" dirty="0">
                <a:solidFill>
                  <a:srgbClr val="FFFFFF"/>
                </a:solidFill>
              </a:rPr>
              <a:t/>
            </a:r>
            <a:br>
              <a:rPr lang="pl-PL" sz="3500" dirty="0">
                <a:solidFill>
                  <a:srgbClr val="FFFFFF"/>
                </a:solidFill>
              </a:rPr>
            </a:br>
            <a:r>
              <a:rPr lang="pl-PL" sz="3500" dirty="0">
                <a:solidFill>
                  <a:srgbClr val="FFFFFF"/>
                </a:solidFill>
              </a:rPr>
              <a:t>dr inż. Łukasz Szałata </a:t>
            </a:r>
            <a:br>
              <a:rPr lang="pl-PL" sz="3500" dirty="0">
                <a:solidFill>
                  <a:srgbClr val="FFFFFF"/>
                </a:solidFill>
              </a:rPr>
            </a:br>
            <a:r>
              <a:rPr lang="pl-PL" sz="3500" dirty="0">
                <a:solidFill>
                  <a:srgbClr val="FFFFFF"/>
                </a:solidFill>
              </a:rPr>
              <a:t/>
            </a:r>
            <a:br>
              <a:rPr lang="pl-PL" sz="3500" dirty="0">
                <a:solidFill>
                  <a:srgbClr val="FFFFFF"/>
                </a:solidFill>
              </a:rPr>
            </a:br>
            <a:r>
              <a:rPr lang="pl-PL" sz="3500" dirty="0">
                <a:solidFill>
                  <a:srgbClr val="FFFFFF"/>
                </a:solidFill>
              </a:rPr>
              <a:t/>
            </a:r>
            <a:br>
              <a:rPr lang="pl-PL" sz="3500" dirty="0">
                <a:solidFill>
                  <a:srgbClr val="FFFFFF"/>
                </a:solidFill>
              </a:rPr>
            </a:br>
            <a:r>
              <a:rPr lang="pl-PL" sz="3500" dirty="0" smtClean="0">
                <a:solidFill>
                  <a:srgbClr val="FFFFFF"/>
                </a:solidFill>
              </a:rPr>
              <a:t>opole, </a:t>
            </a:r>
            <a:r>
              <a:rPr lang="pl-PL" sz="3500" dirty="0">
                <a:solidFill>
                  <a:srgbClr val="FFFFFF"/>
                </a:solidFill>
              </a:rPr>
              <a:t>dnia </a:t>
            </a:r>
            <a:r>
              <a:rPr lang="pl-PL" sz="3500" dirty="0" smtClean="0">
                <a:solidFill>
                  <a:srgbClr val="FFFFFF"/>
                </a:solidFill>
              </a:rPr>
              <a:t>28 kwietnia 2018 </a:t>
            </a:r>
            <a:r>
              <a:rPr lang="pl-PL" sz="3500" dirty="0">
                <a:solidFill>
                  <a:srgbClr val="FFFFFF"/>
                </a:solidFill>
              </a:rPr>
              <a:t>r. </a:t>
            </a:r>
            <a:endParaRPr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9100" y="1724025"/>
            <a:ext cx="875501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  <a:tabLst>
                <a:tab pos="538480" algn="l"/>
              </a:tabLst>
            </a:pPr>
            <a:r>
              <a:rPr sz="3500" dirty="0">
                <a:solidFill>
                  <a:srgbClr val="FFFFFF"/>
                </a:solidFill>
              </a:rPr>
              <a:t>1	</a:t>
            </a:r>
            <a:r>
              <a:rPr dirty="0">
                <a:solidFill>
                  <a:srgbClr val="33313D"/>
                </a:solidFill>
              </a:rPr>
              <a:t>ZMIANY</a:t>
            </a:r>
            <a:r>
              <a:rPr spc="-55" dirty="0">
                <a:solidFill>
                  <a:srgbClr val="33313D"/>
                </a:solidFill>
              </a:rPr>
              <a:t> </a:t>
            </a:r>
            <a:r>
              <a:rPr spc="-5" dirty="0">
                <a:solidFill>
                  <a:srgbClr val="33313D"/>
                </a:solidFill>
              </a:rPr>
              <a:t>KOMPETENCYJNE</a:t>
            </a:r>
            <a:endParaRPr sz="3500" dirty="0"/>
          </a:p>
        </p:txBody>
      </p:sp>
      <p:sp>
        <p:nvSpPr>
          <p:cNvPr id="4" name="object 4"/>
          <p:cNvSpPr txBox="1"/>
          <p:nvPr/>
        </p:nvSpPr>
        <p:spPr>
          <a:xfrm>
            <a:off x="774700" y="3171825"/>
            <a:ext cx="8678863" cy="141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150" spc="-5" dirty="0">
                <a:solidFill>
                  <a:srgbClr val="33313D"/>
                </a:solidFill>
                <a:latin typeface="Arial"/>
                <a:cs typeface="Arial"/>
              </a:rPr>
              <a:t>CENTRALIZACJA</a:t>
            </a:r>
            <a:endParaRPr sz="31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30"/>
              </a:spcBef>
            </a:pP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ZARZĄDZANIA</a:t>
            </a:r>
            <a:r>
              <a:rPr sz="2100" spc="-5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ZASOBAMI</a:t>
            </a:r>
            <a:endParaRPr sz="2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WODNYMI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900" y="1114425"/>
            <a:ext cx="707707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Art.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272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nPW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tabLst>
                <a:tab pos="536575" algn="l"/>
              </a:tabLst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14.	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Odczytu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wskazań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przyrządów</a:t>
            </a:r>
            <a:r>
              <a:rPr sz="2400" spc="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pomiarowych</a:t>
            </a:r>
            <a:endParaRPr sz="2400" dirty="0">
              <a:latin typeface="Arial"/>
              <a:cs typeface="Arial"/>
            </a:endParaRPr>
          </a:p>
          <a:p>
            <a:pPr marL="18415"/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dokonuje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pracownik Wód</a:t>
            </a:r>
            <a:r>
              <a:rPr sz="2400" spc="5" dirty="0">
                <a:solidFill>
                  <a:srgbClr val="8B002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Polskich.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0" y="2729349"/>
            <a:ext cx="9982200" cy="398416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8415" indent="-5715">
              <a:lnSpc>
                <a:spcPct val="100000"/>
              </a:lnSpc>
              <a:spcBef>
                <a:spcPts val="400"/>
              </a:spcBef>
              <a:buAutoNum type="arabicPeriod" startAt="15"/>
              <a:tabLst>
                <a:tab pos="361950" algn="l"/>
              </a:tabLst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Podmiot obowiązany do ponoszenia opłat za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usługi</a:t>
            </a:r>
            <a:endParaRPr sz="2400" dirty="0">
              <a:latin typeface="Arial"/>
              <a:cs typeface="Arial"/>
            </a:endParaRPr>
          </a:p>
          <a:p>
            <a:pPr marL="18415" marR="8255" algn="just">
              <a:lnSpc>
                <a:spcPct val="94200"/>
              </a:lnSpc>
              <a:spcBef>
                <a:spcPts val="409"/>
              </a:spcBef>
            </a:pP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wodne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jest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obowiązany zapewnić dostęp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do  nieruchomości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w zakresie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niezbędnym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do dokonania 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odczytu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wskazań ilości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pobranych wód podziemnych 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lub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wód powierzchniowych,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lub ilości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ścieków  wprowadzanych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do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wód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lub do</a:t>
            </a:r>
            <a:r>
              <a:rPr sz="2400" spc="2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ziemi.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8415" marR="5080" indent="-5715" algn="just">
              <a:lnSpc>
                <a:spcPct val="94600"/>
              </a:lnSpc>
              <a:buAutoNum type="arabicPeriod" startAt="16"/>
              <a:tabLst>
                <a:tab pos="412750" algn="l"/>
              </a:tabLst>
            </a:pP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Odczytu wskazań pomiaru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ilości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pobranych wód  podziemnych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lub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wód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powierzchniowych, lub ilości  ścieków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wprowadzanych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do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wód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lub do ziemi,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można 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dokonać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także przy pomocy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przyrządu pomiarowego  zapewniającego możliwość zdalnego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odczytu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wskazań  przez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Wody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Polskie.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1979" y="1759495"/>
            <a:ext cx="2792234" cy="392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4027488"/>
            <a:ext cx="7691438" cy="1787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spc="-5" dirty="0"/>
              <a:t>Co z</a:t>
            </a:r>
            <a:r>
              <a:rPr sz="5800" spc="-10" dirty="0"/>
              <a:t> pomiarem</a:t>
            </a:r>
            <a:endParaRPr sz="5800"/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750" dirty="0"/>
              <a:t>w </a:t>
            </a:r>
            <a:r>
              <a:rPr sz="5750" spc="-5" dirty="0"/>
              <a:t>okresie</a:t>
            </a:r>
            <a:r>
              <a:rPr sz="5750" spc="-100" dirty="0"/>
              <a:t> </a:t>
            </a:r>
            <a:r>
              <a:rPr sz="5750" spc="-5" dirty="0"/>
              <a:t>przejściowym</a:t>
            </a:r>
            <a:endParaRPr sz="57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5700" y="504825"/>
            <a:ext cx="798835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10" dirty="0"/>
              <a:t>URZĄDZENIA</a:t>
            </a:r>
            <a:r>
              <a:rPr sz="3600" spc="-15" dirty="0"/>
              <a:t> </a:t>
            </a:r>
            <a:r>
              <a:rPr sz="3600" spc="-10" dirty="0"/>
              <a:t>POMIAROWE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317500" y="1876425"/>
            <a:ext cx="10134600" cy="151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Art.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552 ust.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7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nPW</a:t>
            </a:r>
            <a:endParaRPr sz="2400" dirty="0">
              <a:latin typeface="Arial"/>
              <a:cs typeface="Arial"/>
            </a:endParaRPr>
          </a:p>
          <a:p>
            <a:pPr marL="12700" algn="just"/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Do dnia 31 grudnia 2020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r.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Wody Polskie</a:t>
            </a:r>
            <a:r>
              <a:rPr sz="2400" spc="-3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E0036"/>
                </a:solidFill>
                <a:latin typeface="Arial"/>
                <a:cs typeface="Arial"/>
              </a:rPr>
              <a:t>wyposażą</a:t>
            </a:r>
            <a:endParaRPr sz="2400" dirty="0">
              <a:latin typeface="Arial"/>
              <a:cs typeface="Arial"/>
            </a:endParaRPr>
          </a:p>
          <a:p>
            <a:pPr marL="12700" marR="5080" algn="just">
              <a:spcBef>
                <a:spcPts val="210"/>
              </a:spcBef>
            </a:pPr>
            <a:r>
              <a:rPr sz="2400" dirty="0">
                <a:solidFill>
                  <a:srgbClr val="8E0036"/>
                </a:solidFill>
                <a:latin typeface="Arial"/>
                <a:cs typeface="Arial"/>
              </a:rPr>
              <a:t>w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przyrządy pomiarowe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podmioty obowiązane do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ponoszenia 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opłaty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usługi wodne,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o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której mowa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art.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268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ust.</a:t>
            </a:r>
            <a:r>
              <a:rPr sz="2400" spc="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1.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300" y="4455481"/>
            <a:ext cx="9857621" cy="190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Art.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36 ust.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5.</a:t>
            </a:r>
            <a:r>
              <a:rPr sz="2400" spc="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nPW</a:t>
            </a:r>
            <a:endParaRPr sz="2400" dirty="0">
              <a:latin typeface="Arial"/>
              <a:cs typeface="Arial"/>
            </a:endParaRPr>
          </a:p>
          <a:p>
            <a:pPr marL="12700" marR="5080" algn="just">
              <a:lnSpc>
                <a:spcPct val="98000"/>
              </a:lnSpc>
              <a:spcBef>
                <a:spcPts val="130"/>
              </a:spcBef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Podmioty,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o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których mowa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ust.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1 i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2,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zgodą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Wód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Polskich,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mogą 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wyposażyć  </a:t>
            </a:r>
            <a:r>
              <a:rPr sz="2400" dirty="0">
                <a:solidFill>
                  <a:srgbClr val="8E0036"/>
                </a:solidFill>
                <a:latin typeface="Arial"/>
                <a:cs typeface="Arial"/>
              </a:rPr>
              <a:t>się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na własny koszt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przyrządy pomiarowe umożliwiające pomiar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ilości 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pobranych wód lub pomiar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ilości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temperatury wprowadzonych</a:t>
            </a:r>
            <a:r>
              <a:rPr sz="2400" spc="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ścieków.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3174" y="596390"/>
            <a:ext cx="9753600" cy="15090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 algn="just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Art. </a:t>
            </a:r>
            <a:r>
              <a:rPr sz="2000" spc="-10" dirty="0">
                <a:solidFill>
                  <a:srgbClr val="33313D"/>
                </a:solidFill>
                <a:latin typeface="Arial"/>
                <a:cs typeface="Arial"/>
              </a:rPr>
              <a:t>552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nPW</a:t>
            </a:r>
            <a:endParaRPr sz="2000" dirty="0">
              <a:latin typeface="Arial"/>
              <a:cs typeface="Arial"/>
            </a:endParaRPr>
          </a:p>
          <a:p>
            <a:pPr marL="18415" marR="5080" indent="-6350" algn="just">
              <a:lnSpc>
                <a:spcPct val="100699"/>
              </a:lnSpc>
              <a:spcBef>
                <a:spcPts val="70"/>
              </a:spcBef>
            </a:pP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1. Wymóg </a:t>
            </a:r>
            <a:r>
              <a:rPr sz="2000" spc="-10" dirty="0">
                <a:solidFill>
                  <a:srgbClr val="33313D"/>
                </a:solidFill>
                <a:latin typeface="Arial"/>
                <a:cs typeface="Arial"/>
              </a:rPr>
              <a:t>stosowania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przyrządów </a:t>
            </a:r>
            <a:r>
              <a:rPr sz="2000" spc="-10" dirty="0">
                <a:solidFill>
                  <a:srgbClr val="33313D"/>
                </a:solidFill>
                <a:latin typeface="Arial"/>
                <a:cs typeface="Arial"/>
              </a:rPr>
              <a:t>pomiarowych  umożliwiających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pomiar ilości </a:t>
            </a:r>
            <a:r>
              <a:rPr sz="2000" spc="-10" dirty="0">
                <a:solidFill>
                  <a:srgbClr val="33313D"/>
                </a:solidFill>
                <a:latin typeface="Arial"/>
                <a:cs typeface="Arial"/>
              </a:rPr>
              <a:t>pobranej wody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oraz ilości  ścieków </a:t>
            </a:r>
            <a:r>
              <a:rPr sz="2000" spc="-10" dirty="0">
                <a:solidFill>
                  <a:srgbClr val="33313D"/>
                </a:solidFill>
                <a:latin typeface="Arial"/>
                <a:cs typeface="Arial"/>
              </a:rPr>
              <a:t>wprowadzonych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do </a:t>
            </a:r>
            <a:r>
              <a:rPr sz="2000" spc="-15" dirty="0">
                <a:solidFill>
                  <a:srgbClr val="33313D"/>
                </a:solidFill>
                <a:latin typeface="Arial"/>
                <a:cs typeface="Arial"/>
              </a:rPr>
              <a:t>wód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lub do </a:t>
            </a:r>
            <a:r>
              <a:rPr sz="2000" spc="-10" dirty="0">
                <a:solidFill>
                  <a:srgbClr val="33313D"/>
                </a:solidFill>
                <a:latin typeface="Arial"/>
                <a:cs typeface="Arial"/>
              </a:rPr>
              <a:t>ziemi,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o </a:t>
            </a:r>
            <a:r>
              <a:rPr sz="2000" spc="-10" dirty="0">
                <a:solidFill>
                  <a:srgbClr val="33313D"/>
                </a:solidFill>
                <a:latin typeface="Arial"/>
                <a:cs typeface="Arial"/>
              </a:rPr>
              <a:t>którym  mowa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w art. 36 oraz w art. 303 </a:t>
            </a:r>
            <a:r>
              <a:rPr sz="2000" spc="-10" dirty="0">
                <a:solidFill>
                  <a:srgbClr val="33313D"/>
                </a:solidFill>
                <a:latin typeface="Arial"/>
                <a:cs typeface="Arial"/>
              </a:rPr>
              <a:t>ust.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3, stosuje</a:t>
            </a:r>
            <a:r>
              <a:rPr sz="2000" spc="2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się</a:t>
            </a:r>
            <a:endParaRPr sz="2000" dirty="0">
              <a:latin typeface="Arial"/>
              <a:cs typeface="Arial"/>
            </a:endParaRPr>
          </a:p>
          <a:p>
            <a:pPr marL="18415" algn="just">
              <a:lnSpc>
                <a:spcPts val="1920"/>
              </a:lnSpc>
            </a:pPr>
            <a:r>
              <a:rPr sz="2000" spc="-5" dirty="0">
                <a:solidFill>
                  <a:srgbClr val="8B002E"/>
                </a:solidFill>
                <a:latin typeface="Arial"/>
                <a:cs typeface="Arial"/>
              </a:rPr>
              <a:t>od dnia 31 grudnia </a:t>
            </a:r>
            <a:r>
              <a:rPr sz="2000" spc="-10" dirty="0">
                <a:solidFill>
                  <a:srgbClr val="8B002E"/>
                </a:solidFill>
                <a:latin typeface="Arial"/>
                <a:cs typeface="Arial"/>
              </a:rPr>
              <a:t>2020 r.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3174" y="2695040"/>
            <a:ext cx="10016526" cy="45915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8415" marR="467995" indent="-5715">
              <a:spcBef>
                <a:spcPts val="60"/>
              </a:spcBef>
              <a:buAutoNum type="arabicPeriod" startAt="2"/>
              <a:tabLst>
                <a:tab pos="184150" algn="l"/>
              </a:tabLst>
            </a:pP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Ustalenie wysokości opłaty za usługi wodne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w okresie od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dnia  wejścia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życie ustawy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do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dnia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31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grudnia 2020 r. następuje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na 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podstawie:</a:t>
            </a:r>
            <a:endParaRPr sz="2000" dirty="0">
              <a:latin typeface="Arial"/>
              <a:cs typeface="Arial"/>
            </a:endParaRPr>
          </a:p>
          <a:p>
            <a:pPr marL="412115" lvl="1" indent="1270">
              <a:spcBef>
                <a:spcPts val="35"/>
              </a:spcBef>
              <a:buAutoNum type="arabicParenR"/>
              <a:tabLst>
                <a:tab pos="590550" algn="l"/>
              </a:tabLst>
            </a:pP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określonego </a:t>
            </a:r>
            <a:r>
              <a:rPr sz="2000" dirty="0">
                <a:solidFill>
                  <a:srgbClr val="8B002E"/>
                </a:solidFill>
                <a:latin typeface="Arial"/>
                <a:cs typeface="Arial"/>
              </a:rPr>
              <a:t>w </a:t>
            </a:r>
            <a:r>
              <a:rPr sz="2000" spc="-5" dirty="0">
                <a:solidFill>
                  <a:srgbClr val="8B002E"/>
                </a:solidFill>
                <a:latin typeface="Arial"/>
                <a:cs typeface="Arial"/>
              </a:rPr>
              <a:t>pozwoleniu wodnoprawnym</a:t>
            </a:r>
            <a:r>
              <a:rPr sz="2000" spc="0" dirty="0">
                <a:solidFill>
                  <a:srgbClr val="8B002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B002E"/>
                </a:solidFill>
                <a:latin typeface="Arial"/>
                <a:cs typeface="Arial"/>
              </a:rPr>
              <a:t>albo</a:t>
            </a:r>
            <a:endParaRPr sz="2000" dirty="0">
              <a:latin typeface="Arial"/>
              <a:cs typeface="Arial"/>
            </a:endParaRPr>
          </a:p>
          <a:p>
            <a:pPr marL="412115">
              <a:spcBef>
                <a:spcPts val="25"/>
              </a:spcBef>
            </a:pPr>
            <a:r>
              <a:rPr sz="2000" dirty="0">
                <a:solidFill>
                  <a:srgbClr val="8B002E"/>
                </a:solidFill>
                <a:latin typeface="Arial"/>
                <a:cs typeface="Arial"/>
              </a:rPr>
              <a:t>w </a:t>
            </a:r>
            <a:r>
              <a:rPr sz="2000" spc="-5" dirty="0">
                <a:solidFill>
                  <a:srgbClr val="8B002E"/>
                </a:solidFill>
                <a:latin typeface="Arial"/>
                <a:cs typeface="Arial"/>
              </a:rPr>
              <a:t>pozwoleniu zintegrowanym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celu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i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zakresu korzystania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z</a:t>
            </a:r>
            <a:r>
              <a:rPr sz="2000" spc="3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wód;</a:t>
            </a:r>
            <a:endParaRPr sz="2000" dirty="0">
              <a:latin typeface="Arial"/>
              <a:cs typeface="Arial"/>
            </a:endParaRPr>
          </a:p>
          <a:p>
            <a:pPr marL="412115" marR="15240" lvl="1" indent="1270">
              <a:spcBef>
                <a:spcPts val="340"/>
              </a:spcBef>
              <a:buAutoNum type="arabicParenR" startAt="2"/>
              <a:tabLst>
                <a:tab pos="593725" algn="l"/>
              </a:tabLst>
            </a:pP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pomiarów dokonywanych przez organy administracji </a:t>
            </a:r>
            <a:r>
              <a:rPr sz="2000" dirty="0">
                <a:solidFill>
                  <a:srgbClr val="8B002E"/>
                </a:solidFill>
                <a:latin typeface="Arial"/>
                <a:cs typeface="Arial"/>
              </a:rPr>
              <a:t>w ramach  </a:t>
            </a:r>
            <a:r>
              <a:rPr sz="2000" spc="-5" dirty="0">
                <a:solidFill>
                  <a:srgbClr val="8B002E"/>
                </a:solidFill>
                <a:latin typeface="Arial"/>
                <a:cs typeface="Arial"/>
              </a:rPr>
              <a:t>kontroli gospodarowania wodami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lub ustaleń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z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przeglądów  pozwoleń</a:t>
            </a:r>
            <a:r>
              <a:rPr sz="2000" spc="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wodnoprawnych;</a:t>
            </a:r>
            <a:endParaRPr sz="2000" dirty="0">
              <a:latin typeface="Arial"/>
              <a:cs typeface="Arial"/>
            </a:endParaRPr>
          </a:p>
          <a:p>
            <a:pPr marL="412115" marR="18415" lvl="1" indent="1270">
              <a:spcBef>
                <a:spcPts val="370"/>
              </a:spcBef>
              <a:buAutoNum type="arabicParenR" startAt="2"/>
              <a:tabLst>
                <a:tab pos="593725" algn="l"/>
              </a:tabLst>
            </a:pP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pomiarów dokonywanych przez organy administracji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w ramach </a:t>
            </a:r>
            <a:r>
              <a:rPr sz="2000" dirty="0">
                <a:solidFill>
                  <a:srgbClr val="8B002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B002E"/>
                </a:solidFill>
                <a:latin typeface="Arial"/>
                <a:cs typeface="Arial"/>
              </a:rPr>
              <a:t>kontroli pozwoleń</a:t>
            </a:r>
            <a:r>
              <a:rPr sz="2000" dirty="0">
                <a:solidFill>
                  <a:srgbClr val="8B002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B002E"/>
                </a:solidFill>
                <a:latin typeface="Arial"/>
                <a:cs typeface="Arial"/>
              </a:rPr>
              <a:t>zintegrowanych.</a:t>
            </a:r>
            <a:endParaRPr sz="2000" dirty="0">
              <a:latin typeface="Arial"/>
              <a:cs typeface="Arial"/>
            </a:endParaRPr>
          </a:p>
          <a:p>
            <a:pPr marL="18415" marR="5080" indent="-5715">
              <a:spcBef>
                <a:spcPts val="340"/>
              </a:spcBef>
              <a:buAutoNum type="arabicPeriod" startAt="2"/>
              <a:tabLst>
                <a:tab pos="191770" algn="l"/>
              </a:tabLst>
            </a:pP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okresie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od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dnia wejścia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życie ustawy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do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dnia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31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grudnia 2019 r. 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Wody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Polskie ustalają wysokość opłat za usługi wodne, nie  uwzględniając średniego niskiego </a:t>
            </a:r>
            <a:r>
              <a:rPr sz="2000" spc="-10" dirty="0">
                <a:solidFill>
                  <a:srgbClr val="33313D"/>
                </a:solidFill>
                <a:latin typeface="Arial"/>
                <a:cs typeface="Arial"/>
              </a:rPr>
              <a:t>przepływu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z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wielolecia</a:t>
            </a:r>
            <a:r>
              <a:rPr sz="2000" spc="3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(SNQ).</a:t>
            </a:r>
            <a:endParaRPr sz="2000" dirty="0">
              <a:latin typeface="Arial"/>
              <a:cs typeface="Arial"/>
            </a:endParaRPr>
          </a:p>
          <a:p>
            <a:pPr marL="18415" indent="-5715">
              <a:buAutoNum type="arabicPeriod" startAt="2"/>
              <a:tabLst>
                <a:tab pos="184150" algn="l"/>
              </a:tabLst>
            </a:pP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Przepisy wydane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na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podstawie art.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277 ust. 1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stosuje</a:t>
            </a:r>
            <a:r>
              <a:rPr sz="2000" spc="-4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się.</a:t>
            </a:r>
            <a:endParaRPr sz="2000" dirty="0">
              <a:latin typeface="Arial"/>
              <a:cs typeface="Arial"/>
            </a:endParaRPr>
          </a:p>
          <a:p>
            <a:pPr marL="191135" indent="-178435">
              <a:spcBef>
                <a:spcPts val="200"/>
              </a:spcBef>
              <a:buAutoNum type="arabicPeriod" startAt="2"/>
              <a:tabLst>
                <a:tab pos="191770" algn="l"/>
              </a:tabLst>
            </a:pP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Przepisy art.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272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ust. 10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i 17–21 oraz </a:t>
            </a: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art. 273 stosuje</a:t>
            </a:r>
            <a:r>
              <a:rPr sz="2000" spc="-3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się</a:t>
            </a:r>
            <a:endParaRPr sz="2000" dirty="0">
              <a:latin typeface="Arial"/>
              <a:cs typeface="Arial"/>
            </a:endParaRPr>
          </a:p>
          <a:p>
            <a:pPr marL="18415"/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odpowiednio</a:t>
            </a:r>
            <a:r>
              <a:rPr sz="1200" spc="-5" dirty="0">
                <a:solidFill>
                  <a:srgbClr val="33313D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xmlns="" id="{3C733703-70FB-4016-8741-E39FFB3A9576}"/>
              </a:ext>
            </a:extLst>
          </p:cNvPr>
          <p:cNvSpPr/>
          <p:nvPr/>
        </p:nvSpPr>
        <p:spPr>
          <a:xfrm>
            <a:off x="3822700" y="2181225"/>
            <a:ext cx="946655" cy="451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1979" y="1759495"/>
            <a:ext cx="2792234" cy="392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93700" y="4404980"/>
            <a:ext cx="7331075" cy="1663276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algn="just">
              <a:lnSpc>
                <a:spcPts val="4100"/>
              </a:lnSpc>
              <a:spcBef>
                <a:spcPts val="670"/>
              </a:spcBef>
            </a:pPr>
            <a:r>
              <a:rPr sz="3850" dirty="0"/>
              <a:t>Jaki </a:t>
            </a:r>
            <a:r>
              <a:rPr sz="3850" spc="-5" dirty="0"/>
              <a:t>będzie tryb ustalania  wysokości opłaty </a:t>
            </a:r>
            <a:r>
              <a:rPr sz="3850" dirty="0"/>
              <a:t>za </a:t>
            </a:r>
            <a:r>
              <a:rPr sz="3850" spc="-5" dirty="0"/>
              <a:t>usługi</a:t>
            </a:r>
            <a:r>
              <a:rPr sz="3850" spc="-100" dirty="0"/>
              <a:t> </a:t>
            </a:r>
            <a:r>
              <a:rPr sz="3850" spc="-5" dirty="0"/>
              <a:t>wodne</a:t>
            </a:r>
            <a:endParaRPr sz="3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FD091FB-030E-4F08-96A5-6CA561398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6" y="428625"/>
            <a:ext cx="10440527" cy="6629400"/>
          </a:xfrm>
          <a:prstGeom prst="rect">
            <a:avLst/>
          </a:prstGeom>
        </p:spPr>
      </p:pic>
      <p:pic>
        <p:nvPicPr>
          <p:cNvPr id="4" name="Picture 2" descr="Przykł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6" y="428625"/>
            <a:ext cx="2270125" cy="18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0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89100" y="1479501"/>
            <a:ext cx="79248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/>
              <a:t>OPŁATY ZA USŁUGI</a:t>
            </a:r>
            <a:r>
              <a:rPr sz="3600" spc="-40" dirty="0"/>
              <a:t> </a:t>
            </a:r>
            <a:r>
              <a:rPr sz="3600" spc="-5" dirty="0"/>
              <a:t>WODNE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317500" y="2790825"/>
            <a:ext cx="9982199" cy="3829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Art.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273 ust.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9</a:t>
            </a:r>
            <a:r>
              <a:rPr sz="2400" spc="-2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nPW</a:t>
            </a:r>
            <a:endParaRPr sz="2400" dirty="0">
              <a:latin typeface="Arial"/>
              <a:cs typeface="Arial"/>
            </a:endParaRPr>
          </a:p>
          <a:p>
            <a:pPr marL="126364">
              <a:lnSpc>
                <a:spcPct val="100000"/>
              </a:lnSpc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Reklamacja przysługuje raz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okresie</a:t>
            </a:r>
            <a:r>
              <a:rPr sz="2400" spc="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rozliczeniowym.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pl-PL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pl-PL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pl-PL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UWAGA!</a:t>
            </a:r>
            <a:endParaRPr sz="2400" dirty="0">
              <a:latin typeface="Arial"/>
              <a:cs typeface="Arial"/>
            </a:endParaRPr>
          </a:p>
          <a:p>
            <a:pPr marL="12700" marR="44450">
              <a:lnSpc>
                <a:spcPct val="100000"/>
              </a:lnSpc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Zaskarżenie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decyzji,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która została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wydana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związku 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ze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złożeniem reklamacji,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nie wstrzymuje jej</a:t>
            </a:r>
            <a:r>
              <a:rPr sz="2400" spc="-4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wykonania.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1301" y="2105026"/>
            <a:ext cx="411516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3313D"/>
                </a:solidFill>
                <a:latin typeface="Arial"/>
                <a:cs typeface="Arial"/>
              </a:rPr>
              <a:t>NAJWAŻNIEJSZE</a:t>
            </a:r>
            <a:r>
              <a:rPr sz="3600" spc="-2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33313D"/>
                </a:solidFill>
                <a:latin typeface="Arial"/>
                <a:cs typeface="Arial"/>
              </a:rPr>
              <a:t>ZMIANY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938" y="3248025"/>
            <a:ext cx="3584348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solidFill>
                  <a:srgbClr val="33313D"/>
                </a:solidFill>
                <a:latin typeface="Arial"/>
                <a:cs typeface="Arial"/>
              </a:rPr>
              <a:t>SPÓŁKI</a:t>
            </a:r>
            <a:r>
              <a:rPr sz="3600" spc="-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33313D"/>
                </a:solidFill>
                <a:latin typeface="Arial"/>
                <a:cs typeface="Arial"/>
              </a:rPr>
              <a:t>WOD-KAN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512" y="1886220"/>
            <a:ext cx="27305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6465" y="2937593"/>
            <a:ext cx="276225" cy="217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10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2243" y="1997453"/>
            <a:ext cx="32900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FINANSOWE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2243" y="3051873"/>
            <a:ext cx="38996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PROCEDURALNE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2243" y="3908462"/>
            <a:ext cx="50426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ŚRODOWISKOWE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(OCHRONA</a:t>
            </a:r>
            <a:r>
              <a:rPr sz="1400" spc="-8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WÓD)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2242" y="4678326"/>
            <a:ext cx="53474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TARYFOWE</a:t>
            </a:r>
            <a:r>
              <a:rPr sz="2050" spc="-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350" spc="-5" dirty="0">
                <a:solidFill>
                  <a:srgbClr val="33313D"/>
                </a:solidFill>
                <a:latin typeface="Arial"/>
                <a:cs typeface="Arial"/>
              </a:rPr>
              <a:t>(REGULACYJNO-KONTROLNE</a:t>
            </a:r>
            <a:r>
              <a:rPr sz="1700" spc="-5" dirty="0">
                <a:solidFill>
                  <a:srgbClr val="33313D"/>
                </a:solidFill>
                <a:latin typeface="Arial"/>
                <a:cs typeface="Arial"/>
              </a:rPr>
              <a:t>)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7186" y="1538428"/>
            <a:ext cx="777191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3313D"/>
                </a:solidFill>
                <a:latin typeface="Arial"/>
                <a:cs typeface="Arial"/>
              </a:rPr>
              <a:t>OCHRONA</a:t>
            </a:r>
            <a:r>
              <a:rPr sz="3600" spc="-7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33313D"/>
                </a:solidFill>
                <a:latin typeface="Arial"/>
                <a:cs typeface="Arial"/>
              </a:rPr>
              <a:t>WODY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301" y="2771507"/>
            <a:ext cx="7756676" cy="8329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108200" marR="5080" indent="-2096135">
              <a:lnSpc>
                <a:spcPts val="3000"/>
              </a:lnSpc>
              <a:spcBef>
                <a:spcPts val="495"/>
              </a:spcBef>
            </a:pPr>
            <a:r>
              <a:rPr sz="3200" spc="-5" dirty="0">
                <a:solidFill>
                  <a:srgbClr val="33313D"/>
                </a:solidFill>
                <a:latin typeface="Arial"/>
                <a:cs typeface="Arial"/>
              </a:rPr>
              <a:t>Ochrona ujęć </a:t>
            </a:r>
            <a:r>
              <a:rPr sz="3200" spc="-10" dirty="0">
                <a:solidFill>
                  <a:srgbClr val="33313D"/>
                </a:solidFill>
                <a:latin typeface="Arial"/>
                <a:cs typeface="Arial"/>
              </a:rPr>
              <a:t>wody </a:t>
            </a:r>
            <a:r>
              <a:rPr sz="3200" spc="-5" dirty="0">
                <a:solidFill>
                  <a:srgbClr val="33313D"/>
                </a:solidFill>
                <a:latin typeface="Arial"/>
                <a:cs typeface="Arial"/>
              </a:rPr>
              <a:t>oraz zbiorników </a:t>
            </a:r>
            <a:r>
              <a:rPr sz="3200" spc="-10" dirty="0">
                <a:solidFill>
                  <a:srgbClr val="33313D"/>
                </a:solidFill>
                <a:latin typeface="Arial"/>
                <a:cs typeface="Arial"/>
              </a:rPr>
              <a:t>wód  śródlądowych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650" y="4467225"/>
            <a:ext cx="8364855" cy="164275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just">
              <a:lnSpc>
                <a:spcPct val="92700"/>
              </a:lnSpc>
              <a:spcBef>
                <a:spcPts val="310"/>
              </a:spcBef>
            </a:pP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Obecnie nie ma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prawnego obowiązku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chronienia ujęć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wody 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przy pomocy stref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ochronnych, pozostawiając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decyzję w tym  zakresie właścicielowi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ujęcia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wody.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7500" y="871387"/>
            <a:ext cx="99822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ZMIANA </a:t>
            </a:r>
            <a:r>
              <a:rPr sz="3600" dirty="0">
                <a:solidFill>
                  <a:srgbClr val="413C47"/>
                </a:solidFill>
                <a:latin typeface="Arial"/>
                <a:cs typeface="Arial"/>
              </a:rPr>
              <a:t>PRAWA </a:t>
            </a: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WODNEGO – SKUTKI DLA PRZEDSIĘBIORSTW</a:t>
            </a:r>
            <a:r>
              <a:rPr sz="3600" spc="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13C47"/>
                </a:solidFill>
                <a:latin typeface="Arial"/>
                <a:cs typeface="Arial"/>
              </a:rPr>
              <a:t>WOD-KAN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300" y="2333626"/>
            <a:ext cx="1013459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1. Ustanowienie ujęć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ochrony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wody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bezpośredniej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059" y="3248025"/>
            <a:ext cx="7686040" cy="239204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817880">
              <a:lnSpc>
                <a:spcPts val="2830"/>
              </a:lnSpc>
              <a:spcBef>
                <a:spcPts val="280"/>
              </a:spcBef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Zostanie wprowadzony </a:t>
            </a:r>
            <a:r>
              <a:rPr sz="2450" spc="-10" dirty="0">
                <a:solidFill>
                  <a:srgbClr val="8E0036"/>
                </a:solidFill>
                <a:latin typeface="Arial"/>
                <a:cs typeface="Arial"/>
              </a:rPr>
              <a:t>wymóg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ustanowienia stref  </a:t>
            </a:r>
            <a:r>
              <a:rPr sz="2450" spc="-10" dirty="0">
                <a:solidFill>
                  <a:srgbClr val="8E0036"/>
                </a:solidFill>
                <a:latin typeface="Arial"/>
                <a:cs typeface="Arial"/>
              </a:rPr>
              <a:t>ochrony </a:t>
            </a:r>
            <a:r>
              <a:rPr sz="2450" spc="-10" dirty="0" err="1">
                <a:solidFill>
                  <a:srgbClr val="8E0036"/>
                </a:solidFill>
                <a:latin typeface="Arial"/>
                <a:cs typeface="Arial"/>
              </a:rPr>
              <a:t>wody</a:t>
            </a:r>
            <a:r>
              <a:rPr sz="2450" spc="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50" spc="-5" dirty="0" err="1">
                <a:solidFill>
                  <a:srgbClr val="8E0036"/>
                </a:solidFill>
                <a:latin typeface="Arial"/>
                <a:cs typeface="Arial"/>
              </a:rPr>
              <a:t>bezpośredniej</a:t>
            </a:r>
            <a:r>
              <a:rPr lang="pl-PL" sz="2450" spc="-5" dirty="0">
                <a:solidFill>
                  <a:srgbClr val="8E0036"/>
                </a:solidFill>
                <a:latin typeface="Arial"/>
                <a:cs typeface="Arial"/>
              </a:rPr>
              <a:t>.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 marL="12700" marR="5080">
              <a:lnSpc>
                <a:spcPts val="2720"/>
              </a:lnSpc>
              <a:spcBef>
                <a:spcPts val="1575"/>
              </a:spcBef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Aktualnie strefy ochronne ujęć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wody </a:t>
            </a:r>
            <a:r>
              <a:rPr sz="2450" dirty="0">
                <a:solidFill>
                  <a:srgbClr val="413C47"/>
                </a:solidFill>
                <a:latin typeface="Arial"/>
                <a:cs typeface="Arial"/>
              </a:rPr>
              <a:t>są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ustanawiane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na  wniosek właściciela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ujęcia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wody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i jako takie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nie mają  </a:t>
            </a:r>
            <a:r>
              <a:rPr sz="2450" spc="-5" dirty="0" err="1">
                <a:solidFill>
                  <a:srgbClr val="413C47"/>
                </a:solidFill>
                <a:latin typeface="Arial"/>
                <a:cs typeface="Arial"/>
              </a:rPr>
              <a:t>charakteru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50" spc="-10" dirty="0" err="1">
                <a:solidFill>
                  <a:srgbClr val="413C47"/>
                </a:solidFill>
                <a:latin typeface="Arial"/>
                <a:cs typeface="Arial"/>
              </a:rPr>
              <a:t>obligatoryjnego</a:t>
            </a:r>
            <a:r>
              <a:rPr lang="pl-PL" sz="2450" spc="-10" dirty="0">
                <a:solidFill>
                  <a:srgbClr val="413C47"/>
                </a:solidFill>
                <a:latin typeface="Arial"/>
                <a:cs typeface="Arial"/>
              </a:rPr>
              <a:t>.</a:t>
            </a:r>
            <a:endParaRPr sz="24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0170" y="2194014"/>
            <a:ext cx="27076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ORGANY</a:t>
            </a:r>
            <a:r>
              <a:rPr sz="2100" spc="-7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WŁAŚCIWE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W</a:t>
            </a:r>
            <a:r>
              <a:rPr sz="2100" spc="-1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SPRAWACH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00" y="3372569"/>
            <a:ext cx="3188335" cy="7740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85825" marR="5080" indent="-873760">
              <a:lnSpc>
                <a:spcPct val="100499"/>
              </a:lnSpc>
              <a:spcBef>
                <a:spcPts val="80"/>
              </a:spcBef>
            </a:pP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„G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OSPODAROWAN</a:t>
            </a:r>
            <a:r>
              <a:rPr sz="2450" spc="0" dirty="0">
                <a:solidFill>
                  <a:srgbClr val="33313D"/>
                </a:solidFill>
                <a:latin typeface="Arial"/>
                <a:cs typeface="Arial"/>
              </a:rPr>
              <a:t>I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A 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WODAMI”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2243" y="1023409"/>
            <a:ext cx="422148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minister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właściwy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do spraw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gospodarki</a:t>
            </a:r>
            <a:r>
              <a:rPr sz="1600" spc="4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wodnej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2243" y="1632900"/>
            <a:ext cx="417830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5" dirty="0">
                <a:solidFill>
                  <a:srgbClr val="33313D"/>
                </a:solidFill>
                <a:latin typeface="Arial"/>
                <a:cs typeface="Arial"/>
              </a:rPr>
              <a:t>minister </a:t>
            </a:r>
            <a:r>
              <a:rPr sz="1550" spc="-10" dirty="0">
                <a:solidFill>
                  <a:srgbClr val="33313D"/>
                </a:solidFill>
                <a:latin typeface="Arial"/>
                <a:cs typeface="Arial"/>
              </a:rPr>
              <a:t>właściwy </a:t>
            </a:r>
            <a:r>
              <a:rPr sz="1550" spc="-5" dirty="0">
                <a:solidFill>
                  <a:srgbClr val="33313D"/>
                </a:solidFill>
                <a:latin typeface="Arial"/>
                <a:cs typeface="Arial"/>
              </a:rPr>
              <a:t>do spraw żeglugi</a:t>
            </a:r>
            <a:r>
              <a:rPr sz="1550" spc="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33313D"/>
                </a:solidFill>
                <a:latin typeface="Arial"/>
                <a:cs typeface="Arial"/>
              </a:rPr>
              <a:t>śródlądowej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2243" y="2194014"/>
            <a:ext cx="248666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Prezes PGW Wody</a:t>
            </a:r>
            <a:r>
              <a:rPr sz="1600" spc="-4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Polskie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2243" y="2670941"/>
            <a:ext cx="3547745" cy="499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64"/>
              </a:lnSpc>
              <a:spcBef>
                <a:spcPts val="95"/>
              </a:spcBef>
            </a:pP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dyrektor regionalnego</a:t>
            </a:r>
            <a:r>
              <a:rPr sz="160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zarządu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gospodarki wodnej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PGW Wody</a:t>
            </a:r>
            <a:r>
              <a:rPr sz="1600" spc="2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Polskie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2243" y="3364491"/>
            <a:ext cx="404304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dyrektor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zarządu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zlewni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PGW Wody</a:t>
            </a:r>
            <a:r>
              <a:rPr sz="1600" spc="3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Polskie;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2243" y="3957222"/>
            <a:ext cx="423608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10" dirty="0">
                <a:solidFill>
                  <a:srgbClr val="33313D"/>
                </a:solidFill>
                <a:latin typeface="Arial"/>
                <a:cs typeface="Arial"/>
              </a:rPr>
              <a:t>kierownik </a:t>
            </a:r>
            <a:r>
              <a:rPr sz="1550" spc="-5" dirty="0">
                <a:solidFill>
                  <a:srgbClr val="33313D"/>
                </a:solidFill>
                <a:latin typeface="Arial"/>
                <a:cs typeface="Arial"/>
              </a:rPr>
              <a:t>nadzoru </a:t>
            </a:r>
            <a:r>
              <a:rPr sz="1550" spc="-10" dirty="0">
                <a:solidFill>
                  <a:srgbClr val="33313D"/>
                </a:solidFill>
                <a:latin typeface="Arial"/>
                <a:cs typeface="Arial"/>
              </a:rPr>
              <a:t>wodnego PGW </a:t>
            </a:r>
            <a:r>
              <a:rPr sz="1550" dirty="0">
                <a:solidFill>
                  <a:srgbClr val="33313D"/>
                </a:solidFill>
                <a:latin typeface="Arial"/>
                <a:cs typeface="Arial"/>
              </a:rPr>
              <a:t>Wody</a:t>
            </a:r>
            <a:r>
              <a:rPr sz="1550" spc="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33313D"/>
                </a:solidFill>
                <a:latin typeface="Arial"/>
                <a:cs typeface="Arial"/>
              </a:rPr>
              <a:t>Polskie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2243" y="4551476"/>
            <a:ext cx="248475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dyrektor urzędu</a:t>
            </a:r>
            <a:r>
              <a:rPr sz="1600" spc="1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morskiego;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2243" y="5120208"/>
            <a:ext cx="98361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wojewoda;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2243" y="5705319"/>
            <a:ext cx="80391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starosta;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80279" y="750052"/>
            <a:ext cx="3812540" cy="589788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49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39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11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24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25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24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3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13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24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  <a:tabLst>
                <a:tab pos="60833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10	</a:t>
            </a:r>
            <a:r>
              <a:rPr sz="1550" spc="-10" dirty="0">
                <a:solidFill>
                  <a:srgbClr val="33313D"/>
                </a:solidFill>
                <a:latin typeface="Arial"/>
                <a:cs typeface="Arial"/>
              </a:rPr>
              <a:t>wójt, </a:t>
            </a:r>
            <a:r>
              <a:rPr sz="1550" spc="-5" dirty="0">
                <a:solidFill>
                  <a:srgbClr val="33313D"/>
                </a:solidFill>
                <a:latin typeface="Arial"/>
                <a:cs typeface="Arial"/>
              </a:rPr>
              <a:t>burmistrz lub </a:t>
            </a:r>
            <a:r>
              <a:rPr sz="1550" spc="-10" dirty="0">
                <a:solidFill>
                  <a:srgbClr val="33313D"/>
                </a:solidFill>
                <a:latin typeface="Arial"/>
                <a:cs typeface="Arial"/>
              </a:rPr>
              <a:t>prezydent</a:t>
            </a:r>
            <a:r>
              <a:rPr sz="1550" spc="2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33313D"/>
                </a:solidFill>
                <a:latin typeface="Arial"/>
                <a:cs typeface="Arial"/>
              </a:rPr>
              <a:t>miasta.</a:t>
            </a:r>
            <a:endParaRPr sz="15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7186" y="1609310"/>
            <a:ext cx="906731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3313D"/>
                </a:solidFill>
              </a:rPr>
              <a:t>USTANOWIENIE UJĘĆ OCHRONY</a:t>
            </a:r>
            <a:r>
              <a:rPr sz="3600" spc="-60" dirty="0">
                <a:solidFill>
                  <a:srgbClr val="33313D"/>
                </a:solidFill>
              </a:rPr>
              <a:t> </a:t>
            </a:r>
            <a:r>
              <a:rPr sz="3600" spc="-5" dirty="0">
                <a:solidFill>
                  <a:srgbClr val="33313D"/>
                </a:solidFill>
              </a:rPr>
              <a:t>WODY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8718" y="3026629"/>
            <a:ext cx="8232775" cy="222694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8415" algn="just">
              <a:lnSpc>
                <a:spcPct val="100000"/>
              </a:lnSpc>
              <a:spcBef>
                <a:spcPts val="615"/>
              </a:spcBef>
            </a:pP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Art. 121.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nPW</a:t>
            </a:r>
            <a:endParaRPr sz="2800" dirty="0">
              <a:latin typeface="Arial"/>
              <a:cs typeface="Arial"/>
            </a:endParaRPr>
          </a:p>
          <a:p>
            <a:pPr marL="18415" marR="5080" indent="-6350" algn="just">
              <a:lnSpc>
                <a:spcPct val="95000"/>
              </a:lnSpc>
              <a:spcBef>
                <a:spcPts val="685"/>
              </a:spcBef>
            </a:pP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3. Strefę ochronną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obejmującą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wyłącznie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teren  ochrony bezpośredniej </a:t>
            </a:r>
            <a:r>
              <a:rPr sz="2800" spc="-10" dirty="0">
                <a:solidFill>
                  <a:srgbClr val="8B002E"/>
                </a:solidFill>
                <a:latin typeface="Arial"/>
                <a:cs typeface="Arial"/>
              </a:rPr>
              <a:t>ustanawia </a:t>
            </a:r>
            <a:r>
              <a:rPr sz="2800" spc="-5" dirty="0">
                <a:solidFill>
                  <a:srgbClr val="8B002E"/>
                </a:solidFill>
                <a:latin typeface="Arial"/>
                <a:cs typeface="Arial"/>
              </a:rPr>
              <a:t>się </a:t>
            </a:r>
            <a:r>
              <a:rPr sz="2800" spc="-10" dirty="0">
                <a:solidFill>
                  <a:srgbClr val="8B002E"/>
                </a:solidFill>
                <a:latin typeface="Arial"/>
                <a:cs typeface="Arial"/>
              </a:rPr>
              <a:t>dla każdego  </a:t>
            </a:r>
            <a:r>
              <a:rPr sz="2800" spc="-5" dirty="0">
                <a:solidFill>
                  <a:srgbClr val="8B002E"/>
                </a:solidFill>
                <a:latin typeface="Arial"/>
                <a:cs typeface="Arial"/>
              </a:rPr>
              <a:t>ujęcia </a:t>
            </a:r>
            <a:r>
              <a:rPr sz="2800" spc="-10" dirty="0">
                <a:solidFill>
                  <a:srgbClr val="8B002E"/>
                </a:solidFill>
                <a:latin typeface="Arial"/>
                <a:cs typeface="Arial"/>
              </a:rPr>
              <a:t>wody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,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z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wyłączeniem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ujęć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wody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służących </a:t>
            </a:r>
            <a:r>
              <a:rPr sz="2800" dirty="0">
                <a:solidFill>
                  <a:srgbClr val="33313D"/>
                </a:solidFill>
                <a:latin typeface="Arial"/>
                <a:cs typeface="Arial"/>
              </a:rPr>
              <a:t>do 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zwykłego korzystania z</a:t>
            </a:r>
            <a:r>
              <a:rPr sz="2800" spc="3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wód.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3655" y="1418488"/>
            <a:ext cx="855984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solidFill>
                  <a:srgbClr val="33313D"/>
                </a:solidFill>
              </a:rPr>
              <a:t>TRYB USTANAWIANIA </a:t>
            </a:r>
            <a:r>
              <a:rPr sz="3600" spc="-10" dirty="0">
                <a:solidFill>
                  <a:srgbClr val="33313D"/>
                </a:solidFill>
              </a:rPr>
              <a:t>UJĘĆ</a:t>
            </a:r>
            <a:r>
              <a:rPr sz="3600" spc="0" dirty="0">
                <a:solidFill>
                  <a:srgbClr val="33313D"/>
                </a:solidFill>
              </a:rPr>
              <a:t> </a:t>
            </a:r>
            <a:r>
              <a:rPr sz="3600" spc="-5" dirty="0">
                <a:solidFill>
                  <a:srgbClr val="33313D"/>
                </a:solidFill>
              </a:rPr>
              <a:t>WODY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2603500" y="3568357"/>
            <a:ext cx="6009005" cy="8648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04"/>
              </a:lnSpc>
              <a:spcBef>
                <a:spcPts val="95"/>
              </a:spcBef>
            </a:pPr>
            <a:r>
              <a:rPr sz="2800" spc="-5" dirty="0">
                <a:solidFill>
                  <a:srgbClr val="393939"/>
                </a:solidFill>
                <a:latin typeface="Arial"/>
                <a:cs typeface="Arial"/>
              </a:rPr>
              <a:t>TRYB USTANAWIANIA UJĘĆ</a:t>
            </a:r>
            <a:r>
              <a:rPr sz="2800" spc="-45" dirty="0">
                <a:solidFill>
                  <a:srgbClr val="39393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93939"/>
                </a:solidFill>
                <a:latin typeface="Arial"/>
                <a:cs typeface="Arial"/>
              </a:rPr>
              <a:t>WODY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ts val="3304"/>
              </a:lnSpc>
            </a:pPr>
            <a:r>
              <a:rPr sz="2800" spc="-5" dirty="0">
                <a:solidFill>
                  <a:srgbClr val="393939"/>
                </a:solidFill>
                <a:latin typeface="Arial"/>
                <a:cs typeface="Arial"/>
              </a:rPr>
              <a:t>W </a:t>
            </a:r>
            <a:r>
              <a:rPr sz="2800" spc="-10" dirty="0">
                <a:solidFill>
                  <a:srgbClr val="393939"/>
                </a:solidFill>
                <a:latin typeface="Arial"/>
                <a:cs typeface="Arial"/>
              </a:rPr>
              <a:t>NOWYM </a:t>
            </a:r>
            <a:r>
              <a:rPr sz="2800" spc="-5" dirty="0">
                <a:solidFill>
                  <a:srgbClr val="393939"/>
                </a:solidFill>
                <a:latin typeface="Arial"/>
                <a:cs typeface="Arial"/>
              </a:rPr>
              <a:t>PRAWIE</a:t>
            </a:r>
            <a:r>
              <a:rPr sz="2800" spc="0" dirty="0">
                <a:solidFill>
                  <a:srgbClr val="39393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93939"/>
                </a:solidFill>
                <a:latin typeface="Arial"/>
                <a:cs typeface="Arial"/>
              </a:rPr>
              <a:t>WODNYM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4646" y="4312251"/>
            <a:ext cx="8271306" cy="2443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7186" y="1538429"/>
            <a:ext cx="23374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13D"/>
                </a:solidFill>
              </a:rPr>
              <a:t>Art. </a:t>
            </a:r>
            <a:r>
              <a:rPr spc="-5" dirty="0">
                <a:solidFill>
                  <a:srgbClr val="33313D"/>
                </a:solidFill>
              </a:rPr>
              <a:t>135. </a:t>
            </a:r>
            <a:r>
              <a:rPr dirty="0">
                <a:solidFill>
                  <a:srgbClr val="33313D"/>
                </a:solidFill>
              </a:rPr>
              <a:t>1 i 2</a:t>
            </a:r>
            <a:r>
              <a:rPr spc="-100" dirty="0">
                <a:solidFill>
                  <a:srgbClr val="33313D"/>
                </a:solidFill>
              </a:rPr>
              <a:t> </a:t>
            </a:r>
            <a:r>
              <a:rPr spc="-5" dirty="0">
                <a:solidFill>
                  <a:srgbClr val="33313D"/>
                </a:solidFill>
              </a:rPr>
              <a:t>nPW.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33260" y="2357052"/>
            <a:ext cx="343407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Strefę ochronną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obejmującą: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5162" y="3274591"/>
            <a:ext cx="28848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wyłącznie teren ochrony  </a:t>
            </a:r>
            <a:r>
              <a:rPr sz="2100" spc="-20" dirty="0">
                <a:solidFill>
                  <a:srgbClr val="33313D"/>
                </a:solidFill>
                <a:latin typeface="Arial"/>
                <a:cs typeface="Arial"/>
              </a:rPr>
              <a:t>bezpośredniej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81013" y="3274591"/>
            <a:ext cx="352297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marR="5080" indent="-3048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teren ochrony bezpośredniej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i  </a:t>
            </a:r>
            <a:r>
              <a:rPr sz="2100" spc="-20" dirty="0">
                <a:solidFill>
                  <a:srgbClr val="33313D"/>
                </a:solidFill>
                <a:latin typeface="Arial"/>
                <a:cs typeface="Arial"/>
              </a:rPr>
              <a:t>teren ochrony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33313D"/>
                </a:solidFill>
                <a:latin typeface="Arial"/>
                <a:cs typeface="Arial"/>
              </a:rPr>
              <a:t>pośredniej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5454" y="4312251"/>
            <a:ext cx="310769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ustanawia </a:t>
            </a:r>
            <a:r>
              <a:rPr sz="2100" spc="-5" dirty="0">
                <a:solidFill>
                  <a:srgbClr val="8B002E"/>
                </a:solidFill>
                <a:latin typeface="Arial"/>
                <a:cs typeface="Arial"/>
              </a:rPr>
              <a:t>właściwy</a:t>
            </a:r>
            <a:r>
              <a:rPr sz="2100" spc="-55" dirty="0">
                <a:solidFill>
                  <a:srgbClr val="8B002E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8B002E"/>
                </a:solidFill>
                <a:latin typeface="Arial"/>
                <a:cs typeface="Arial"/>
              </a:rPr>
              <a:t>organ  </a:t>
            </a:r>
            <a:r>
              <a:rPr sz="2100" dirty="0">
                <a:solidFill>
                  <a:srgbClr val="8B002E"/>
                </a:solidFill>
                <a:latin typeface="Arial"/>
                <a:cs typeface="Arial"/>
              </a:rPr>
              <a:t>Wód </a:t>
            </a:r>
            <a:r>
              <a:rPr sz="2100" spc="-5" dirty="0">
                <a:solidFill>
                  <a:srgbClr val="8B002E"/>
                </a:solidFill>
                <a:latin typeface="Arial"/>
                <a:cs typeface="Arial"/>
              </a:rPr>
              <a:t>Polskich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drodze  </a:t>
            </a:r>
            <a:r>
              <a:rPr sz="2100" spc="-15" dirty="0">
                <a:solidFill>
                  <a:srgbClr val="33313D"/>
                </a:solidFill>
                <a:latin typeface="Arial"/>
                <a:cs typeface="Arial"/>
              </a:rPr>
              <a:t>decyzji;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2512" y="4312251"/>
            <a:ext cx="255968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8B002E"/>
                </a:solidFill>
                <a:latin typeface="Arial"/>
                <a:cs typeface="Arial"/>
              </a:rPr>
              <a:t>ustanawia</a:t>
            </a:r>
            <a:r>
              <a:rPr sz="2100" spc="-80" dirty="0">
                <a:solidFill>
                  <a:srgbClr val="8B002E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B002E"/>
                </a:solidFill>
                <a:latin typeface="Arial"/>
                <a:cs typeface="Arial"/>
              </a:rPr>
              <a:t>wojewoda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, 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drodze aktu </a:t>
            </a:r>
            <a:r>
              <a:rPr sz="2100" spc="-10" dirty="0">
                <a:solidFill>
                  <a:srgbClr val="33313D"/>
                </a:solidFill>
                <a:latin typeface="Arial"/>
                <a:cs typeface="Arial"/>
              </a:rPr>
              <a:t>prawa  </a:t>
            </a:r>
            <a:r>
              <a:rPr sz="2100" spc="-20" dirty="0">
                <a:solidFill>
                  <a:srgbClr val="33313D"/>
                </a:solidFill>
                <a:latin typeface="Arial"/>
                <a:cs typeface="Arial"/>
              </a:rPr>
              <a:t>miejscowego.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8582" y="5784002"/>
            <a:ext cx="3374562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Akty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prawa miejscowego wojewody</a:t>
            </a:r>
            <a:r>
              <a:rPr sz="1400" spc="-3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8B002E"/>
                </a:solidFill>
                <a:latin typeface="Arial"/>
                <a:cs typeface="Arial"/>
              </a:rPr>
              <a:t>podlegają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400" spc="-5" dirty="0">
                <a:solidFill>
                  <a:srgbClr val="8B002E"/>
                </a:solidFill>
                <a:latin typeface="Arial"/>
                <a:cs typeface="Arial"/>
              </a:rPr>
              <a:t>uzgodnieniu </a:t>
            </a:r>
            <a:r>
              <a:rPr sz="1400" dirty="0">
                <a:solidFill>
                  <a:srgbClr val="8B002E"/>
                </a:solidFill>
                <a:latin typeface="Arial"/>
                <a:cs typeface="Arial"/>
              </a:rPr>
              <a:t>z Wodami</a:t>
            </a:r>
            <a:r>
              <a:rPr sz="1400" spc="-55" dirty="0">
                <a:solidFill>
                  <a:srgbClr val="8B002E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8B002E"/>
                </a:solidFill>
                <a:latin typeface="Arial"/>
                <a:cs typeface="Arial"/>
              </a:rPr>
              <a:t>Polskimi.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8971" y="5457135"/>
            <a:ext cx="3580129" cy="13218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indent="13335" algn="just">
              <a:lnSpc>
                <a:spcPct val="102499"/>
              </a:lnSpc>
              <a:spcBef>
                <a:spcPts val="60"/>
              </a:spcBef>
            </a:pP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Jeżeli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strefa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ochronna,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której mowa powyżej,  obejmowałaby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tereny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położone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obszarze działania 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co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najmniej dwóch wojewodów,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tę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strefę ochronną  ustanawiają wspólnie właściwi wojewodowie,</a:t>
            </a:r>
            <a:endParaRPr sz="1400" dirty="0">
              <a:latin typeface="Arial"/>
              <a:cs typeface="Arial"/>
            </a:endParaRPr>
          </a:p>
          <a:p>
            <a:pPr marL="2540" algn="just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drodze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aktu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prawa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miejscowego.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xmlns="" id="{674DD42A-56B2-42DF-A6B3-51DA22E8B6E1}"/>
              </a:ext>
            </a:extLst>
          </p:cNvPr>
          <p:cNvSpPr/>
          <p:nvPr/>
        </p:nvSpPr>
        <p:spPr>
          <a:xfrm>
            <a:off x="3136900" y="2790825"/>
            <a:ext cx="533400" cy="483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xmlns="" id="{FBC2E14D-8FA0-435F-BF1B-3E6D7CF01AB2}"/>
              </a:ext>
            </a:extLst>
          </p:cNvPr>
          <p:cNvSpPr/>
          <p:nvPr/>
        </p:nvSpPr>
        <p:spPr>
          <a:xfrm>
            <a:off x="6756402" y="2803659"/>
            <a:ext cx="533400" cy="483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63655" y="1506431"/>
            <a:ext cx="35687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solidFill>
                  <a:srgbClr val="33313D"/>
                </a:solidFill>
                <a:latin typeface="Arial"/>
                <a:cs typeface="Arial"/>
              </a:rPr>
              <a:t>OCHRONA </a:t>
            </a:r>
            <a:r>
              <a:rPr sz="3600" spc="-10" dirty="0">
                <a:solidFill>
                  <a:srgbClr val="33313D"/>
                </a:solidFill>
                <a:latin typeface="Arial"/>
                <a:cs typeface="Arial"/>
              </a:rPr>
              <a:t>UJĘĆ</a:t>
            </a:r>
            <a:r>
              <a:rPr sz="3600" spc="-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33313D"/>
                </a:solidFill>
                <a:latin typeface="Arial"/>
                <a:cs typeface="Arial"/>
              </a:rPr>
              <a:t>WODY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5900" y="3476625"/>
            <a:ext cx="5455285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50" spc="-5" dirty="0">
                <a:solidFill>
                  <a:srgbClr val="393939"/>
                </a:solidFill>
                <a:latin typeface="Arial"/>
                <a:cs typeface="Arial"/>
              </a:rPr>
              <a:t>ODSZKODOWANIE</a:t>
            </a:r>
            <a:endParaRPr sz="47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60500" y="1449418"/>
            <a:ext cx="876251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3313D"/>
                </a:solidFill>
              </a:rPr>
              <a:t>USTANOWIENIE UJĘĆ OCHRONY</a:t>
            </a:r>
            <a:r>
              <a:rPr sz="3600" spc="-60" dirty="0">
                <a:solidFill>
                  <a:srgbClr val="33313D"/>
                </a:solidFill>
              </a:rPr>
              <a:t> </a:t>
            </a:r>
            <a:r>
              <a:rPr sz="3600" spc="-5" dirty="0">
                <a:solidFill>
                  <a:srgbClr val="33313D"/>
                </a:solidFill>
              </a:rPr>
              <a:t>WODY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469900" y="2790825"/>
            <a:ext cx="9525000" cy="4046877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856615" algn="just">
              <a:lnSpc>
                <a:spcPct val="100000"/>
              </a:lnSpc>
              <a:spcBef>
                <a:spcPts val="725"/>
              </a:spcBef>
            </a:pPr>
            <a:r>
              <a:rPr sz="2800" spc="-5" dirty="0"/>
              <a:t>Art. 142. </a:t>
            </a:r>
            <a:r>
              <a:rPr sz="2800" spc="-10" dirty="0"/>
              <a:t>nPW</a:t>
            </a:r>
            <a:endParaRPr sz="2800" dirty="0"/>
          </a:p>
          <a:p>
            <a:pPr marL="856615" marR="5080" algn="just">
              <a:lnSpc>
                <a:spcPct val="97000"/>
              </a:lnSpc>
              <a:spcBef>
                <a:spcPts val="725"/>
              </a:spcBef>
            </a:pPr>
            <a:r>
              <a:rPr sz="2800" spc="-5" dirty="0"/>
              <a:t>Za szkody </a:t>
            </a:r>
            <a:r>
              <a:rPr sz="2800" spc="-10" dirty="0"/>
              <a:t>poniesione </a:t>
            </a:r>
            <a:r>
              <a:rPr sz="2800" spc="-5" dirty="0"/>
              <a:t>w związku z </a:t>
            </a:r>
            <a:r>
              <a:rPr sz="2800" spc="-10" dirty="0"/>
              <a:t>wprowadzeniem </a:t>
            </a:r>
            <a:r>
              <a:rPr sz="2800" spc="-5" dirty="0"/>
              <a:t>w  strefie </a:t>
            </a:r>
            <a:r>
              <a:rPr sz="2800" spc="-10" dirty="0"/>
              <a:t>ochronnej lub </a:t>
            </a:r>
            <a:r>
              <a:rPr sz="2800" spc="-5" dirty="0"/>
              <a:t>na </a:t>
            </a:r>
            <a:r>
              <a:rPr sz="2800" spc="-10" dirty="0"/>
              <a:t>obszarze ochronnym,  </a:t>
            </a:r>
            <a:r>
              <a:rPr sz="2800" spc="-5" dirty="0"/>
              <a:t>zakazów, nakazów oraz ograniczeń w zakresie  użytkowania </a:t>
            </a:r>
            <a:r>
              <a:rPr sz="2800" spc="-10" dirty="0"/>
              <a:t>gruntów </a:t>
            </a:r>
            <a:r>
              <a:rPr sz="2800" spc="-5" dirty="0"/>
              <a:t>lub korzystania z wód,  </a:t>
            </a:r>
            <a:r>
              <a:rPr sz="2800" spc="-10" dirty="0"/>
              <a:t>właścicielowi </a:t>
            </a:r>
            <a:r>
              <a:rPr sz="2800" spc="-5" dirty="0"/>
              <a:t>nieruchomości położonej w tej strefie </a:t>
            </a:r>
            <a:r>
              <a:rPr sz="2800" spc="-10" dirty="0"/>
              <a:t>lub  </a:t>
            </a:r>
            <a:r>
              <a:rPr sz="2800" spc="-5" dirty="0"/>
              <a:t>na tym </a:t>
            </a:r>
            <a:r>
              <a:rPr sz="2800" spc="-10" dirty="0"/>
              <a:t>obszarze </a:t>
            </a:r>
            <a:r>
              <a:rPr sz="2800" spc="-10" dirty="0">
                <a:solidFill>
                  <a:srgbClr val="8B002E"/>
                </a:solidFill>
              </a:rPr>
              <a:t>przysługuje </a:t>
            </a:r>
            <a:r>
              <a:rPr sz="2800" spc="-5" dirty="0">
                <a:solidFill>
                  <a:srgbClr val="8B002E"/>
                </a:solidFill>
              </a:rPr>
              <a:t>odszkodowanie </a:t>
            </a:r>
            <a:r>
              <a:rPr sz="2800" spc="-5" dirty="0"/>
              <a:t>na  zasadach </a:t>
            </a:r>
            <a:r>
              <a:rPr sz="2800" spc="-10" dirty="0"/>
              <a:t>określonych </a:t>
            </a:r>
            <a:r>
              <a:rPr sz="2800" spc="-5" dirty="0"/>
              <a:t>w art.</a:t>
            </a:r>
            <a:r>
              <a:rPr sz="2800" dirty="0"/>
              <a:t> </a:t>
            </a:r>
            <a:r>
              <a:rPr sz="2800" spc="-5" dirty="0"/>
              <a:t>471.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3413" y="2653042"/>
            <a:ext cx="1855774" cy="2600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1300" y="581025"/>
            <a:ext cx="6553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ISTOTA</a:t>
            </a:r>
            <a:r>
              <a:rPr sz="3600" spc="-4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PROBLEMU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3975100" y="2763127"/>
            <a:ext cx="6430962" cy="2482731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algn="just">
              <a:lnSpc>
                <a:spcPts val="4670"/>
              </a:lnSpc>
              <a:spcBef>
                <a:spcPts val="560"/>
              </a:spcBef>
            </a:pPr>
            <a:r>
              <a:rPr sz="4200" spc="-5" dirty="0"/>
              <a:t>Czy branżę </a:t>
            </a:r>
            <a:r>
              <a:rPr sz="4200" dirty="0"/>
              <a:t>wod-kan</a:t>
            </a:r>
            <a:r>
              <a:rPr sz="4200" spc="-75" dirty="0"/>
              <a:t> </a:t>
            </a:r>
            <a:r>
              <a:rPr sz="4200" dirty="0"/>
              <a:t>czeka  </a:t>
            </a:r>
            <a:r>
              <a:rPr sz="4200" spc="-5" dirty="0"/>
              <a:t>masowa rewizja  istniejących ujęć</a:t>
            </a:r>
            <a:r>
              <a:rPr sz="4200" spc="-30" dirty="0"/>
              <a:t> </a:t>
            </a:r>
            <a:r>
              <a:rPr sz="4200" spc="-5" dirty="0"/>
              <a:t>wody?</a:t>
            </a:r>
            <a:endParaRPr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37186" y="1538429"/>
            <a:ext cx="891491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3313D"/>
                </a:solidFill>
                <a:latin typeface="Arial"/>
                <a:cs typeface="Arial"/>
              </a:rPr>
              <a:t>USTANOWIENIE UJĘĆ OCHRONY</a:t>
            </a:r>
            <a:r>
              <a:rPr sz="3600" spc="-6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33313D"/>
                </a:solidFill>
                <a:latin typeface="Arial"/>
                <a:cs typeface="Arial"/>
              </a:rPr>
              <a:t>WODY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51465" y="2948198"/>
            <a:ext cx="223774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solidFill>
                  <a:srgbClr val="33313D"/>
                </a:solidFill>
              </a:rPr>
              <a:t>Art. 551.</a:t>
            </a:r>
            <a:r>
              <a:rPr sz="2400" spc="-65" dirty="0">
                <a:solidFill>
                  <a:srgbClr val="33313D"/>
                </a:solidFill>
              </a:rPr>
              <a:t> </a:t>
            </a:r>
            <a:r>
              <a:rPr sz="2400" spc="-10" dirty="0">
                <a:solidFill>
                  <a:srgbClr val="33313D"/>
                </a:solidFill>
              </a:rPr>
              <a:t>nPW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1645371" y="3356873"/>
            <a:ext cx="8524875" cy="2568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3295"/>
              </a:lnSpc>
              <a:spcBef>
                <a:spcPts val="95"/>
              </a:spcBef>
              <a:tabLst>
                <a:tab pos="901700" algn="l"/>
                <a:tab pos="2304415" algn="l"/>
                <a:tab pos="2930525" algn="l"/>
                <a:tab pos="4545965" algn="l"/>
                <a:tab pos="5151755" algn="l"/>
                <a:tab pos="5504815" algn="l"/>
                <a:tab pos="7026909" algn="l"/>
                <a:tab pos="7573645" algn="l"/>
              </a:tabLst>
            </a:pPr>
            <a:r>
              <a:rPr sz="2750" spc="-5" dirty="0">
                <a:solidFill>
                  <a:srgbClr val="33313D"/>
                </a:solidFill>
                <a:latin typeface="Arial"/>
                <a:cs typeface="Arial"/>
              </a:rPr>
              <a:t>1.</a:t>
            </a:r>
            <a:r>
              <a:rPr sz="2750" spc="10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750" spc="-5" dirty="0">
                <a:solidFill>
                  <a:srgbClr val="33313D"/>
                </a:solidFill>
                <a:latin typeface="Arial"/>
                <a:cs typeface="Arial"/>
              </a:rPr>
              <a:t>W	terminie	</a:t>
            </a:r>
            <a:r>
              <a:rPr sz="2750" spc="-5" dirty="0">
                <a:solidFill>
                  <a:srgbClr val="8B002E"/>
                </a:solidFill>
                <a:latin typeface="Arial"/>
                <a:cs typeface="Arial"/>
              </a:rPr>
              <a:t>nie	dłuższym	niż	6	miesięcy	</a:t>
            </a:r>
            <a:r>
              <a:rPr sz="2750" spc="-5" dirty="0">
                <a:solidFill>
                  <a:srgbClr val="33313D"/>
                </a:solidFill>
                <a:latin typeface="Arial"/>
                <a:cs typeface="Arial"/>
              </a:rPr>
              <a:t>od	</a:t>
            </a:r>
            <a:r>
              <a:rPr sz="2750" spc="-10" dirty="0">
                <a:solidFill>
                  <a:srgbClr val="33313D"/>
                </a:solidFill>
                <a:latin typeface="Arial"/>
                <a:cs typeface="Arial"/>
              </a:rPr>
              <a:t>dnia</a:t>
            </a:r>
            <a:endParaRPr sz="2750" dirty="0">
              <a:latin typeface="Arial"/>
              <a:cs typeface="Arial"/>
            </a:endParaRPr>
          </a:p>
          <a:p>
            <a:pPr marL="18415" algn="just">
              <a:lnSpc>
                <a:spcPts val="3295"/>
              </a:lnSpc>
            </a:pPr>
            <a:r>
              <a:rPr sz="2750" spc="-10" dirty="0">
                <a:solidFill>
                  <a:srgbClr val="33313D"/>
                </a:solidFill>
                <a:latin typeface="Arial"/>
                <a:cs typeface="Arial"/>
              </a:rPr>
              <a:t>wejścia </a:t>
            </a:r>
            <a:r>
              <a:rPr sz="2750" spc="-5" dirty="0">
                <a:solidFill>
                  <a:srgbClr val="33313D"/>
                </a:solidFill>
                <a:latin typeface="Arial"/>
                <a:cs typeface="Arial"/>
              </a:rPr>
              <a:t>w życie </a:t>
            </a:r>
            <a:r>
              <a:rPr sz="2750" spc="-10" dirty="0">
                <a:solidFill>
                  <a:srgbClr val="33313D"/>
                </a:solidFill>
                <a:latin typeface="Arial"/>
                <a:cs typeface="Arial"/>
              </a:rPr>
              <a:t>ustawy </a:t>
            </a:r>
            <a:r>
              <a:rPr sz="2750" spc="-5" dirty="0">
                <a:solidFill>
                  <a:srgbClr val="33313D"/>
                </a:solidFill>
                <a:latin typeface="Arial"/>
                <a:cs typeface="Arial"/>
              </a:rPr>
              <a:t>organ, o którym </a:t>
            </a:r>
            <a:r>
              <a:rPr sz="2750" spc="-10" dirty="0">
                <a:solidFill>
                  <a:srgbClr val="33313D"/>
                </a:solidFill>
                <a:latin typeface="Arial"/>
                <a:cs typeface="Arial"/>
              </a:rPr>
              <a:t>mowa </a:t>
            </a:r>
            <a:r>
              <a:rPr sz="2750" spc="-5" dirty="0">
                <a:solidFill>
                  <a:srgbClr val="33313D"/>
                </a:solidFill>
                <a:latin typeface="Arial"/>
                <a:cs typeface="Arial"/>
              </a:rPr>
              <a:t>w</a:t>
            </a:r>
            <a:r>
              <a:rPr sz="2750" spc="8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33313D"/>
                </a:solidFill>
                <a:latin typeface="Arial"/>
                <a:cs typeface="Arial"/>
              </a:rPr>
              <a:t>art.</a:t>
            </a:r>
            <a:endParaRPr sz="2750" dirty="0">
              <a:latin typeface="Arial"/>
              <a:cs typeface="Arial"/>
            </a:endParaRPr>
          </a:p>
          <a:p>
            <a:pPr marL="18415" marR="5080" indent="-6350" algn="just">
              <a:lnSpc>
                <a:spcPct val="97900"/>
              </a:lnSpc>
              <a:spcBef>
                <a:spcPts val="285"/>
              </a:spcBef>
            </a:pP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135 ust. 1 pkt 1, ustanowi strefy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ochronne  obejmujące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wyłącznie teren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ochrony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bezpośredniej  dla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ujęć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wody, dla których dotychczas nie  ustanowiono takich stref</a:t>
            </a:r>
            <a:r>
              <a:rPr sz="2800" spc="1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ochronnych.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3700" y="657225"/>
            <a:ext cx="9448800" cy="38728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just">
              <a:lnSpc>
                <a:spcPct val="95000"/>
              </a:lnSpc>
              <a:spcBef>
                <a:spcPts val="190"/>
              </a:spcBef>
            </a:pP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W czterech z 12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przedsiębiorstw wodociągowych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oraz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w pięciu z  dziewięciu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gmin, eksploatujących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ujęcia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wód przeznaczonych do  spożycia przez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ludzi, tj.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w 42,9% kontrolowanych jednostek,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stwierdzono  przypadki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nieuzasadnionego odstąpienia od ustanowienia strefy 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ochronnej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z terenem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ochrony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pośredniej,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pomimo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istnienia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przesłanek do 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ustanowienia takiego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terenu.</a:t>
            </a:r>
            <a:endParaRPr sz="24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 marR="771525" algn="just">
              <a:lnSpc>
                <a:spcPct val="93200"/>
              </a:lnSpc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Niewystępowanie z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wnioskiem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w tej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sprawie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wyjaśniano brakiem 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potrzeby ustanowienia takiego terenu i potencjalnymi konfliktami 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związanymi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z naruszeniem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interesów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właścicieli terenów,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które  objęłaby</a:t>
            </a:r>
            <a:r>
              <a:rPr sz="2400" spc="-2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strefa.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500" y="5563000"/>
            <a:ext cx="9982200" cy="114390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spcBef>
                <a:spcPts val="28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Wyniki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kontroli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Najwyższej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Izby Kontroli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dnia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grudnia 2016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ochrona jakości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wód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ujmowanych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zaopatrzenia ludności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wodę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przeznaczoną do spożycia (Nr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ewid.</a:t>
            </a:r>
            <a:r>
              <a:rPr sz="24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177/2016/P/16/045/KSI)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1412" y="885825"/>
            <a:ext cx="93726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ZMIANA PRAWA </a:t>
            </a:r>
            <a:r>
              <a:rPr sz="3600" spc="-10" dirty="0">
                <a:solidFill>
                  <a:srgbClr val="413C47"/>
                </a:solidFill>
                <a:latin typeface="Arial"/>
                <a:cs typeface="Arial"/>
              </a:rPr>
              <a:t>WODNEGO </a:t>
            </a: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– </a:t>
            </a:r>
            <a:r>
              <a:rPr sz="3600" spc="-10" dirty="0">
                <a:solidFill>
                  <a:srgbClr val="413C47"/>
                </a:solidFill>
                <a:latin typeface="Arial"/>
                <a:cs typeface="Arial"/>
              </a:rPr>
              <a:t>SKUTKI DLA </a:t>
            </a: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PRZEDSIĘBIORSTW</a:t>
            </a:r>
            <a:r>
              <a:rPr sz="3600" spc="13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WOD-KAN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500" y="2333625"/>
            <a:ext cx="9055843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Obowiązek przeprowadzenia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analiz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ryzyka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przez</a:t>
            </a:r>
            <a:r>
              <a:rPr sz="32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PWK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700" y="3827705"/>
            <a:ext cx="9132043" cy="1934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5"/>
              </a:spcBef>
            </a:pPr>
            <a:r>
              <a:rPr sz="2100" dirty="0">
                <a:solidFill>
                  <a:srgbClr val="8E0036"/>
                </a:solidFill>
                <a:latin typeface="Arial"/>
                <a:cs typeface="Arial"/>
              </a:rPr>
              <a:t>W terminie 3 </a:t>
            </a: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lat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od dnia wejścia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w życie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ustawy, właściciele 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ujęć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wody,  dla których nie ustanowiono strefy ochronnej obejmującej teren  ochrony pośredniej będą obowiązane przeprowadzić </a:t>
            </a: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analizę ryzyka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i 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złożyć wnioski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o 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ustanowienie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stref ochronnych obejmujących teren  ochrony bezpośredniej oraz teren 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ochrony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pośredniej, 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jeżeli jest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to  uzasadnione wynikami tej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analizy.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308100" y="886050"/>
            <a:ext cx="840744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ZMIANA </a:t>
            </a:r>
            <a:r>
              <a:rPr sz="3600" dirty="0">
                <a:solidFill>
                  <a:srgbClr val="413C47"/>
                </a:solidFill>
                <a:latin typeface="Arial"/>
                <a:cs typeface="Arial"/>
              </a:rPr>
              <a:t>PRAWA </a:t>
            </a: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WODNEGO – SKUTKI DLA PRZEDSIĘBIORSTW</a:t>
            </a:r>
            <a:r>
              <a:rPr sz="3600" spc="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413C47"/>
                </a:solidFill>
                <a:latin typeface="Arial"/>
                <a:cs typeface="Arial"/>
              </a:rPr>
              <a:t>WOD-KAN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100" y="2486025"/>
            <a:ext cx="840744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Obowiązek przeprowadzenia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analiz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ryzyka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przez</a:t>
            </a:r>
            <a:r>
              <a:rPr sz="2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PWK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742" y="3248026"/>
            <a:ext cx="9841757" cy="650178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2410"/>
              </a:lnSpc>
              <a:spcBef>
                <a:spcPts val="270"/>
              </a:spcBef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Zgodnie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z OSR,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stosowna dokumentacja do opracowania analizy  ryzyka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wydatek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minimum 40.000 </a:t>
            </a:r>
            <a:r>
              <a:rPr sz="2400" dirty="0">
                <a:solidFill>
                  <a:srgbClr val="8E0036"/>
                </a:solidFill>
                <a:latin typeface="Arial"/>
                <a:cs typeface="Arial"/>
              </a:rPr>
              <a:t>zł za 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jedno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ujęcie</a:t>
            </a:r>
            <a:r>
              <a:rPr sz="2400" spc="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wody.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743" y="4848225"/>
            <a:ext cx="9384557" cy="61747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415"/>
              </a:spcBef>
            </a:pP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zależności od wyznaczonej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strefy koszt ten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może sięgać  do 200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000 zł za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jedną</a:t>
            </a:r>
            <a:r>
              <a:rPr sz="2400" spc="-5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strefę.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8888" y="1795615"/>
            <a:ext cx="27076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ORGANY</a:t>
            </a:r>
            <a:r>
              <a:rPr sz="2100" spc="-7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WŁAŚCIWE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W</a:t>
            </a:r>
            <a:r>
              <a:rPr sz="2100" spc="-1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SPRAWACH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541" y="3102047"/>
            <a:ext cx="318833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5825" marR="5080" indent="-873760">
              <a:lnSpc>
                <a:spcPct val="100000"/>
              </a:lnSpc>
              <a:spcBef>
                <a:spcPts val="95"/>
              </a:spcBef>
            </a:pP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„G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OSPODAROWAN</a:t>
            </a:r>
            <a:r>
              <a:rPr sz="2450" spc="0" dirty="0">
                <a:solidFill>
                  <a:srgbClr val="33313D"/>
                </a:solidFill>
                <a:latin typeface="Arial"/>
                <a:cs typeface="Arial"/>
              </a:rPr>
              <a:t>I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A 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WODAMI”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2243" y="1005124"/>
            <a:ext cx="422148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minister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właściwy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do spraw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gospodarki</a:t>
            </a:r>
            <a:r>
              <a:rPr sz="1600" spc="4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wodnej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2243" y="1616140"/>
            <a:ext cx="417830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minister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właściwy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do spraw żeglugi</a:t>
            </a:r>
            <a:r>
              <a:rPr sz="15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śródlądowej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2243" y="2192490"/>
            <a:ext cx="248666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Prezes PGW Wody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Polskie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2243" y="2638942"/>
            <a:ext cx="3547745" cy="499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64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dyrektor regionalnego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zarządu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gospodarki wodnej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PGW Wody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Polskie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2243" y="3353825"/>
            <a:ext cx="404304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dyrektor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zarządu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zlewni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PGW Wody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Polskie;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2243" y="3957222"/>
            <a:ext cx="423418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kierownik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nadzoru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wodnego PGW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Wody</a:t>
            </a:r>
            <a:r>
              <a:rPr sz="15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Polskie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2243" y="4534715"/>
            <a:ext cx="248475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dyrektor urzędu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morskiego;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2243" y="5097352"/>
            <a:ext cx="98361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wojewoda;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2243" y="5703796"/>
            <a:ext cx="80391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starosta;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80279" y="734815"/>
            <a:ext cx="3812540" cy="591185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48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38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25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01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40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32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25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0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42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  <a:tabLst>
                <a:tab pos="60833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10	</a:t>
            </a:r>
            <a:r>
              <a:rPr sz="1550" spc="-10" dirty="0">
                <a:solidFill>
                  <a:srgbClr val="33313D"/>
                </a:solidFill>
                <a:latin typeface="Arial"/>
                <a:cs typeface="Arial"/>
              </a:rPr>
              <a:t>wójt, </a:t>
            </a:r>
            <a:r>
              <a:rPr sz="1550" spc="-5" dirty="0">
                <a:solidFill>
                  <a:srgbClr val="33313D"/>
                </a:solidFill>
                <a:latin typeface="Arial"/>
                <a:cs typeface="Arial"/>
              </a:rPr>
              <a:t>burmistrz lub </a:t>
            </a:r>
            <a:r>
              <a:rPr sz="1550" spc="-10" dirty="0">
                <a:solidFill>
                  <a:srgbClr val="33313D"/>
                </a:solidFill>
                <a:latin typeface="Arial"/>
                <a:cs typeface="Arial"/>
              </a:rPr>
              <a:t>prezydent</a:t>
            </a:r>
            <a:r>
              <a:rPr sz="1550" spc="2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33313D"/>
                </a:solidFill>
                <a:latin typeface="Arial"/>
                <a:cs typeface="Arial"/>
              </a:rPr>
              <a:t>miasta.</a:t>
            </a:r>
            <a:endParaRPr sz="15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7186" y="1269541"/>
            <a:ext cx="891491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3313D"/>
                </a:solidFill>
              </a:rPr>
              <a:t>USTANOWIENIE UJĘĆ OCHRONY</a:t>
            </a:r>
            <a:r>
              <a:rPr sz="3600" spc="-60" dirty="0">
                <a:solidFill>
                  <a:srgbClr val="33313D"/>
                </a:solidFill>
              </a:rPr>
              <a:t> </a:t>
            </a:r>
            <a:r>
              <a:rPr sz="3600" spc="-5" dirty="0">
                <a:solidFill>
                  <a:srgbClr val="33313D"/>
                </a:solidFill>
              </a:rPr>
              <a:t>WODY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9659" y="2355529"/>
            <a:ext cx="8564880" cy="4138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2935"/>
              </a:lnSpc>
              <a:spcBef>
                <a:spcPts val="95"/>
              </a:spcBef>
            </a:pP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Art.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551.</a:t>
            </a:r>
            <a:r>
              <a:rPr sz="24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nPW</a:t>
            </a:r>
            <a:endParaRPr sz="2450" dirty="0">
              <a:latin typeface="Arial"/>
              <a:cs typeface="Arial"/>
            </a:endParaRPr>
          </a:p>
          <a:p>
            <a:pPr marL="368935" indent="-351790" algn="just">
              <a:lnSpc>
                <a:spcPts val="2935"/>
              </a:lnSpc>
              <a:buAutoNum type="arabicPeriod" startAt="2"/>
              <a:tabLst>
                <a:tab pos="369570" algn="l"/>
              </a:tabLst>
            </a:pP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Właściciele ujęć wody, dla których nie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ustanowiono</a:t>
            </a:r>
            <a:r>
              <a:rPr sz="2450" spc="2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strefy</a:t>
            </a:r>
            <a:endParaRPr sz="2450" dirty="0">
              <a:latin typeface="Arial"/>
              <a:cs typeface="Arial"/>
            </a:endParaRPr>
          </a:p>
          <a:p>
            <a:pPr marL="12700" marR="5080" algn="just">
              <a:lnSpc>
                <a:spcPct val="97100"/>
              </a:lnSpc>
              <a:spcBef>
                <a:spcPts val="615"/>
              </a:spcBef>
            </a:pP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ochronnej obejmującej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teren ochrony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pośredniej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na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podstawie 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art. 58 ust. 1 ustawy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uchylanej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w art.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569, </a:t>
            </a:r>
            <a:r>
              <a:rPr sz="2450" spc="-5" dirty="0">
                <a:solidFill>
                  <a:srgbClr val="8B002E"/>
                </a:solidFill>
                <a:latin typeface="Arial"/>
                <a:cs typeface="Arial"/>
              </a:rPr>
              <a:t>w terminie 3 lat </a:t>
            </a:r>
            <a:r>
              <a:rPr sz="2450" spc="-15" dirty="0">
                <a:solidFill>
                  <a:srgbClr val="33313D"/>
                </a:solidFill>
                <a:latin typeface="Arial"/>
                <a:cs typeface="Arial"/>
              </a:rPr>
              <a:t>od 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dnia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wejścia w życie niniejszej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ustawy </a:t>
            </a:r>
            <a:r>
              <a:rPr sz="2450" spc="-10" dirty="0">
                <a:solidFill>
                  <a:srgbClr val="8B002E"/>
                </a:solidFill>
                <a:latin typeface="Arial"/>
                <a:cs typeface="Arial"/>
              </a:rPr>
              <a:t>przeprowadzą analizę  </a:t>
            </a:r>
            <a:r>
              <a:rPr sz="2450" spc="-5" dirty="0">
                <a:solidFill>
                  <a:srgbClr val="8B002E"/>
                </a:solidFill>
                <a:latin typeface="Arial"/>
                <a:cs typeface="Arial"/>
              </a:rPr>
              <a:t>ryzyka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, o której mowa w art.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133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ust. 3 niniejszej ustawy, i  złożą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wnioski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o ustanowienie </a:t>
            </a:r>
            <a:r>
              <a:rPr sz="2450" dirty="0">
                <a:solidFill>
                  <a:srgbClr val="33313D"/>
                </a:solidFill>
                <a:latin typeface="Arial"/>
                <a:cs typeface="Arial"/>
              </a:rPr>
              <a:t>stref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ochronnych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obejmujących 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teren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ochrony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bezpośredniej oraz teren ochrony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pośredniej,  jeżeli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jest </a:t>
            </a:r>
            <a:r>
              <a:rPr sz="2450" dirty="0">
                <a:solidFill>
                  <a:srgbClr val="33313D"/>
                </a:solidFill>
                <a:latin typeface="Arial"/>
                <a:cs typeface="Arial"/>
              </a:rPr>
              <a:t>to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uzasadnione wynikami tej analizy.</a:t>
            </a:r>
            <a:endParaRPr sz="2450" dirty="0">
              <a:latin typeface="Arial"/>
              <a:cs typeface="Arial"/>
            </a:endParaRPr>
          </a:p>
          <a:p>
            <a:pPr marL="360045" indent="-342900" algn="just">
              <a:lnSpc>
                <a:spcPts val="2780"/>
              </a:lnSpc>
              <a:spcBef>
                <a:spcPts val="370"/>
              </a:spcBef>
              <a:buAutoNum type="arabicPeriod" startAt="3"/>
              <a:tabLst>
                <a:tab pos="360680" algn="l"/>
              </a:tabLst>
            </a:pP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Przepisy art.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133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ust. 2 pkt 2, art. 134 ust. 2, art. 135 ust.</a:t>
            </a:r>
            <a:r>
              <a:rPr sz="2450" spc="2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1</a:t>
            </a:r>
            <a:endParaRPr sz="2450" dirty="0">
              <a:latin typeface="Arial"/>
              <a:cs typeface="Arial"/>
            </a:endParaRPr>
          </a:p>
          <a:p>
            <a:pPr marL="12700" algn="just">
              <a:lnSpc>
                <a:spcPts val="2780"/>
              </a:lnSpc>
            </a:pP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pkt 2, art.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137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oraz art. 138 stosuje się</a:t>
            </a:r>
            <a:r>
              <a:rPr sz="2450" spc="1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odpowiednio.</a:t>
            </a:r>
            <a:endParaRPr sz="24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3654" y="1582617"/>
            <a:ext cx="833124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ZMIANA PRAWA </a:t>
            </a:r>
            <a:r>
              <a:rPr sz="3600" spc="-10" dirty="0">
                <a:solidFill>
                  <a:srgbClr val="413C47"/>
                </a:solidFill>
                <a:latin typeface="Arial"/>
                <a:cs typeface="Arial"/>
              </a:rPr>
              <a:t>WODNEGO </a:t>
            </a: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– </a:t>
            </a:r>
            <a:r>
              <a:rPr sz="3600" spc="-10" dirty="0">
                <a:solidFill>
                  <a:srgbClr val="413C47"/>
                </a:solidFill>
                <a:latin typeface="Arial"/>
                <a:cs typeface="Arial"/>
              </a:rPr>
              <a:t>SKUTKI DLA </a:t>
            </a: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PRZEDSIĘBIORSTW</a:t>
            </a:r>
            <a:r>
              <a:rPr sz="3600" spc="13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WOD-KAN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2308" y="3786564"/>
            <a:ext cx="7832090" cy="106702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just">
              <a:lnSpc>
                <a:spcPct val="92600"/>
              </a:lnSpc>
              <a:spcBef>
                <a:spcPts val="285"/>
              </a:spcBef>
            </a:pP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wyniku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analiz może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pojawić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się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konieczność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ustanowienia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stref  ochronnych obejmujących teren ochrony bezpośredniej oraz teren  ochrony pośredniej.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2308" y="5523996"/>
            <a:ext cx="7301865" cy="6305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2240"/>
              </a:lnSpc>
              <a:spcBef>
                <a:spcPts val="405"/>
              </a:spcBef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Może powstać konieczność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wypłacenia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odszkodowania przez  właścicieli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ujęć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wody.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7500" y="2401241"/>
            <a:ext cx="40389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NAJWAŻNIEJSZE</a:t>
            </a:r>
            <a:r>
              <a:rPr sz="2400" spc="-2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ZMIANY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900" y="3308333"/>
            <a:ext cx="312737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SPÓŁKI</a:t>
            </a:r>
            <a:r>
              <a:rPr sz="2400" spc="-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WOD-KAN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6465" y="1585132"/>
            <a:ext cx="273050" cy="3338829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7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70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2243" y="1997453"/>
            <a:ext cx="35948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FINANSOWE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2243" y="2833979"/>
            <a:ext cx="35948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PROCEDURALNE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2243" y="3629620"/>
            <a:ext cx="481405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ŚRODOWISKOWE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(OCHRONA</a:t>
            </a:r>
            <a:r>
              <a:rPr sz="2400" spc="-8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WÓD)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2242" y="4484432"/>
            <a:ext cx="519505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TARYFOWE (REGULACYJNO-KONTROLNE)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60999" y="4292442"/>
            <a:ext cx="8870950" cy="23025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PAŃSTWOWE GOSPODARSTWO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WODNE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„WODY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POLSKIE”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512953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QUASI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REGULATOR?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89100" y="1449738"/>
            <a:ext cx="775975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solidFill>
                  <a:srgbClr val="33313D"/>
                </a:solidFill>
              </a:rPr>
              <a:t>REGULATOR </a:t>
            </a:r>
            <a:r>
              <a:rPr sz="3600" spc="-10" dirty="0">
                <a:solidFill>
                  <a:srgbClr val="33313D"/>
                </a:solidFill>
              </a:rPr>
              <a:t>NA </a:t>
            </a:r>
            <a:r>
              <a:rPr sz="3600" spc="-5" dirty="0">
                <a:solidFill>
                  <a:srgbClr val="33313D"/>
                </a:solidFill>
              </a:rPr>
              <a:t>RYNKU</a:t>
            </a:r>
            <a:r>
              <a:rPr sz="3600" spc="-50" dirty="0">
                <a:solidFill>
                  <a:srgbClr val="33313D"/>
                </a:solidFill>
              </a:rPr>
              <a:t> </a:t>
            </a:r>
            <a:r>
              <a:rPr sz="3600" spc="-5" dirty="0">
                <a:solidFill>
                  <a:srgbClr val="33313D"/>
                </a:solidFill>
              </a:rPr>
              <a:t>WODY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774700" y="2486025"/>
            <a:ext cx="7665553" cy="295965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3128645" marR="5080">
              <a:lnSpc>
                <a:spcPct val="96200"/>
              </a:lnSpc>
              <a:spcBef>
                <a:spcPts val="209"/>
              </a:spcBef>
            </a:pPr>
            <a:r>
              <a:rPr spc="-5" dirty="0"/>
              <a:t>„W toku prac nad </a:t>
            </a:r>
            <a:r>
              <a:rPr spc="-10" dirty="0"/>
              <a:t>projektem </a:t>
            </a:r>
            <a:r>
              <a:rPr spc="-5" dirty="0"/>
              <a:t>ustawy – Prawo  </a:t>
            </a:r>
            <a:r>
              <a:rPr spc="-10" dirty="0"/>
              <a:t>wodne, </a:t>
            </a:r>
            <a:r>
              <a:rPr spc="-5" dirty="0"/>
              <a:t>jednym z istotnych </a:t>
            </a:r>
            <a:r>
              <a:rPr spc="-10" dirty="0"/>
              <a:t>elementów, </a:t>
            </a:r>
            <a:r>
              <a:rPr spc="-5" dirty="0"/>
              <a:t>jakie  </a:t>
            </a:r>
            <a:r>
              <a:rPr spc="-10" dirty="0"/>
              <a:t>będą </a:t>
            </a:r>
            <a:r>
              <a:rPr spc="-5" dirty="0"/>
              <a:t>rozwiązane w zakresie </a:t>
            </a:r>
            <a:r>
              <a:rPr spc="-10" dirty="0"/>
              <a:t>nowych  przepisów będzie </a:t>
            </a:r>
            <a:r>
              <a:rPr spc="-5" dirty="0">
                <a:solidFill>
                  <a:srgbClr val="8B002E"/>
                </a:solidFill>
              </a:rPr>
              <a:t>opracowanie </a:t>
            </a:r>
            <a:r>
              <a:rPr spc="-10" dirty="0">
                <a:solidFill>
                  <a:srgbClr val="8B002E"/>
                </a:solidFill>
              </a:rPr>
              <a:t>nowego  regulatora dla </a:t>
            </a:r>
            <a:r>
              <a:rPr spc="-5" dirty="0">
                <a:solidFill>
                  <a:srgbClr val="8B002E"/>
                </a:solidFill>
              </a:rPr>
              <a:t>sektora </a:t>
            </a:r>
            <a:r>
              <a:rPr spc="-10" dirty="0">
                <a:solidFill>
                  <a:srgbClr val="8B002E"/>
                </a:solidFill>
              </a:rPr>
              <a:t>wodociągowo </a:t>
            </a:r>
            <a:r>
              <a:rPr spc="-5" dirty="0">
                <a:solidFill>
                  <a:srgbClr val="8B002E"/>
                </a:solidFill>
              </a:rPr>
              <a:t>–  kanalizacyjnego</a:t>
            </a:r>
            <a:r>
              <a:rPr spc="-5" dirty="0"/>
              <a:t>”.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11531" y="5784553"/>
            <a:ext cx="506095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Uzasadnienie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projektu ustawy Prawo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wodne (str.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11-12)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65300" y="1426814"/>
            <a:ext cx="821695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solidFill>
                  <a:srgbClr val="33313D"/>
                </a:solidFill>
              </a:rPr>
              <a:t>REGULATOR </a:t>
            </a:r>
            <a:r>
              <a:rPr sz="3600" spc="-10" dirty="0">
                <a:solidFill>
                  <a:srgbClr val="33313D"/>
                </a:solidFill>
              </a:rPr>
              <a:t>NA </a:t>
            </a:r>
            <a:r>
              <a:rPr sz="3600" spc="-5" dirty="0">
                <a:solidFill>
                  <a:srgbClr val="33313D"/>
                </a:solidFill>
              </a:rPr>
              <a:t>RYNKU</a:t>
            </a:r>
            <a:r>
              <a:rPr sz="3600" spc="-50" dirty="0">
                <a:solidFill>
                  <a:srgbClr val="33313D"/>
                </a:solidFill>
              </a:rPr>
              <a:t> </a:t>
            </a:r>
            <a:r>
              <a:rPr sz="3600" spc="-5" dirty="0">
                <a:solidFill>
                  <a:srgbClr val="33313D"/>
                </a:solidFill>
              </a:rPr>
              <a:t>WODY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2451100" y="2972639"/>
            <a:ext cx="7924799" cy="961186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455"/>
              </a:spcBef>
            </a:pPr>
            <a:r>
              <a:rPr sz="3150" spc="-5" dirty="0">
                <a:solidFill>
                  <a:srgbClr val="33313D"/>
                </a:solidFill>
                <a:latin typeface="Arial"/>
                <a:cs typeface="Arial"/>
              </a:rPr>
              <a:t>„System centralnej regulacji </a:t>
            </a:r>
            <a:r>
              <a:rPr sz="3150" dirty="0">
                <a:solidFill>
                  <a:srgbClr val="33313D"/>
                </a:solidFill>
                <a:latin typeface="Arial"/>
                <a:cs typeface="Arial"/>
              </a:rPr>
              <a:t>cen  </a:t>
            </a:r>
            <a:r>
              <a:rPr sz="3150" spc="-5" dirty="0">
                <a:solidFill>
                  <a:srgbClr val="33313D"/>
                </a:solidFill>
                <a:latin typeface="Arial"/>
                <a:cs typeface="Arial"/>
              </a:rPr>
              <a:t>wody </a:t>
            </a:r>
            <a:r>
              <a:rPr sz="3150" dirty="0">
                <a:solidFill>
                  <a:srgbClr val="8B002E"/>
                </a:solidFill>
                <a:latin typeface="Arial"/>
                <a:cs typeface="Arial"/>
              </a:rPr>
              <a:t>zostanie </a:t>
            </a:r>
            <a:r>
              <a:rPr sz="3150" spc="-5" dirty="0">
                <a:solidFill>
                  <a:srgbClr val="8B002E"/>
                </a:solidFill>
                <a:latin typeface="Arial"/>
                <a:cs typeface="Arial"/>
              </a:rPr>
              <a:t>wprowadzony </a:t>
            </a:r>
            <a:r>
              <a:rPr sz="3150" dirty="0">
                <a:solidFill>
                  <a:srgbClr val="8B002E"/>
                </a:solidFill>
                <a:latin typeface="Arial"/>
                <a:cs typeface="Arial"/>
              </a:rPr>
              <a:t>1  stycznia </a:t>
            </a:r>
            <a:r>
              <a:rPr sz="3150" spc="-5" dirty="0">
                <a:solidFill>
                  <a:srgbClr val="8B002E"/>
                </a:solidFill>
                <a:latin typeface="Arial"/>
                <a:cs typeface="Arial"/>
              </a:rPr>
              <a:t>2019</a:t>
            </a:r>
            <a:r>
              <a:rPr sz="3150" spc="-40" dirty="0">
                <a:solidFill>
                  <a:srgbClr val="8B002E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8B002E"/>
                </a:solidFill>
                <a:latin typeface="Arial"/>
                <a:cs typeface="Arial"/>
              </a:rPr>
              <a:t>r.</a:t>
            </a:r>
            <a:r>
              <a:rPr sz="3150" dirty="0">
                <a:solidFill>
                  <a:srgbClr val="33313D"/>
                </a:solidFill>
                <a:latin typeface="Arial"/>
                <a:cs typeface="Arial"/>
              </a:rPr>
              <a:t>”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3443" y="5665703"/>
            <a:ext cx="6242685" cy="743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191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Wypowiedź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wiceministra środowiska Mariusz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Gajda</a:t>
            </a:r>
            <a:endParaRPr sz="2000" dirty="0">
              <a:latin typeface="Arial"/>
              <a:cs typeface="Arial"/>
            </a:endParaRPr>
          </a:p>
          <a:p>
            <a:pPr marL="12700" algn="just">
              <a:lnSpc>
                <a:spcPts val="19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rozmowie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z Serwisem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Samorządowym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PAP z dnia 14 maja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r>
              <a:rPr sz="20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2474" y="2941662"/>
            <a:ext cx="579652" cy="2700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11282" y="1501859"/>
            <a:ext cx="87122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REGULATOR NA RYNKU</a:t>
            </a:r>
            <a:r>
              <a:rPr sz="3600" spc="-7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WODY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3896" y="3047302"/>
            <a:ext cx="7757159" cy="248666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just">
              <a:lnSpc>
                <a:spcPct val="93300"/>
              </a:lnSpc>
              <a:spcBef>
                <a:spcPts val="365"/>
              </a:spcBef>
            </a:pPr>
            <a:r>
              <a:rPr sz="3300" dirty="0">
                <a:solidFill>
                  <a:srgbClr val="413C47"/>
                </a:solidFill>
                <a:latin typeface="Arial"/>
                <a:cs typeface="Arial"/>
              </a:rPr>
              <a:t>Analiza </a:t>
            </a:r>
            <a:r>
              <a:rPr sz="3300" spc="-5" dirty="0">
                <a:solidFill>
                  <a:srgbClr val="413C47"/>
                </a:solidFill>
                <a:latin typeface="Arial"/>
                <a:cs typeface="Arial"/>
              </a:rPr>
              <a:t>projektu ustawy </a:t>
            </a:r>
            <a:r>
              <a:rPr sz="3300" dirty="0">
                <a:solidFill>
                  <a:srgbClr val="413C47"/>
                </a:solidFill>
                <a:latin typeface="Arial"/>
                <a:cs typeface="Arial"/>
              </a:rPr>
              <a:t>Prawo </a:t>
            </a:r>
            <a:r>
              <a:rPr sz="3300" spc="-5" dirty="0">
                <a:solidFill>
                  <a:srgbClr val="413C47"/>
                </a:solidFill>
                <a:latin typeface="Arial"/>
                <a:cs typeface="Arial"/>
              </a:rPr>
              <a:t>wodne nie  przewiduje przepisów </a:t>
            </a:r>
            <a:r>
              <a:rPr sz="3300" dirty="0">
                <a:solidFill>
                  <a:srgbClr val="413C47"/>
                </a:solidFill>
                <a:latin typeface="Arial"/>
                <a:cs typeface="Arial"/>
              </a:rPr>
              <a:t>kompetencyjnych,  które </a:t>
            </a:r>
            <a:r>
              <a:rPr sz="3300" spc="-5" dirty="0">
                <a:solidFill>
                  <a:srgbClr val="413C47"/>
                </a:solidFill>
                <a:latin typeface="Arial"/>
                <a:cs typeface="Arial"/>
              </a:rPr>
              <a:t>mogłyby stanowić</a:t>
            </a:r>
            <a:r>
              <a:rPr sz="330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413C47"/>
                </a:solidFill>
                <a:latin typeface="Arial"/>
                <a:cs typeface="Arial"/>
              </a:rPr>
              <a:t>podstawy</a:t>
            </a:r>
            <a:endParaRPr sz="3300" dirty="0">
              <a:latin typeface="Arial"/>
              <a:cs typeface="Arial"/>
            </a:endParaRPr>
          </a:p>
          <a:p>
            <a:pPr marL="12700" algn="just">
              <a:lnSpc>
                <a:spcPts val="3785"/>
              </a:lnSpc>
              <a:spcBef>
                <a:spcPts val="455"/>
              </a:spcBef>
            </a:pPr>
            <a:r>
              <a:rPr sz="3350" spc="-5" dirty="0">
                <a:solidFill>
                  <a:srgbClr val="413C47"/>
                </a:solidFill>
                <a:latin typeface="Arial"/>
                <a:cs typeface="Arial"/>
              </a:rPr>
              <a:t>do </a:t>
            </a:r>
            <a:r>
              <a:rPr sz="3350" spc="-10" dirty="0">
                <a:solidFill>
                  <a:srgbClr val="413C47"/>
                </a:solidFill>
                <a:latin typeface="Arial"/>
                <a:cs typeface="Arial"/>
              </a:rPr>
              <a:t>nadania </a:t>
            </a:r>
            <a:r>
              <a:rPr sz="3350" spc="-5" dirty="0">
                <a:solidFill>
                  <a:srgbClr val="8E0036"/>
                </a:solidFill>
                <a:latin typeface="Arial"/>
                <a:cs typeface="Arial"/>
              </a:rPr>
              <a:t>statusu </a:t>
            </a:r>
            <a:r>
              <a:rPr sz="3350" spc="-10" dirty="0">
                <a:solidFill>
                  <a:srgbClr val="8E0036"/>
                </a:solidFill>
                <a:latin typeface="Arial"/>
                <a:cs typeface="Arial"/>
              </a:rPr>
              <a:t>regulatora</a:t>
            </a:r>
            <a:r>
              <a:rPr sz="3350" spc="1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3350" spc="-5" dirty="0">
                <a:solidFill>
                  <a:srgbClr val="8E0036"/>
                </a:solidFill>
                <a:latin typeface="Arial"/>
                <a:cs typeface="Arial"/>
              </a:rPr>
              <a:t>PGW</a:t>
            </a:r>
            <a:endParaRPr sz="3350" dirty="0">
              <a:latin typeface="Arial"/>
              <a:cs typeface="Arial"/>
            </a:endParaRPr>
          </a:p>
          <a:p>
            <a:pPr marL="12700" algn="just">
              <a:lnSpc>
                <a:spcPts val="3785"/>
              </a:lnSpc>
            </a:pPr>
            <a:r>
              <a:rPr sz="3350" spc="-10" dirty="0">
                <a:solidFill>
                  <a:srgbClr val="8E0036"/>
                </a:solidFill>
                <a:latin typeface="Arial"/>
                <a:cs typeface="Arial"/>
              </a:rPr>
              <a:t>„Wody </a:t>
            </a:r>
            <a:r>
              <a:rPr sz="3350" spc="-5" dirty="0">
                <a:solidFill>
                  <a:srgbClr val="8E0036"/>
                </a:solidFill>
                <a:latin typeface="Arial"/>
                <a:cs typeface="Arial"/>
              </a:rPr>
              <a:t>Polskie”.</a:t>
            </a:r>
            <a:endParaRPr sz="33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1282" y="1761546"/>
            <a:ext cx="69596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REGULATOR NA RYNKU</a:t>
            </a:r>
            <a:r>
              <a:rPr sz="3600" spc="-70" dirty="0"/>
              <a:t> </a:t>
            </a:r>
            <a:r>
              <a:rPr sz="3600" spc="-5" dirty="0"/>
              <a:t>WODY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1282" y="3171825"/>
            <a:ext cx="8331218" cy="10861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720"/>
              </a:lnSpc>
              <a:spcBef>
                <a:spcPts val="370"/>
              </a:spcBef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Wprowadzenie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„regulatora”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dla sektora wod-kan  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wymaga nowelizacji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ustawy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z dnia 7 czerwca 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2001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o zbiorowym zaopatrzeniu w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10" dirty="0" err="1">
                <a:solidFill>
                  <a:srgbClr val="413C47"/>
                </a:solidFill>
                <a:latin typeface="Arial"/>
                <a:cs typeface="Arial"/>
              </a:rPr>
              <a:t>wodę</a:t>
            </a:r>
            <a:r>
              <a:rPr lang="pl-PL" sz="2400" dirty="0">
                <a:latin typeface="Arial"/>
                <a:cs typeface="Arial"/>
              </a:rPr>
              <a:t> </a:t>
            </a:r>
            <a:r>
              <a:rPr sz="2400" spc="-5" dirty="0" err="1">
                <a:solidFill>
                  <a:srgbClr val="413C47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 zbiorowym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odprowadzaniu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 ścieków.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618698" y="1700561"/>
            <a:ext cx="5032811" cy="1518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27719" y="3400425"/>
            <a:ext cx="5032811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8458" y="2084003"/>
            <a:ext cx="5181600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spcBef>
                <a:spcPts val="100"/>
              </a:spcBef>
            </a:pPr>
            <a:r>
              <a:rPr lang="pl-PL" sz="2400" spc="-5" dirty="0">
                <a:solidFill>
                  <a:srgbClr val="33313D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REGULATOR NA</a:t>
            </a:r>
            <a:r>
              <a:rPr sz="2400" spc="-6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RYNKU 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WODY</a:t>
            </a:r>
            <a:r>
              <a:rPr lang="pl-PL" sz="240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W</a:t>
            </a:r>
            <a:r>
              <a:rPr lang="pl-PL" sz="240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WYKAZIE</a:t>
            </a:r>
            <a:r>
              <a:rPr lang="pl-PL" sz="2400" spc="-5" dirty="0">
                <a:solidFill>
                  <a:srgbClr val="33313D"/>
                </a:solidFill>
                <a:latin typeface="Arial"/>
                <a:cs typeface="Arial"/>
              </a:rPr>
              <a:t> PRAC</a:t>
            </a:r>
            <a:r>
              <a:rPr lang="pl-PL" sz="2400" spc="-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lang="pl-PL" sz="2400" spc="-5" dirty="0">
                <a:solidFill>
                  <a:srgbClr val="33313D"/>
                </a:solidFill>
                <a:latin typeface="Arial"/>
                <a:cs typeface="Arial"/>
              </a:rPr>
              <a:t>LEGISLACYJNYCH  RADY</a:t>
            </a:r>
            <a:r>
              <a:rPr lang="pl-PL" sz="2400" spc="-2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lang="pl-PL" sz="2400" spc="-5" dirty="0">
                <a:solidFill>
                  <a:srgbClr val="33313D"/>
                </a:solidFill>
                <a:latin typeface="Arial"/>
                <a:cs typeface="Arial"/>
              </a:rPr>
              <a:t>MINISTROW</a:t>
            </a:r>
            <a:endParaRPr lang="pl-PL" sz="2400" dirty="0">
              <a:latin typeface="Arial"/>
              <a:cs typeface="Arial"/>
            </a:endParaRPr>
          </a:p>
          <a:p>
            <a:pPr marL="297180" marR="5080" indent="-285115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9676" y="1814224"/>
            <a:ext cx="4735458" cy="11919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18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Projekt ustawy o zmianie ustawy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180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zbiorowym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zaopatrzeniu w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wodę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zbiorowym</a:t>
            </a:r>
            <a:endParaRPr sz="2000" dirty="0">
              <a:latin typeface="Arial"/>
              <a:cs typeface="Arial"/>
            </a:endParaRPr>
          </a:p>
          <a:p>
            <a:pPr marR="69215" algn="ctr">
              <a:lnSpc>
                <a:spcPts val="1770"/>
              </a:lnSpc>
              <a:spcBef>
                <a:spcPts val="229"/>
              </a:spcBef>
            </a:pP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odprowadzaniu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ścieków oraz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niektórych</a:t>
            </a:r>
            <a:endParaRPr dirty="0">
              <a:latin typeface="Arial"/>
              <a:cs typeface="Arial"/>
            </a:endParaRPr>
          </a:p>
          <a:p>
            <a:pPr marR="66675" algn="ctr">
              <a:lnSpc>
                <a:spcPts val="1770"/>
              </a:lnSpc>
            </a:pP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innych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ustaw (UD 264 z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20 czerwca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r>
              <a:rPr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r.)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78910" y="3629025"/>
            <a:ext cx="4666224" cy="327576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5715" algn="just">
              <a:lnSpc>
                <a:spcPct val="97900"/>
              </a:lnSpc>
              <a:spcBef>
                <a:spcPts val="140"/>
              </a:spcBef>
            </a:pPr>
            <a:r>
              <a:rPr dirty="0">
                <a:solidFill>
                  <a:srgbClr val="33313D"/>
                </a:solidFill>
                <a:latin typeface="Arial"/>
                <a:cs typeface="Arial"/>
              </a:rPr>
              <a:t>(…) </a:t>
            </a:r>
            <a:r>
              <a:rPr spc="-5" dirty="0">
                <a:solidFill>
                  <a:srgbClr val="33313D"/>
                </a:solidFill>
                <a:latin typeface="Arial"/>
                <a:cs typeface="Arial"/>
              </a:rPr>
              <a:t>Projektowana </a:t>
            </a:r>
            <a:r>
              <a:rPr spc="-10" dirty="0">
                <a:solidFill>
                  <a:srgbClr val="33313D"/>
                </a:solidFill>
                <a:latin typeface="Arial"/>
                <a:cs typeface="Arial"/>
              </a:rPr>
              <a:t>ustawa </a:t>
            </a:r>
            <a:r>
              <a:rPr spc="-5" dirty="0">
                <a:solidFill>
                  <a:srgbClr val="33313D"/>
                </a:solidFill>
                <a:latin typeface="Arial"/>
                <a:cs typeface="Arial"/>
              </a:rPr>
              <a:t>przewiduje powierzenie  funkcji organu nadzoru </a:t>
            </a:r>
            <a:r>
              <a:rPr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pc="-5" dirty="0">
                <a:solidFill>
                  <a:srgbClr val="33313D"/>
                </a:solidFill>
                <a:latin typeface="Arial"/>
                <a:cs typeface="Arial"/>
              </a:rPr>
              <a:t>sprawach realizacji zadań  </a:t>
            </a:r>
            <a:r>
              <a:rPr dirty="0">
                <a:solidFill>
                  <a:srgbClr val="33313D"/>
                </a:solidFill>
                <a:latin typeface="Arial"/>
                <a:cs typeface="Arial"/>
              </a:rPr>
              <a:t>z </a:t>
            </a:r>
            <a:r>
              <a:rPr spc="-5" dirty="0">
                <a:solidFill>
                  <a:srgbClr val="33313D"/>
                </a:solidFill>
                <a:latin typeface="Arial"/>
                <a:cs typeface="Arial"/>
              </a:rPr>
              <a:t>zakresu zbiorowego zaopatrzenia </a:t>
            </a:r>
            <a:r>
              <a:rPr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pc="-10" dirty="0">
                <a:solidFill>
                  <a:srgbClr val="33313D"/>
                </a:solidFill>
                <a:latin typeface="Arial"/>
                <a:cs typeface="Arial"/>
              </a:rPr>
              <a:t>wodę </a:t>
            </a:r>
            <a:r>
              <a:rPr dirty="0">
                <a:solidFill>
                  <a:srgbClr val="33313D"/>
                </a:solidFill>
                <a:latin typeface="Arial"/>
                <a:cs typeface="Arial"/>
              </a:rPr>
              <a:t>i  </a:t>
            </a:r>
            <a:r>
              <a:rPr spc="-5" dirty="0">
                <a:solidFill>
                  <a:srgbClr val="33313D"/>
                </a:solidFill>
                <a:latin typeface="Arial"/>
                <a:cs typeface="Arial"/>
              </a:rPr>
              <a:t>zbiorowego odprowadzania ścieków </a:t>
            </a:r>
            <a:r>
              <a:rPr spc="-5" dirty="0">
                <a:solidFill>
                  <a:srgbClr val="8B002E"/>
                </a:solidFill>
                <a:latin typeface="Arial"/>
                <a:cs typeface="Arial"/>
              </a:rPr>
              <a:t>dyrektorowi  regionalnego zarządu gospodarki </a:t>
            </a:r>
            <a:r>
              <a:rPr spc="-10" dirty="0">
                <a:solidFill>
                  <a:srgbClr val="8B002E"/>
                </a:solidFill>
                <a:latin typeface="Arial"/>
                <a:cs typeface="Arial"/>
              </a:rPr>
              <a:t>wodnej  </a:t>
            </a:r>
            <a:r>
              <a:rPr spc="-5" dirty="0">
                <a:solidFill>
                  <a:srgbClr val="8B002E"/>
                </a:solidFill>
                <a:latin typeface="Arial"/>
                <a:cs typeface="Arial"/>
              </a:rPr>
              <a:t>Państwowego Gospodarstwa Wodnego Wody  Polskie</a:t>
            </a:r>
            <a:r>
              <a:rPr spc="-5" dirty="0">
                <a:solidFill>
                  <a:srgbClr val="33313D"/>
                </a:solidFill>
                <a:latin typeface="Arial"/>
                <a:cs typeface="Arial"/>
              </a:rPr>
              <a:t>. (…) Wzorem dla konstrukcji uprawnień  organu nadzoru </a:t>
            </a:r>
            <a:r>
              <a:rPr dirty="0">
                <a:solidFill>
                  <a:srgbClr val="33313D"/>
                </a:solidFill>
                <a:latin typeface="Arial"/>
                <a:cs typeface="Arial"/>
              </a:rPr>
              <a:t>są </a:t>
            </a:r>
            <a:r>
              <a:rPr spc="-5" dirty="0">
                <a:solidFill>
                  <a:srgbClr val="33313D"/>
                </a:solidFill>
                <a:latin typeface="Arial"/>
                <a:cs typeface="Arial"/>
              </a:rPr>
              <a:t>kompetencje Prezesa Urzędu  Regulacji Energetyki (Prezes URE) </a:t>
            </a:r>
            <a:r>
              <a:rPr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pc="-5" dirty="0">
                <a:solidFill>
                  <a:srgbClr val="33313D"/>
                </a:solidFill>
                <a:latin typeface="Arial"/>
                <a:cs typeface="Arial"/>
              </a:rPr>
              <a:t>odniesieniu  do rynku energii</a:t>
            </a:r>
            <a:r>
              <a:rPr spc="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3313D"/>
                </a:solidFill>
                <a:latin typeface="Arial"/>
                <a:cs typeface="Arial"/>
              </a:rPr>
              <a:t>cieplnej.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300" y="2486025"/>
            <a:ext cx="579652" cy="2700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6300" y="885825"/>
            <a:ext cx="7569218" cy="5559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REGULATOR NA RYNKU</a:t>
            </a:r>
            <a:r>
              <a:rPr spc="-70" dirty="0"/>
              <a:t> </a:t>
            </a:r>
            <a:r>
              <a:rPr spc="-5" dirty="0"/>
              <a:t>WODY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6052" y="2409825"/>
            <a:ext cx="9707348" cy="480432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97790">
              <a:lnSpc>
                <a:spcPts val="1660"/>
              </a:lnSpc>
              <a:spcBef>
                <a:spcPts val="175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Projektowana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ustawa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przewiduje,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że </a:t>
            </a: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dyrektorom </a:t>
            </a:r>
            <a:r>
              <a:rPr sz="2000" spc="-10" dirty="0">
                <a:solidFill>
                  <a:srgbClr val="8E0036"/>
                </a:solidFill>
                <a:latin typeface="Arial"/>
                <a:cs typeface="Arial"/>
              </a:rPr>
              <a:t>regionalnych </a:t>
            </a: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zarządów zostaną przekazane  niektóre uprawnienia </a:t>
            </a:r>
            <a:r>
              <a:rPr sz="2000" dirty="0">
                <a:solidFill>
                  <a:srgbClr val="8E0036"/>
                </a:solidFill>
                <a:latin typeface="Arial"/>
                <a:cs typeface="Arial"/>
              </a:rPr>
              <a:t>z </a:t>
            </a: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zakresu zbiorowego zaopatrzenia </a:t>
            </a:r>
            <a:r>
              <a:rPr sz="2000" dirty="0">
                <a:solidFill>
                  <a:srgbClr val="8E0036"/>
                </a:solidFill>
                <a:latin typeface="Arial"/>
                <a:cs typeface="Arial"/>
              </a:rPr>
              <a:t>w </a:t>
            </a:r>
            <a:r>
              <a:rPr sz="2000" spc="-10" dirty="0">
                <a:solidFill>
                  <a:srgbClr val="8E0036"/>
                </a:solidFill>
                <a:latin typeface="Arial"/>
                <a:cs typeface="Arial"/>
              </a:rPr>
              <a:t>wodę </a:t>
            </a:r>
            <a:r>
              <a:rPr sz="2000" dirty="0">
                <a:solidFill>
                  <a:srgbClr val="8E0036"/>
                </a:solidFill>
                <a:latin typeface="Arial"/>
                <a:cs typeface="Arial"/>
              </a:rPr>
              <a:t>i </a:t>
            </a: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zbiorowego odprowadzania  ścieków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, które obecnie należą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do wójta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rady gminy oraz przyznane zostaną im dodatkowe  kompetencje,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w</a:t>
            </a:r>
            <a:r>
              <a:rPr sz="2000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szczególności:</a:t>
            </a:r>
            <a:endParaRPr sz="2000" dirty="0">
              <a:latin typeface="Arial"/>
              <a:cs typeface="Arial"/>
            </a:endParaRPr>
          </a:p>
          <a:p>
            <a:pPr marL="419100" indent="-4445">
              <a:lnSpc>
                <a:spcPts val="1585"/>
              </a:lnSpc>
              <a:spcBef>
                <a:spcPts val="160"/>
              </a:spcBef>
              <a:buAutoNum type="arabicPeriod"/>
              <a:tabLst>
                <a:tab pos="619760" algn="l"/>
              </a:tabLst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opiniowanie projektu regulaminu dostarczania wody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odprowadzania</a:t>
            </a:r>
            <a:endParaRPr sz="2000" dirty="0">
              <a:latin typeface="Arial"/>
              <a:cs typeface="Arial"/>
            </a:endParaRPr>
          </a:p>
          <a:p>
            <a:pPr marL="419100">
              <a:lnSpc>
                <a:spcPts val="1580"/>
              </a:lnSpc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ścieków, przygotowanego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przez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radę</a:t>
            </a:r>
            <a:r>
              <a:rPr sz="2000" spc="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gminy;</a:t>
            </a:r>
            <a:endParaRPr sz="2000" dirty="0">
              <a:latin typeface="Arial"/>
              <a:cs typeface="Arial"/>
            </a:endParaRPr>
          </a:p>
          <a:p>
            <a:pPr marL="609600" indent="-194945">
              <a:lnSpc>
                <a:spcPts val="1675"/>
              </a:lnSpc>
              <a:buAutoNum type="arabicPeriod" startAt="2"/>
              <a:tabLst>
                <a:tab pos="610235" algn="l"/>
              </a:tabLst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zatwierdzanie</a:t>
            </a:r>
            <a:r>
              <a:rPr sz="2000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taryf;</a:t>
            </a:r>
            <a:endParaRPr sz="2000" dirty="0">
              <a:latin typeface="Arial"/>
              <a:cs typeface="Arial"/>
            </a:endParaRPr>
          </a:p>
          <a:p>
            <a:pPr marL="419100" marR="57150" indent="-4445">
              <a:lnSpc>
                <a:spcPct val="98700"/>
              </a:lnSpc>
              <a:spcBef>
                <a:spcPts val="335"/>
              </a:spcBef>
              <a:buAutoNum type="arabicPeriod" startAt="2"/>
              <a:tabLst>
                <a:tab pos="619760" algn="l"/>
              </a:tabLst>
            </a:pPr>
            <a:r>
              <a:rPr spc="-5" dirty="0">
                <a:solidFill>
                  <a:srgbClr val="413C47"/>
                </a:solidFill>
                <a:latin typeface="Arial"/>
                <a:cs typeface="Arial"/>
              </a:rPr>
              <a:t>rozstrzyganie sporów pomiędzy przedsiębiorstwami wodociągowo </a:t>
            </a:r>
            <a:r>
              <a:rPr dirty="0">
                <a:solidFill>
                  <a:srgbClr val="413C47"/>
                </a:solidFill>
                <a:latin typeface="Arial"/>
                <a:cs typeface="Arial"/>
              </a:rPr>
              <a:t>– </a:t>
            </a:r>
            <a:r>
              <a:rPr spc="-5" dirty="0">
                <a:solidFill>
                  <a:srgbClr val="413C47"/>
                </a:solidFill>
                <a:latin typeface="Arial"/>
                <a:cs typeface="Arial"/>
              </a:rPr>
              <a:t>kanalizacyjnymi </a:t>
            </a:r>
            <a:r>
              <a:rPr dirty="0">
                <a:solidFill>
                  <a:srgbClr val="413C47"/>
                </a:solidFill>
                <a:latin typeface="Arial"/>
                <a:cs typeface="Arial"/>
              </a:rPr>
              <a:t>a  </a:t>
            </a:r>
            <a:r>
              <a:rPr spc="-5" dirty="0">
                <a:solidFill>
                  <a:srgbClr val="413C47"/>
                </a:solidFill>
                <a:latin typeface="Arial"/>
                <a:cs typeface="Arial"/>
              </a:rPr>
              <a:t>odbiorcami usług </a:t>
            </a:r>
            <a:r>
              <a:rPr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pc="-5" dirty="0">
                <a:solidFill>
                  <a:srgbClr val="413C47"/>
                </a:solidFill>
                <a:latin typeface="Arial"/>
                <a:cs typeface="Arial"/>
              </a:rPr>
              <a:t>sprawach odmowy zawarcia umowy </a:t>
            </a:r>
            <a:r>
              <a:rPr dirty="0">
                <a:solidFill>
                  <a:srgbClr val="413C47"/>
                </a:solidFill>
                <a:latin typeface="Arial"/>
                <a:cs typeface="Arial"/>
              </a:rPr>
              <a:t>o </a:t>
            </a:r>
            <a:r>
              <a:rPr spc="-5" dirty="0">
                <a:solidFill>
                  <a:srgbClr val="413C47"/>
                </a:solidFill>
                <a:latin typeface="Arial"/>
                <a:cs typeface="Arial"/>
              </a:rPr>
              <a:t>zaopatrzenie </a:t>
            </a:r>
            <a:r>
              <a:rPr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pc="-5" dirty="0">
                <a:solidFill>
                  <a:srgbClr val="413C47"/>
                </a:solidFill>
                <a:latin typeface="Arial"/>
                <a:cs typeface="Arial"/>
              </a:rPr>
              <a:t>wodę </a:t>
            </a:r>
            <a:r>
              <a:rPr spc="-10" dirty="0">
                <a:solidFill>
                  <a:srgbClr val="413C47"/>
                </a:solidFill>
                <a:latin typeface="Arial"/>
                <a:cs typeface="Arial"/>
              </a:rPr>
              <a:t>lub  </a:t>
            </a:r>
            <a:r>
              <a:rPr spc="-5" dirty="0">
                <a:solidFill>
                  <a:srgbClr val="413C47"/>
                </a:solidFill>
                <a:latin typeface="Arial"/>
                <a:cs typeface="Arial"/>
              </a:rPr>
              <a:t>odprowadzenie ścieków przez przedsiębiorstwo wodociągowo-kanalizacyjne oraz </a:t>
            </a:r>
            <a:r>
              <a:rPr dirty="0">
                <a:solidFill>
                  <a:srgbClr val="413C47"/>
                </a:solidFill>
                <a:latin typeface="Arial"/>
                <a:cs typeface="Arial"/>
              </a:rPr>
              <a:t>w  </a:t>
            </a:r>
            <a:r>
              <a:rPr spc="-5" dirty="0">
                <a:solidFill>
                  <a:srgbClr val="413C47"/>
                </a:solidFill>
                <a:latin typeface="Arial"/>
                <a:cs typeface="Arial"/>
              </a:rPr>
              <a:t>przypadkach odcięcia </a:t>
            </a:r>
            <a:r>
              <a:rPr dirty="0">
                <a:solidFill>
                  <a:srgbClr val="413C47"/>
                </a:solidFill>
                <a:latin typeface="Arial"/>
                <a:cs typeface="Arial"/>
              </a:rPr>
              <a:t>od </a:t>
            </a:r>
            <a:r>
              <a:rPr spc="-5" dirty="0">
                <a:solidFill>
                  <a:srgbClr val="413C47"/>
                </a:solidFill>
                <a:latin typeface="Arial"/>
                <a:cs typeface="Arial"/>
              </a:rPr>
              <a:t>sieci lub odmowy zawarcia umowy </a:t>
            </a:r>
            <a:r>
              <a:rPr dirty="0">
                <a:solidFill>
                  <a:srgbClr val="413C47"/>
                </a:solidFill>
                <a:latin typeface="Arial"/>
                <a:cs typeface="Arial"/>
              </a:rPr>
              <a:t>o </a:t>
            </a:r>
            <a:r>
              <a:rPr spc="-5" dirty="0">
                <a:solidFill>
                  <a:srgbClr val="413C47"/>
                </a:solidFill>
                <a:latin typeface="Arial"/>
                <a:cs typeface="Arial"/>
              </a:rPr>
              <a:t>przyłączenie odbiorcy </a:t>
            </a:r>
            <a:r>
              <a:rPr dirty="0">
                <a:solidFill>
                  <a:srgbClr val="413C47"/>
                </a:solidFill>
                <a:latin typeface="Arial"/>
                <a:cs typeface="Arial"/>
              </a:rPr>
              <a:t>do</a:t>
            </a:r>
            <a:r>
              <a:rPr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413C47"/>
                </a:solidFill>
                <a:latin typeface="Arial"/>
                <a:cs typeface="Arial"/>
              </a:rPr>
              <a:t>sieci;</a:t>
            </a:r>
            <a:endParaRPr dirty="0">
              <a:latin typeface="Arial"/>
              <a:cs typeface="Arial"/>
            </a:endParaRPr>
          </a:p>
          <a:p>
            <a:pPr marL="419100" indent="-4445">
              <a:lnSpc>
                <a:spcPct val="100000"/>
              </a:lnSpc>
              <a:buAutoNum type="arabicPeriod" startAt="2"/>
              <a:tabLst>
                <a:tab pos="610235" algn="l"/>
              </a:tabLst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nakładanie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kar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pieniężnych na zasadach określonych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w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 ustawie;</a:t>
            </a:r>
            <a:endParaRPr sz="2000" dirty="0">
              <a:latin typeface="Arial"/>
              <a:cs typeface="Arial"/>
            </a:endParaRPr>
          </a:p>
          <a:p>
            <a:pPr marL="419100" marR="188595" indent="-4445">
              <a:lnSpc>
                <a:spcPct val="92500"/>
              </a:lnSpc>
              <a:spcBef>
                <a:spcPts val="380"/>
              </a:spcBef>
              <a:buAutoNum type="arabicPeriod" startAt="2"/>
              <a:tabLst>
                <a:tab pos="619760" algn="l"/>
              </a:tabLst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zbieranie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przetwarzanie informacji dotyczących przedsiębiorstw wodociągowo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- 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kanalizacyjnych,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szczególności obliczanie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publikowanie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informacji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o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średnich cenach  dostawy wody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odbioru</a:t>
            </a:r>
            <a:r>
              <a:rPr sz="2000" spc="-2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ścieków;</a:t>
            </a:r>
            <a:endParaRPr sz="2000" dirty="0">
              <a:latin typeface="Arial"/>
              <a:cs typeface="Arial"/>
            </a:endParaRPr>
          </a:p>
          <a:p>
            <a:pPr marL="419100" marR="5080" indent="-4445">
              <a:lnSpc>
                <a:spcPts val="1490"/>
              </a:lnSpc>
              <a:spcBef>
                <a:spcPts val="409"/>
              </a:spcBef>
              <a:buAutoNum type="arabicPeriod" startAt="2"/>
              <a:tabLst>
                <a:tab pos="619760" algn="l"/>
              </a:tabLst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sporządzanie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publikowanie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raportów dotyczących warunków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wykonywania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działalności 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zakresie zbiorowego zaopatrzenia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wodę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zbiorowego odprowadzania</a:t>
            </a:r>
            <a:r>
              <a:rPr sz="2000" spc="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ścieków.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1748" y="1704849"/>
            <a:ext cx="303535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0" dirty="0"/>
              <a:t>REFORMA</a:t>
            </a:r>
            <a:r>
              <a:rPr sz="2400" spc="-50" dirty="0"/>
              <a:t> </a:t>
            </a:r>
            <a:r>
              <a:rPr sz="2400" spc="-5" dirty="0"/>
              <a:t>SYSTEMU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575278" y="3217958"/>
            <a:ext cx="6971821" cy="2184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Art.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525. ust.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nPW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62865" marR="5080" algn="just">
              <a:lnSpc>
                <a:spcPct val="94300"/>
              </a:lnSpc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Krajowy Zarząd Gospodarki Wodnej oraz 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regionalne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zarządy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gospodarki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wodnej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będące  państwowymi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jednostkami budżetowymi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stają się  </a:t>
            </a:r>
            <a:r>
              <a:rPr sz="2450" spc="-10" dirty="0">
                <a:solidFill>
                  <a:srgbClr val="8E0036"/>
                </a:solidFill>
                <a:latin typeface="Arial"/>
                <a:cs typeface="Arial"/>
              </a:rPr>
              <a:t>jednostkami organizacyjnymi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Wód</a:t>
            </a:r>
            <a:r>
              <a:rPr sz="2450" spc="3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Polskich.</a:t>
            </a:r>
            <a:endParaRPr sz="24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</a:rPr>
              <a:t>STUDIUM PRZYPADKU </a:t>
            </a:r>
            <a:r>
              <a:rPr lang="mr-IN" sz="2400" b="1" dirty="0" smtClean="0">
                <a:solidFill>
                  <a:schemeClr val="tx1"/>
                </a:solidFill>
              </a:rPr>
              <a:t>–</a:t>
            </a:r>
            <a:r>
              <a:rPr lang="pl-PL" sz="2400" b="1" dirty="0" smtClean="0">
                <a:solidFill>
                  <a:schemeClr val="tx1"/>
                </a:solidFill>
              </a:rPr>
              <a:t> DYSKUSJA PROBLEMOWA</a:t>
            </a: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Dziękuję za uwagę ! </a:t>
            </a:r>
          </a:p>
          <a:p>
            <a:endParaRPr lang="pl-PL" dirty="0" smtClean="0"/>
          </a:p>
          <a:p>
            <a:r>
              <a:rPr lang="pl-PL" dirty="0" smtClean="0"/>
              <a:t>Dr inż. Łukasz Szałata </a:t>
            </a:r>
          </a:p>
          <a:p>
            <a:r>
              <a:rPr lang="pl-PL" dirty="0" smtClean="0"/>
              <a:t>Tel. Kontaktowy 501-165-250</a:t>
            </a:r>
          </a:p>
          <a:p>
            <a:r>
              <a:rPr lang="pl-PL" dirty="0" smtClean="0">
                <a:hlinkClick r:id="rId2"/>
              </a:rPr>
              <a:t>www.ekobiegly.pl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1440123"/>
            <a:ext cx="3200400" cy="311958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205195" y="4190373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kern="50">
                <a:solidFill>
                  <a:srgbClr val="4C4C4C"/>
                </a:solidFill>
                <a:latin typeface="Helvetica" charset="0"/>
                <a:ea typeface="Lucida Sans Unicode" charset="0"/>
                <a:cs typeface="Arial" charset="0"/>
              </a:rPr>
              <a:t>Profesjonalnie o środowisku</a:t>
            </a:r>
            <a:r>
              <a:rPr lang="pl-P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81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5700" y="1616790"/>
            <a:ext cx="3733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/>
              <a:t>WODY</a:t>
            </a:r>
            <a:r>
              <a:rPr sz="2800" b="1" spc="-60" dirty="0"/>
              <a:t> </a:t>
            </a:r>
            <a:r>
              <a:rPr sz="2800" b="1" spc="-5" dirty="0"/>
              <a:t>POLSKIE</a:t>
            </a:r>
            <a:endParaRPr sz="2800" b="1" dirty="0"/>
          </a:p>
        </p:txBody>
      </p:sp>
      <p:sp>
        <p:nvSpPr>
          <p:cNvPr id="5" name="object 5"/>
          <p:cNvSpPr txBox="1"/>
          <p:nvPr/>
        </p:nvSpPr>
        <p:spPr>
          <a:xfrm>
            <a:off x="1066404" y="2649609"/>
            <a:ext cx="8794750" cy="308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465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Art.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239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nPW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393065" indent="-342900">
              <a:lnSpc>
                <a:spcPct val="100000"/>
              </a:lnSpc>
              <a:buAutoNum type="arabicPeriod"/>
              <a:tabLst>
                <a:tab pos="393700" algn="l"/>
              </a:tabLst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Wody Polskie są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państwową osobą</a:t>
            </a:r>
            <a:r>
              <a:rPr sz="2450" spc="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prawną</a:t>
            </a:r>
            <a:endParaRPr sz="2450" dirty="0">
              <a:latin typeface="Arial"/>
              <a:cs typeface="Arial"/>
            </a:endParaRPr>
          </a:p>
          <a:p>
            <a:pPr marL="50165" marR="5080" algn="just">
              <a:lnSpc>
                <a:spcPts val="2720"/>
              </a:lnSpc>
              <a:spcBef>
                <a:spcPts val="705"/>
              </a:spcBef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rozumieniu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art. 9 pkt 14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ustawy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z dnia 27 sierpnia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2009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r. o  finansach publicznych (Dz. U. z 2016 r. poz.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1870,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1948,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1984</a:t>
            </a:r>
            <a:r>
              <a:rPr sz="2450" spc="5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i</a:t>
            </a:r>
            <a:endParaRPr sz="2450" dirty="0">
              <a:latin typeface="Arial"/>
              <a:cs typeface="Arial"/>
            </a:endParaRPr>
          </a:p>
          <a:p>
            <a:pPr marL="50165" algn="just">
              <a:lnSpc>
                <a:spcPts val="2675"/>
              </a:lnSpc>
            </a:pP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2260 oraz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2017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r. poz.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60,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191 i</a:t>
            </a:r>
            <a:r>
              <a:rPr sz="2450" spc="3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659).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358140" indent="-34544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58775" algn="l"/>
              </a:tabLst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Siedzibą Wód Polskich jest</a:t>
            </a:r>
            <a:r>
              <a:rPr sz="245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Warszawa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.</a:t>
            </a:r>
            <a:endParaRPr sz="24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948790" y="6199734"/>
            <a:ext cx="2739542" cy="413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60501" y="1186352"/>
            <a:ext cx="3505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/>
              <a:t>WODY</a:t>
            </a:r>
            <a:r>
              <a:rPr sz="3200" b="1" spc="-60" dirty="0"/>
              <a:t> </a:t>
            </a:r>
            <a:r>
              <a:rPr sz="3200" b="1" spc="-5" dirty="0"/>
              <a:t>POLSKIE</a:t>
            </a:r>
            <a:endParaRPr sz="3200" b="1" dirty="0"/>
          </a:p>
        </p:txBody>
      </p:sp>
      <p:sp>
        <p:nvSpPr>
          <p:cNvPr id="5" name="object 5"/>
          <p:cNvSpPr txBox="1"/>
          <p:nvPr/>
        </p:nvSpPr>
        <p:spPr>
          <a:xfrm>
            <a:off x="1097216" y="2943225"/>
            <a:ext cx="8221345" cy="2773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skład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Wód Polskich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wchodzą następujące jednostki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organizacyjne: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800100" indent="-312420">
              <a:lnSpc>
                <a:spcPct val="100000"/>
              </a:lnSpc>
              <a:buAutoNum type="arabicParenR"/>
              <a:tabLst>
                <a:tab pos="800735" algn="l"/>
              </a:tabLst>
            </a:pP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Krajowy Zarząd Gospodarki Wodnej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siedzibą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w</a:t>
            </a:r>
            <a:r>
              <a:rPr sz="2100" spc="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Warszawie;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13C47"/>
              </a:buClr>
              <a:buFont typeface="Arial"/>
              <a:buAutoNum type="arabicParenR"/>
            </a:pPr>
            <a:endParaRPr sz="1950" dirty="0">
              <a:latin typeface="Times New Roman"/>
              <a:cs typeface="Times New Roman"/>
            </a:endParaRPr>
          </a:p>
          <a:p>
            <a:pPr marL="800100" indent="-31242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800735" algn="l"/>
              </a:tabLst>
            </a:pP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regionalne zarządy gospodarki wodnej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(…)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13C47"/>
              </a:buClr>
              <a:buFont typeface="Arial"/>
              <a:buAutoNum type="arabicParenR"/>
            </a:pPr>
            <a:endParaRPr sz="1900" dirty="0">
              <a:latin typeface="Times New Roman"/>
              <a:cs typeface="Times New Roman"/>
            </a:endParaRPr>
          </a:p>
          <a:p>
            <a:pPr marL="800100" indent="-312420">
              <a:lnSpc>
                <a:spcPct val="100000"/>
              </a:lnSpc>
              <a:buAutoNum type="arabicParenR"/>
              <a:tabLst>
                <a:tab pos="800735" algn="l"/>
              </a:tabLst>
            </a:pP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zarządy</a:t>
            </a:r>
            <a:r>
              <a:rPr sz="2100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zlewni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13C47"/>
              </a:buClr>
              <a:buFont typeface="Arial"/>
              <a:buAutoNum type="arabicParenR"/>
            </a:pPr>
            <a:endParaRPr sz="1950" dirty="0">
              <a:latin typeface="Times New Roman"/>
              <a:cs typeface="Times New Roman"/>
            </a:endParaRPr>
          </a:p>
          <a:p>
            <a:pPr marL="800100" indent="-312420">
              <a:lnSpc>
                <a:spcPct val="100000"/>
              </a:lnSpc>
              <a:buAutoNum type="arabicParenR"/>
              <a:tabLst>
                <a:tab pos="800735" algn="l"/>
              </a:tabLst>
            </a:pP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nadzory 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wodne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5839" y="6254116"/>
            <a:ext cx="195135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Art. 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239 ust.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7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nPW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46528" y="4316818"/>
            <a:ext cx="1833549" cy="1524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1565" y="1529406"/>
            <a:ext cx="775975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5" dirty="0"/>
              <a:t>ZARYS SYTEMU ZARZĄDZANIA ZASOBAMI</a:t>
            </a:r>
            <a:r>
              <a:rPr sz="2400" b="1" spc="25" dirty="0"/>
              <a:t> </a:t>
            </a:r>
            <a:r>
              <a:rPr sz="2400" b="1" spc="-5" dirty="0"/>
              <a:t>WODNYMI</a:t>
            </a:r>
            <a:endParaRPr sz="2400" b="1" dirty="0"/>
          </a:p>
        </p:txBody>
      </p:sp>
      <p:sp>
        <p:nvSpPr>
          <p:cNvPr id="5" name="object 5"/>
          <p:cNvSpPr txBox="1"/>
          <p:nvPr/>
        </p:nvSpPr>
        <p:spPr>
          <a:xfrm>
            <a:off x="1561565" y="2696844"/>
            <a:ext cx="35064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9760" algn="l"/>
                <a:tab pos="1183640" algn="l"/>
                <a:tab pos="2027555" algn="l"/>
              </a:tabLst>
            </a:pP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Art.	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12.	nPW.	Zarządzanie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4704" y="2696844"/>
            <a:ext cx="11664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za</a:t>
            </a:r>
            <a:r>
              <a:rPr sz="2100" spc="0" dirty="0">
                <a:solidFill>
                  <a:srgbClr val="413C47"/>
                </a:solidFill>
                <a:latin typeface="Arial"/>
                <a:cs typeface="Arial"/>
              </a:rPr>
              <a:t>s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o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b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ami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1565" y="3009208"/>
            <a:ext cx="62103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7980" algn="l"/>
                <a:tab pos="1934845" algn="l"/>
                <a:tab pos="4027804" algn="l"/>
                <a:tab pos="5204460" algn="l"/>
              </a:tabLst>
            </a:pP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r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e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alizow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a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n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e	z	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u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w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zglę</a:t>
            </a:r>
            <a:r>
              <a:rPr sz="2100" spc="0" dirty="0">
                <a:solidFill>
                  <a:srgbClr val="413C47"/>
                </a:solidFill>
                <a:latin typeface="Arial"/>
                <a:cs typeface="Arial"/>
              </a:rPr>
              <a:t>d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nie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n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ie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m	</a:t>
            </a:r>
            <a:r>
              <a:rPr sz="2100" spc="0" dirty="0">
                <a:solidFill>
                  <a:srgbClr val="413C47"/>
                </a:solidFill>
                <a:latin typeface="Arial"/>
                <a:cs typeface="Arial"/>
              </a:rPr>
              <a:t>po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dział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u	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p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a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ńs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t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wa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8918" y="2696844"/>
            <a:ext cx="1682114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490"/>
              </a:lnSpc>
              <a:spcBef>
                <a:spcPts val="100"/>
              </a:spcBef>
              <a:tabLst>
                <a:tab pos="1242695" algn="l"/>
              </a:tabLst>
            </a:pP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w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o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d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n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ymi	</a:t>
            </a:r>
            <a:r>
              <a:rPr sz="2100" spc="-15" dirty="0">
                <a:solidFill>
                  <a:srgbClr val="413C47"/>
                </a:solidFill>
                <a:latin typeface="Arial"/>
                <a:cs typeface="Arial"/>
              </a:rPr>
              <a:t>j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est</a:t>
            </a:r>
            <a:endParaRPr sz="2100">
              <a:latin typeface="Arial"/>
              <a:cs typeface="Arial"/>
            </a:endParaRPr>
          </a:p>
          <a:p>
            <a:pPr marR="6350" algn="r">
              <a:lnSpc>
                <a:spcPts val="2490"/>
              </a:lnSpc>
            </a:pP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na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1565" y="3321827"/>
            <a:ext cx="51530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obszary dorzeczy, regiony wodne </a:t>
            </a:r>
            <a:r>
              <a:rPr sz="2100" dirty="0">
                <a:solidFill>
                  <a:srgbClr val="8E0036"/>
                </a:solidFill>
                <a:latin typeface="Arial"/>
                <a:cs typeface="Arial"/>
              </a:rPr>
              <a:t>i</a:t>
            </a:r>
            <a:r>
              <a:rPr sz="2100" spc="-2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zlewnie.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1565" y="4455481"/>
            <a:ext cx="6694805" cy="11734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algn="just">
              <a:lnSpc>
                <a:spcPct val="86200"/>
              </a:lnSpc>
              <a:spcBef>
                <a:spcPts val="445"/>
              </a:spcBef>
            </a:pP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Innymi słowy,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zarządzanie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zasobami wodnymi nie  pokrywa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się z 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administracyjnym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podziałem kraju, lecz  kryterium zasadniczym 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jest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podział państwa </a:t>
            </a: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na obszar  dorzeczy </a:t>
            </a:r>
            <a:r>
              <a:rPr sz="2100" dirty="0">
                <a:solidFill>
                  <a:srgbClr val="8E0036"/>
                </a:solidFill>
                <a:latin typeface="Arial"/>
                <a:cs typeface="Arial"/>
              </a:rPr>
              <a:t>i </a:t>
            </a: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regiony</a:t>
            </a:r>
            <a:r>
              <a:rPr sz="2100" spc="-2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wodne.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080" y="4154161"/>
            <a:ext cx="2723032" cy="45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273" y="4674133"/>
            <a:ext cx="2150998" cy="1292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7273" y="733425"/>
            <a:ext cx="225968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AKTUALNE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RZGW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3161" y="2009033"/>
            <a:ext cx="1276350" cy="18255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317500" algn="l"/>
                <a:tab pos="318135" algn="l"/>
              </a:tabLst>
            </a:pPr>
            <a:r>
              <a:rPr sz="1600" spc="-10" dirty="0">
                <a:solidFill>
                  <a:srgbClr val="393939"/>
                </a:solidFill>
                <a:latin typeface="Arial"/>
                <a:cs typeface="Arial"/>
              </a:rPr>
              <a:t>Gdańsk</a:t>
            </a:r>
            <a:endParaRPr sz="1600" dirty="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17500" algn="l"/>
                <a:tab pos="318135" algn="l"/>
              </a:tabLst>
            </a:pPr>
            <a:r>
              <a:rPr sz="1600" spc="-10" dirty="0">
                <a:solidFill>
                  <a:srgbClr val="393939"/>
                </a:solidFill>
                <a:latin typeface="Arial"/>
                <a:cs typeface="Arial"/>
              </a:rPr>
              <a:t>Gliwice</a:t>
            </a:r>
            <a:endParaRPr sz="1600" dirty="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17500" algn="l"/>
                <a:tab pos="318135" algn="l"/>
              </a:tabLst>
            </a:pPr>
            <a:r>
              <a:rPr sz="1600" spc="-5" dirty="0">
                <a:solidFill>
                  <a:srgbClr val="393939"/>
                </a:solidFill>
                <a:latin typeface="Arial"/>
                <a:cs typeface="Arial"/>
              </a:rPr>
              <a:t>Kraków</a:t>
            </a:r>
            <a:endParaRPr sz="1600" dirty="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17500" algn="l"/>
                <a:tab pos="318135" algn="l"/>
              </a:tabLst>
            </a:pPr>
            <a:r>
              <a:rPr sz="1600" spc="-5" dirty="0">
                <a:solidFill>
                  <a:srgbClr val="393939"/>
                </a:solidFill>
                <a:latin typeface="Arial"/>
                <a:cs typeface="Arial"/>
              </a:rPr>
              <a:t>Poznań</a:t>
            </a:r>
            <a:endParaRPr sz="1600" dirty="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85"/>
              </a:spcBef>
              <a:buAutoNum type="arabicPeriod"/>
              <a:tabLst>
                <a:tab pos="317500" algn="l"/>
                <a:tab pos="318135" algn="l"/>
              </a:tabLst>
            </a:pPr>
            <a:r>
              <a:rPr sz="1600" spc="-5" dirty="0">
                <a:solidFill>
                  <a:srgbClr val="393939"/>
                </a:solidFill>
                <a:latin typeface="Arial"/>
                <a:cs typeface="Arial"/>
              </a:rPr>
              <a:t>Szczecin</a:t>
            </a:r>
            <a:endParaRPr sz="1600" dirty="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17500" algn="l"/>
                <a:tab pos="318135" algn="l"/>
              </a:tabLst>
            </a:pPr>
            <a:r>
              <a:rPr sz="1600" spc="-10" dirty="0">
                <a:solidFill>
                  <a:srgbClr val="393939"/>
                </a:solidFill>
                <a:latin typeface="Arial"/>
                <a:cs typeface="Arial"/>
              </a:rPr>
              <a:t>Warszawa</a:t>
            </a:r>
            <a:endParaRPr sz="1600" dirty="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7500" algn="l"/>
                <a:tab pos="318135" algn="l"/>
              </a:tabLst>
            </a:pPr>
            <a:r>
              <a:rPr sz="1600" spc="-10" dirty="0">
                <a:solidFill>
                  <a:srgbClr val="393939"/>
                </a:solidFill>
                <a:latin typeface="Arial"/>
                <a:cs typeface="Arial"/>
              </a:rPr>
              <a:t>Wrocław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5067" y="4257396"/>
            <a:ext cx="1170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NOWE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RZGW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762" y="4761522"/>
            <a:ext cx="6499860" cy="216405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62965" indent="-295910">
              <a:lnSpc>
                <a:spcPct val="100000"/>
              </a:lnSpc>
              <a:spcBef>
                <a:spcPts val="195"/>
              </a:spcBef>
              <a:buAutoNum type="arabicPeriod" startAt="8"/>
              <a:tabLst>
                <a:tab pos="863600" algn="l"/>
              </a:tabLst>
            </a:pPr>
            <a:r>
              <a:rPr sz="1600" spc="-5" dirty="0">
                <a:solidFill>
                  <a:srgbClr val="393939"/>
                </a:solidFill>
                <a:latin typeface="Arial"/>
                <a:cs typeface="Arial"/>
              </a:rPr>
              <a:t>Białystok</a:t>
            </a:r>
            <a:endParaRPr sz="1600" dirty="0">
              <a:latin typeface="Arial"/>
              <a:cs typeface="Arial"/>
            </a:endParaRPr>
          </a:p>
          <a:p>
            <a:pPr marL="862965" indent="-295910">
              <a:lnSpc>
                <a:spcPct val="100000"/>
              </a:lnSpc>
              <a:spcBef>
                <a:spcPts val="95"/>
              </a:spcBef>
              <a:buAutoNum type="arabicPeriod" startAt="8"/>
              <a:tabLst>
                <a:tab pos="863600" algn="l"/>
              </a:tabLst>
            </a:pPr>
            <a:r>
              <a:rPr sz="1600" spc="-10" dirty="0">
                <a:solidFill>
                  <a:srgbClr val="393939"/>
                </a:solidFill>
                <a:latin typeface="Arial"/>
                <a:cs typeface="Arial"/>
              </a:rPr>
              <a:t>Bydgoszcz</a:t>
            </a:r>
            <a:endParaRPr sz="1600" dirty="0">
              <a:latin typeface="Arial"/>
              <a:cs typeface="Arial"/>
            </a:endParaRPr>
          </a:p>
          <a:p>
            <a:pPr marL="862965" indent="-295910">
              <a:lnSpc>
                <a:spcPct val="100000"/>
              </a:lnSpc>
              <a:spcBef>
                <a:spcPts val="95"/>
              </a:spcBef>
              <a:buAutoNum type="arabicPeriod" startAt="8"/>
              <a:tabLst>
                <a:tab pos="863600" algn="l"/>
              </a:tabLst>
            </a:pPr>
            <a:r>
              <a:rPr sz="1600" spc="-5" dirty="0">
                <a:solidFill>
                  <a:srgbClr val="393939"/>
                </a:solidFill>
                <a:latin typeface="Arial"/>
                <a:cs typeface="Arial"/>
              </a:rPr>
              <a:t>Lublin</a:t>
            </a:r>
            <a:endParaRPr sz="1600" dirty="0">
              <a:latin typeface="Arial"/>
              <a:cs typeface="Arial"/>
            </a:endParaRPr>
          </a:p>
          <a:p>
            <a:pPr marL="862965" indent="-295910">
              <a:lnSpc>
                <a:spcPct val="100000"/>
              </a:lnSpc>
              <a:spcBef>
                <a:spcPts val="85"/>
              </a:spcBef>
              <a:buAutoNum type="arabicPeriod" startAt="8"/>
              <a:tabLst>
                <a:tab pos="863600" algn="l"/>
              </a:tabLst>
            </a:pPr>
            <a:r>
              <a:rPr sz="1600" spc="-10" dirty="0">
                <a:solidFill>
                  <a:srgbClr val="393939"/>
                </a:solidFill>
                <a:latin typeface="Arial"/>
                <a:cs typeface="Arial"/>
              </a:rPr>
              <a:t>Rzeszów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pl-PL" sz="1250" spc="-10" dirty="0">
              <a:solidFill>
                <a:srgbClr val="413C4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50" spc="-10" dirty="0">
                <a:solidFill>
                  <a:srgbClr val="413C47"/>
                </a:solidFill>
                <a:latin typeface="Arial"/>
                <a:cs typeface="Arial"/>
              </a:rPr>
              <a:t>Mapa: </a:t>
            </a:r>
            <a:r>
              <a:rPr sz="1250" spc="-5" dirty="0">
                <a:solidFill>
                  <a:srgbClr val="413C47"/>
                </a:solidFill>
                <a:latin typeface="Arial"/>
                <a:cs typeface="Arial"/>
              </a:rPr>
              <a:t>Aktualna właściwość </a:t>
            </a:r>
            <a:r>
              <a:rPr sz="1250" spc="-10" dirty="0">
                <a:solidFill>
                  <a:srgbClr val="413C47"/>
                </a:solidFill>
                <a:latin typeface="Arial"/>
                <a:cs typeface="Arial"/>
              </a:rPr>
              <a:t>RZGW na </a:t>
            </a:r>
            <a:r>
              <a:rPr sz="1250" spc="-5" dirty="0">
                <a:solidFill>
                  <a:srgbClr val="413C47"/>
                </a:solidFill>
                <a:latin typeface="Arial"/>
                <a:cs typeface="Arial"/>
              </a:rPr>
              <a:t>tle podziału administracyjnego </a:t>
            </a:r>
            <a:r>
              <a:rPr sz="1250" spc="-10" dirty="0">
                <a:solidFill>
                  <a:srgbClr val="413C47"/>
                </a:solidFill>
                <a:latin typeface="Arial"/>
                <a:cs typeface="Arial"/>
              </a:rPr>
              <a:t>Polski </a:t>
            </a:r>
            <a:r>
              <a:rPr sz="1250" spc="-5" dirty="0">
                <a:solidFill>
                  <a:srgbClr val="413C47"/>
                </a:solidFill>
                <a:latin typeface="Arial"/>
                <a:cs typeface="Arial"/>
              </a:rPr>
              <a:t>wg</a:t>
            </a:r>
            <a:r>
              <a:rPr sz="1250" spc="15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413C47"/>
                </a:solidFill>
                <a:latin typeface="Arial"/>
                <a:cs typeface="Arial"/>
              </a:rPr>
              <a:t>województw</a:t>
            </a: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Źródło: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  <a:hlinkClick r:id="rId4"/>
              </a:rPr>
              <a:t>http://www.rzgw.gda.pl/cms/site.files/image/RZGW7_woj6.png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B43B40F4-8C11-42C5-BA2A-BF35AB72A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24305"/>
            <a:ext cx="6122208" cy="6143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2686" y="1440911"/>
            <a:ext cx="400304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  <a:tabLst>
                <a:tab pos="538480" algn="l"/>
              </a:tabLst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ZMIANY</a:t>
            </a:r>
            <a:r>
              <a:rPr sz="2100" spc="-5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KOMPETENCYJNE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3431" y="2820429"/>
            <a:ext cx="4175760" cy="1680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45"/>
              </a:lnSpc>
              <a:spcBef>
                <a:spcPts val="95"/>
              </a:spcBef>
            </a:pPr>
            <a:r>
              <a:rPr sz="2750" spc="-10" dirty="0">
                <a:solidFill>
                  <a:srgbClr val="33313D"/>
                </a:solidFill>
                <a:latin typeface="Arial"/>
                <a:cs typeface="Arial"/>
              </a:rPr>
              <a:t>Część zadań</a:t>
            </a:r>
            <a:r>
              <a:rPr sz="2750" spc="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33313D"/>
                </a:solidFill>
                <a:latin typeface="Arial"/>
                <a:cs typeface="Arial"/>
              </a:rPr>
              <a:t>przypisanych</a:t>
            </a:r>
            <a:endParaRPr sz="2750" dirty="0">
              <a:latin typeface="Arial"/>
              <a:cs typeface="Arial"/>
            </a:endParaRPr>
          </a:p>
          <a:p>
            <a:pPr marL="419734">
              <a:lnSpc>
                <a:spcPts val="3145"/>
              </a:lnSpc>
            </a:pPr>
            <a:r>
              <a:rPr sz="2750" spc="-5" dirty="0">
                <a:solidFill>
                  <a:srgbClr val="33313D"/>
                </a:solidFill>
                <a:latin typeface="Arial"/>
                <a:cs typeface="Arial"/>
              </a:rPr>
              <a:t>obecnie JST</a:t>
            </a:r>
            <a:r>
              <a:rPr sz="2750" spc="-1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33313D"/>
                </a:solidFill>
                <a:latin typeface="Arial"/>
                <a:cs typeface="Arial"/>
              </a:rPr>
              <a:t>zostanie</a:t>
            </a:r>
            <a:endParaRPr sz="2750" dirty="0">
              <a:latin typeface="Arial"/>
              <a:cs typeface="Arial"/>
            </a:endParaRPr>
          </a:p>
          <a:p>
            <a:pPr marL="457834" marR="509905" indent="529590">
              <a:lnSpc>
                <a:spcPts val="2990"/>
              </a:lnSpc>
              <a:spcBef>
                <a:spcPts val="805"/>
              </a:spcBef>
            </a:pP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przekazanych  PGW Wody</a:t>
            </a:r>
            <a:r>
              <a:rPr sz="2800" spc="-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Polskie.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9163" y="4733180"/>
            <a:ext cx="4160027" cy="14125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PRZYKŁAD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38100" marR="5080">
              <a:lnSpc>
                <a:spcPts val="1789"/>
              </a:lnSpc>
              <a:spcBef>
                <a:spcPts val="5"/>
              </a:spcBef>
              <a:tabLst>
                <a:tab pos="953769" algn="l"/>
                <a:tab pos="2073910" algn="l"/>
                <a:tab pos="2832735" algn="l"/>
                <a:tab pos="3218815" algn="l"/>
              </a:tabLst>
            </a:pP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Staro</a:t>
            </a:r>
            <a:r>
              <a:rPr sz="1600" dirty="0">
                <a:solidFill>
                  <a:srgbClr val="33313D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ta</a:t>
            </a:r>
            <a:r>
              <a:rPr sz="1600" dirty="0">
                <a:solidFill>
                  <a:srgbClr val="33313D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(</a:t>
            </a:r>
            <a:r>
              <a:rPr sz="1600" dirty="0">
                <a:solidFill>
                  <a:srgbClr val="33313D"/>
                </a:solidFill>
                <a:latin typeface="Arial"/>
                <a:cs typeface="Arial"/>
              </a:rPr>
              <a:t>p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re</a:t>
            </a:r>
            <a:r>
              <a:rPr sz="1600" spc="0" dirty="0">
                <a:solidFill>
                  <a:srgbClr val="33313D"/>
                </a:solidFill>
                <a:latin typeface="Arial"/>
                <a:cs typeface="Arial"/>
              </a:rPr>
              <a:t>z</a:t>
            </a:r>
            <a:r>
              <a:rPr sz="1600" spc="-15" dirty="0">
                <a:solidFill>
                  <a:srgbClr val="33313D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den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33313D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m</a:t>
            </a:r>
            <a:r>
              <a:rPr sz="1600" dirty="0">
                <a:solidFill>
                  <a:srgbClr val="33313D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sta</a:t>
            </a:r>
            <a:r>
              <a:rPr sz="1600" dirty="0">
                <a:solidFill>
                  <a:srgbClr val="33313D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3313D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pr</a:t>
            </a:r>
            <a:r>
              <a:rPr sz="1600" dirty="0">
                <a:solidFill>
                  <a:srgbClr val="33313D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33313D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ch 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powiatu)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zostanie z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dniem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1 stycznia</a:t>
            </a:r>
            <a:r>
              <a:rPr sz="1600" spc="19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2018</a:t>
            </a:r>
            <a:endParaRPr sz="1600" dirty="0">
              <a:latin typeface="Arial"/>
              <a:cs typeface="Arial"/>
            </a:endParaRPr>
          </a:p>
          <a:p>
            <a:pPr marL="38100">
              <a:lnSpc>
                <a:spcPts val="1680"/>
              </a:lnSpc>
            </a:pP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r.  pozbawiony  kompetencji  do</a:t>
            </a:r>
            <a:r>
              <a:rPr sz="1600" spc="30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wydawania</a:t>
            </a:r>
            <a:endParaRPr sz="1600" dirty="0">
              <a:latin typeface="Arial"/>
              <a:cs typeface="Arial"/>
            </a:endParaRPr>
          </a:p>
          <a:p>
            <a:pPr marL="38100">
              <a:lnSpc>
                <a:spcPts val="1855"/>
              </a:lnSpc>
            </a:pP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pozwoleń</a:t>
            </a:r>
            <a:r>
              <a:rPr sz="160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wodnoprawnych.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9290" y="2820429"/>
            <a:ext cx="3911810" cy="14138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0645" algn="ctr">
              <a:lnSpc>
                <a:spcPct val="100000"/>
              </a:lnSpc>
              <a:spcBef>
                <a:spcPts val="105"/>
              </a:spcBef>
            </a:pPr>
            <a:r>
              <a:rPr sz="3150" spc="-5" dirty="0">
                <a:solidFill>
                  <a:srgbClr val="33313D"/>
                </a:solidFill>
                <a:latin typeface="Arial"/>
                <a:cs typeface="Arial"/>
              </a:rPr>
              <a:t>CENTRALIZACJA</a:t>
            </a:r>
            <a:endParaRPr sz="3150" dirty="0">
              <a:latin typeface="Arial"/>
              <a:cs typeface="Arial"/>
            </a:endParaRPr>
          </a:p>
          <a:p>
            <a:pPr marL="28575" algn="ctr">
              <a:lnSpc>
                <a:spcPct val="100000"/>
              </a:lnSpc>
              <a:spcBef>
                <a:spcPts val="2130"/>
              </a:spcBef>
            </a:pPr>
            <a:r>
              <a:rPr sz="2100" b="1" dirty="0">
                <a:solidFill>
                  <a:srgbClr val="33313D"/>
                </a:solidFill>
                <a:latin typeface="Arial"/>
                <a:cs typeface="Arial"/>
              </a:rPr>
              <a:t>ZARZĄDZANIA</a:t>
            </a:r>
            <a:r>
              <a:rPr sz="2100" b="1" spc="-5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33313D"/>
                </a:solidFill>
                <a:latin typeface="Arial"/>
                <a:cs typeface="Arial"/>
              </a:rPr>
              <a:t>ZASOBAMI</a:t>
            </a:r>
            <a:endParaRPr sz="2100" b="1" dirty="0">
              <a:latin typeface="Arial"/>
              <a:cs typeface="Arial"/>
            </a:endParaRPr>
          </a:p>
          <a:p>
            <a:pPr marL="27940" algn="ctr">
              <a:lnSpc>
                <a:spcPct val="100000"/>
              </a:lnSpc>
            </a:pPr>
            <a:r>
              <a:rPr sz="2100" b="1" spc="-5" dirty="0">
                <a:solidFill>
                  <a:srgbClr val="33313D"/>
                </a:solidFill>
                <a:latin typeface="Arial"/>
                <a:cs typeface="Arial"/>
              </a:rPr>
              <a:t>WODNYMI</a:t>
            </a:r>
            <a:endParaRPr sz="21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7268" y="4923008"/>
            <a:ext cx="9346806" cy="1176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066" y="1713711"/>
            <a:ext cx="743523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60"/>
              </a:lnSpc>
              <a:tabLst>
                <a:tab pos="563880" algn="l"/>
              </a:tabLst>
            </a:pPr>
            <a:r>
              <a:rPr sz="2400" b="1" spc="-5" dirty="0">
                <a:solidFill>
                  <a:srgbClr val="FFFFFF"/>
                </a:solidFill>
              </a:rPr>
              <a:t>1	</a:t>
            </a:r>
            <a:r>
              <a:rPr sz="2400" b="1" spc="-5" dirty="0"/>
              <a:t>ZMIANY KOMPETENCYJNE </a:t>
            </a:r>
            <a:r>
              <a:rPr sz="2400" b="1" dirty="0"/>
              <a:t>–</a:t>
            </a:r>
            <a:r>
              <a:rPr sz="2400" b="1" spc="-5" dirty="0"/>
              <a:t> GMINA</a:t>
            </a:r>
            <a:endParaRPr sz="2400" b="1" dirty="0"/>
          </a:p>
        </p:txBody>
      </p:sp>
      <p:sp>
        <p:nvSpPr>
          <p:cNvPr id="5" name="object 5"/>
          <p:cNvSpPr txBox="1"/>
          <p:nvPr/>
        </p:nvSpPr>
        <p:spPr>
          <a:xfrm>
            <a:off x="804333" y="2981188"/>
            <a:ext cx="214757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1. Przegląd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aglomeracji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120" y="3698926"/>
            <a:ext cx="7323455" cy="21697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300"/>
              </a:spcBef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Wójt, burmistrz lub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prezydent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miasta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co 2 lata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będzie  dokonywał przeglądu obszarów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granic</a:t>
            </a:r>
            <a:r>
              <a:rPr sz="2450" spc="13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aglomeracji.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 marL="12700" marR="38735">
              <a:lnSpc>
                <a:spcPts val="2810"/>
              </a:lnSpc>
              <a:spcBef>
                <a:spcPts val="2410"/>
              </a:spcBef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Aktualnie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przeglądu aglomeracji dokonuje </a:t>
            </a:r>
            <a:r>
              <a:rPr sz="2450" spc="-10" dirty="0">
                <a:solidFill>
                  <a:srgbClr val="8E0036"/>
                </a:solidFill>
                <a:latin typeface="Arial"/>
                <a:cs typeface="Arial"/>
              </a:rPr>
              <a:t>marszałek  województwa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576" y="6482675"/>
            <a:ext cx="259032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latin typeface="Arial"/>
                <a:cs typeface="Arial"/>
              </a:rPr>
              <a:t>Podstawa prawna: art. </a:t>
            </a:r>
            <a:r>
              <a:rPr sz="1200" b="1" dirty="0">
                <a:latin typeface="Arial"/>
                <a:cs typeface="Arial"/>
              </a:rPr>
              <a:t>92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nPW</a:t>
            </a:r>
            <a:endParaRPr sz="1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2407" y="1151325"/>
            <a:ext cx="380492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FFFFFF"/>
                </a:solidFill>
              </a:rPr>
              <a:t>SKALA</a:t>
            </a:r>
            <a:r>
              <a:rPr sz="3500" spc="-95" dirty="0">
                <a:solidFill>
                  <a:srgbClr val="FFFFFF"/>
                </a:solidFill>
              </a:rPr>
              <a:t> </a:t>
            </a:r>
            <a:r>
              <a:rPr sz="3500" spc="-5" dirty="0">
                <a:solidFill>
                  <a:srgbClr val="FFFFFF"/>
                </a:solidFill>
              </a:rPr>
              <a:t>REFORMY</a:t>
            </a:r>
            <a:endParaRPr sz="3500" dirty="0"/>
          </a:p>
        </p:txBody>
      </p:sp>
      <p:sp>
        <p:nvSpPr>
          <p:cNvPr id="4" name="object 4"/>
          <p:cNvSpPr txBox="1"/>
          <p:nvPr/>
        </p:nvSpPr>
        <p:spPr>
          <a:xfrm>
            <a:off x="2614455" y="2267838"/>
            <a:ext cx="916940" cy="393509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290"/>
              </a:spcBef>
            </a:pPr>
            <a:r>
              <a:rPr sz="42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4200" dirty="0">
              <a:latin typeface="Arial"/>
              <a:cs typeface="Arial"/>
            </a:endParaRPr>
          </a:p>
          <a:p>
            <a:pPr marL="10795" algn="ctr">
              <a:lnSpc>
                <a:spcPct val="100000"/>
              </a:lnSpc>
              <a:spcBef>
                <a:spcPts val="1185"/>
              </a:spcBef>
            </a:pPr>
            <a:r>
              <a:rPr sz="4200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4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sz="4200" dirty="0">
                <a:solidFill>
                  <a:srgbClr val="FFFFFF"/>
                </a:solidFill>
                <a:latin typeface="Arial"/>
                <a:cs typeface="Arial"/>
              </a:rPr>
              <a:t>574</a:t>
            </a:r>
            <a:endParaRPr sz="4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4200" dirty="0">
                <a:solidFill>
                  <a:srgbClr val="FFFFFF"/>
                </a:solidFill>
                <a:latin typeface="Arial"/>
                <a:cs typeface="Arial"/>
              </a:rPr>
              <a:t>577</a:t>
            </a:r>
            <a:endParaRPr sz="4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85"/>
              </a:spcBef>
            </a:pPr>
            <a:r>
              <a:rPr sz="4200" dirty="0">
                <a:solidFill>
                  <a:srgbClr val="FFFFFF"/>
                </a:solidFill>
                <a:latin typeface="Arial"/>
                <a:cs typeface="Arial"/>
              </a:rPr>
              <a:t>927</a:t>
            </a:r>
            <a:endParaRPr sz="4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7500" y="2638425"/>
            <a:ext cx="4572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Liczba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implementowanych</a:t>
            </a:r>
            <a:r>
              <a:rPr sz="2000" spc="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dyrektyw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7500" y="3463592"/>
            <a:ext cx="4724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Liczba zmienianych</a:t>
            </a:r>
            <a:r>
              <a:rPr sz="2000" spc="-6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ustaw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6696" y="4272912"/>
            <a:ext cx="3393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Liczba artykułów</a:t>
            </a:r>
            <a:r>
              <a:rPr sz="2000" spc="-6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ustawy</a:t>
            </a:r>
            <a:r>
              <a:rPr lang="pl-PL" sz="2000" spc="-5" dirty="0">
                <a:solidFill>
                  <a:srgbClr val="413C47"/>
                </a:solidFill>
                <a:latin typeface="Arial"/>
                <a:cs typeface="Arial"/>
              </a:rPr>
              <a:t>  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6696" y="4852208"/>
            <a:ext cx="4724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Liczba stron ustawy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wraz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z</a:t>
            </a:r>
            <a:r>
              <a:rPr sz="2000" spc="-4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uzasadnieniem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7500" y="5677375"/>
            <a:ext cx="4876800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85"/>
              </a:lnSpc>
              <a:spcBef>
                <a:spcPts val="100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Łączna liczba stron projektowanych</a:t>
            </a:r>
            <a:r>
              <a:rPr sz="2000" spc="-4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aktów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1585"/>
              </a:lnSpc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wykonawczych wraz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ich</a:t>
            </a:r>
            <a:r>
              <a:rPr sz="2000" spc="-5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uzasadnieniem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9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7268" y="4925553"/>
            <a:ext cx="9346806" cy="1206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066" y="1520144"/>
            <a:ext cx="509143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60"/>
              </a:lnSpc>
              <a:tabLst>
                <a:tab pos="563880" algn="l"/>
              </a:tabLst>
            </a:pPr>
            <a:r>
              <a:rPr sz="3400" spc="-5" dirty="0">
                <a:solidFill>
                  <a:srgbClr val="FFFFFF"/>
                </a:solidFill>
              </a:rPr>
              <a:t>1	</a:t>
            </a:r>
            <a:r>
              <a:rPr sz="2050" spc="-5" dirty="0"/>
              <a:t>ZMIANY KOMPETENCYJNE </a:t>
            </a:r>
            <a:r>
              <a:rPr sz="2050" dirty="0"/>
              <a:t>–</a:t>
            </a:r>
            <a:r>
              <a:rPr sz="2050" spc="-5" dirty="0"/>
              <a:t> GMINA</a:t>
            </a:r>
            <a:endParaRPr sz="2050"/>
          </a:p>
        </p:txBody>
      </p:sp>
      <p:sp>
        <p:nvSpPr>
          <p:cNvPr id="5" name="object 5"/>
          <p:cNvSpPr txBox="1"/>
          <p:nvPr/>
        </p:nvSpPr>
        <p:spPr>
          <a:xfrm>
            <a:off x="775067" y="3102156"/>
            <a:ext cx="255270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Wyznaczanie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aglomeracji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6021" y="3745423"/>
            <a:ext cx="8234045" cy="2162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780"/>
              </a:lnSpc>
              <a:spcBef>
                <a:spcPts val="95"/>
              </a:spcBef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Aglomeracje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będzie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wyznaczać, w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drodze uchwały</a:t>
            </a:r>
            <a:r>
              <a:rPr sz="2450" spc="9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będącej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ts val="2780"/>
              </a:lnSpc>
            </a:pP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aktem prawa miejscowego,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rada</a:t>
            </a:r>
            <a:r>
              <a:rPr sz="2450" spc="3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8E0036"/>
                </a:solidFill>
                <a:latin typeface="Arial"/>
                <a:cs typeface="Arial"/>
              </a:rPr>
              <a:t>gminy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.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ts val="2830"/>
              </a:lnSpc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Aktualnie aglomeracje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wyznacza,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drodze uchwały, sejmik  województwa.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576" y="6482675"/>
            <a:ext cx="281892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latin typeface="Arial"/>
                <a:cs typeface="Arial"/>
              </a:rPr>
              <a:t>Podstawa prawna: art. </a:t>
            </a:r>
            <a:r>
              <a:rPr sz="1200" b="1" dirty="0">
                <a:latin typeface="Arial"/>
                <a:cs typeface="Arial"/>
              </a:rPr>
              <a:t>87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nPW</a:t>
            </a:r>
            <a:endParaRPr sz="1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5866" y="1893800"/>
            <a:ext cx="779743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60"/>
              </a:lnSpc>
              <a:tabLst>
                <a:tab pos="563880" algn="l"/>
              </a:tabLst>
            </a:pPr>
            <a:r>
              <a:rPr sz="2800" spc="-5" dirty="0">
                <a:solidFill>
                  <a:srgbClr val="FFFFFF"/>
                </a:solidFill>
              </a:rPr>
              <a:t>1	</a:t>
            </a:r>
            <a:r>
              <a:rPr sz="2800" spc="-5" dirty="0"/>
              <a:t>ZMIANY KOMPETENCYJNE </a:t>
            </a:r>
            <a:r>
              <a:rPr sz="2800" dirty="0"/>
              <a:t>–</a:t>
            </a:r>
            <a:r>
              <a:rPr sz="2800" spc="-5" dirty="0"/>
              <a:t> GMINA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775067" y="3504674"/>
            <a:ext cx="519303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3. Ustalanie wysokości i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pobieranie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opłat za usługi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wodne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6021" y="4041027"/>
            <a:ext cx="7248525" cy="10909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ct val="92700"/>
              </a:lnSpc>
              <a:spcBef>
                <a:spcPts val="310"/>
              </a:spcBef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Wójt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(burmistrz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lub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prezydent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miasta) będzie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ustalał,  wysokość opłat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za usługę wodną za „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zmniejszanie  naturalnej</a:t>
            </a:r>
            <a:r>
              <a:rPr sz="2450" spc="-1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retencji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”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700" y="6448425"/>
            <a:ext cx="419100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Podstawa prawna: art. </a:t>
            </a:r>
            <a:r>
              <a:rPr sz="1200" b="1" spc="-10" dirty="0">
                <a:latin typeface="Arial"/>
                <a:cs typeface="Arial"/>
              </a:rPr>
              <a:t>272 </a:t>
            </a:r>
            <a:r>
              <a:rPr sz="1200" b="1" spc="-5" dirty="0">
                <a:latin typeface="Arial"/>
                <a:cs typeface="Arial"/>
              </a:rPr>
              <a:t>ust. 22</a:t>
            </a:r>
            <a:r>
              <a:rPr sz="1200" b="1" spc="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nPW</a:t>
            </a:r>
            <a:endParaRPr sz="1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7268" y="5553229"/>
            <a:ext cx="9346806" cy="803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066" y="1863488"/>
            <a:ext cx="949263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  <a:tabLst>
                <a:tab pos="563880" algn="l"/>
              </a:tabLst>
            </a:pPr>
            <a:r>
              <a:rPr sz="2800" dirty="0">
                <a:solidFill>
                  <a:srgbClr val="FFFFFF"/>
                </a:solidFill>
              </a:rPr>
              <a:t>1	</a:t>
            </a:r>
            <a:r>
              <a:rPr sz="2800" dirty="0"/>
              <a:t>ZMIANY </a:t>
            </a:r>
            <a:r>
              <a:rPr sz="2800" spc="-5" dirty="0"/>
              <a:t>KOMPETENCYJNE </a:t>
            </a:r>
            <a:r>
              <a:rPr sz="2800" dirty="0"/>
              <a:t>– </a:t>
            </a:r>
            <a:r>
              <a:rPr sz="2800" spc="-5" dirty="0"/>
              <a:t>GMINA </a:t>
            </a:r>
            <a:r>
              <a:rPr sz="2800" dirty="0"/>
              <a:t>/</a:t>
            </a:r>
            <a:r>
              <a:rPr sz="2800" spc="-25" dirty="0"/>
              <a:t> </a:t>
            </a:r>
            <a:r>
              <a:rPr sz="2800" dirty="0"/>
              <a:t>POWIAT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067" y="3187485"/>
            <a:ext cx="525907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4.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Możliwość zawierania porozumień dot.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cieków</a:t>
            </a:r>
            <a:r>
              <a:rPr sz="16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wodnych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6021" y="3820086"/>
            <a:ext cx="8322309" cy="2319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20"/>
              </a:spcBef>
            </a:pPr>
            <a:r>
              <a:rPr sz="2350" dirty="0">
                <a:solidFill>
                  <a:srgbClr val="8E0036"/>
                </a:solidFill>
                <a:latin typeface="Arial"/>
                <a:cs typeface="Arial"/>
              </a:rPr>
              <a:t>Jednostki </a:t>
            </a:r>
            <a:r>
              <a:rPr sz="2350" spc="-5" dirty="0">
                <a:solidFill>
                  <a:srgbClr val="8E0036"/>
                </a:solidFill>
                <a:latin typeface="Arial"/>
                <a:cs typeface="Arial"/>
              </a:rPr>
              <a:t>samorządu </a:t>
            </a:r>
            <a:r>
              <a:rPr sz="2350" dirty="0">
                <a:solidFill>
                  <a:srgbClr val="8E0036"/>
                </a:solidFill>
                <a:latin typeface="Arial"/>
                <a:cs typeface="Arial"/>
              </a:rPr>
              <a:t>terytorialnego i </a:t>
            </a:r>
            <a:r>
              <a:rPr sz="2350" spc="-5" dirty="0">
                <a:solidFill>
                  <a:srgbClr val="8E0036"/>
                </a:solidFill>
                <a:latin typeface="Arial"/>
                <a:cs typeface="Arial"/>
              </a:rPr>
              <a:t>ich związki </a:t>
            </a:r>
            <a:r>
              <a:rPr sz="2350" spc="-5" dirty="0">
                <a:solidFill>
                  <a:srgbClr val="413C47"/>
                </a:solidFill>
                <a:latin typeface="Arial"/>
                <a:cs typeface="Arial"/>
              </a:rPr>
              <a:t>uzyskają  (obok nadleśniczych) możliwość wykonywania praw właściciel-  </a:t>
            </a:r>
            <a:r>
              <a:rPr sz="2350" dirty="0">
                <a:solidFill>
                  <a:srgbClr val="413C47"/>
                </a:solidFill>
                <a:latin typeface="Arial"/>
                <a:cs typeface="Arial"/>
              </a:rPr>
              <a:t>skich </a:t>
            </a:r>
            <a:r>
              <a:rPr sz="2350" spc="-5" dirty="0">
                <a:solidFill>
                  <a:srgbClr val="413C47"/>
                </a:solidFill>
                <a:latin typeface="Arial"/>
                <a:cs typeface="Arial"/>
              </a:rPr>
              <a:t>Skarbu Państwa </a:t>
            </a:r>
            <a:r>
              <a:rPr sz="2350" dirty="0">
                <a:solidFill>
                  <a:srgbClr val="413C47"/>
                </a:solidFill>
                <a:latin typeface="Arial"/>
                <a:cs typeface="Arial"/>
              </a:rPr>
              <a:t>w stosunku </a:t>
            </a:r>
            <a:r>
              <a:rPr sz="2350" spc="-5" dirty="0">
                <a:solidFill>
                  <a:srgbClr val="413C47"/>
                </a:solidFill>
                <a:latin typeface="Arial"/>
                <a:cs typeface="Arial"/>
              </a:rPr>
              <a:t>do śródlądowych wód  płynących </a:t>
            </a:r>
            <a:r>
              <a:rPr sz="2350" spc="-10" dirty="0">
                <a:solidFill>
                  <a:srgbClr val="413C47"/>
                </a:solidFill>
                <a:latin typeface="Arial"/>
                <a:cs typeface="Arial"/>
              </a:rPr>
              <a:t>znajdujących </a:t>
            </a:r>
            <a:r>
              <a:rPr sz="2350" dirty="0">
                <a:solidFill>
                  <a:srgbClr val="413C47"/>
                </a:solidFill>
                <a:latin typeface="Arial"/>
                <a:cs typeface="Arial"/>
              </a:rPr>
              <a:t>się w </a:t>
            </a:r>
            <a:r>
              <a:rPr sz="2350" spc="-5" dirty="0">
                <a:solidFill>
                  <a:srgbClr val="413C47"/>
                </a:solidFill>
                <a:latin typeface="Arial"/>
                <a:cs typeface="Arial"/>
              </a:rPr>
              <a:t>granicach</a:t>
            </a:r>
            <a:r>
              <a:rPr sz="2350" spc="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413C47"/>
                </a:solidFill>
                <a:latin typeface="Arial"/>
                <a:cs typeface="Arial"/>
              </a:rPr>
              <a:t>JST</a:t>
            </a:r>
            <a:endParaRPr sz="2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50" dirty="0">
                <a:solidFill>
                  <a:srgbClr val="413C47"/>
                </a:solidFill>
                <a:latin typeface="Arial"/>
                <a:cs typeface="Arial"/>
              </a:rPr>
              <a:t>Warunek: </a:t>
            </a:r>
            <a:r>
              <a:rPr sz="2350" dirty="0">
                <a:solidFill>
                  <a:srgbClr val="8E0036"/>
                </a:solidFill>
                <a:latin typeface="Arial"/>
                <a:cs typeface="Arial"/>
              </a:rPr>
              <a:t>zawarcie</a:t>
            </a:r>
            <a:r>
              <a:rPr sz="2350" spc="-2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350" spc="-10" dirty="0">
                <a:solidFill>
                  <a:srgbClr val="8E0036"/>
                </a:solidFill>
                <a:latin typeface="Arial"/>
                <a:cs typeface="Arial"/>
              </a:rPr>
              <a:t>porozumienia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960" y="6602733"/>
            <a:ext cx="236220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Podstawa prawna: art. </a:t>
            </a:r>
            <a:r>
              <a:rPr sz="1200" b="1" spc="-10" dirty="0">
                <a:latin typeface="Arial"/>
                <a:cs typeface="Arial"/>
              </a:rPr>
              <a:t>213</a:t>
            </a:r>
            <a:r>
              <a:rPr sz="1200" b="1" spc="-15" dirty="0">
                <a:latin typeface="Arial"/>
                <a:cs typeface="Arial"/>
              </a:rPr>
              <a:t> nPW</a:t>
            </a:r>
            <a:endParaRPr sz="1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066" y="1883024"/>
            <a:ext cx="888303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  <a:tabLst>
                <a:tab pos="563880" algn="l"/>
              </a:tabLst>
            </a:pPr>
            <a:r>
              <a:rPr sz="2800" dirty="0">
                <a:solidFill>
                  <a:srgbClr val="FFFFFF"/>
                </a:solidFill>
              </a:rPr>
              <a:t>1	</a:t>
            </a:r>
            <a:r>
              <a:rPr sz="2800" dirty="0"/>
              <a:t>ZMIANY </a:t>
            </a:r>
            <a:r>
              <a:rPr sz="2800" spc="-5" dirty="0"/>
              <a:t>KOMPETENCYJNE </a:t>
            </a:r>
            <a:r>
              <a:rPr sz="2800" dirty="0"/>
              <a:t>–</a:t>
            </a:r>
            <a:r>
              <a:rPr sz="2800" spc="-25" dirty="0"/>
              <a:t> </a:t>
            </a:r>
            <a:r>
              <a:rPr sz="2800" spc="-5" dirty="0"/>
              <a:t>POWIAT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495196" y="3095625"/>
            <a:ext cx="7122159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5. Pozbawienie zadania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związanego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z wydawaniem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pozwoleń</a:t>
            </a:r>
            <a:r>
              <a:rPr sz="16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wodnoprawnych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196" y="3658456"/>
            <a:ext cx="7838440" cy="10902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just">
              <a:lnSpc>
                <a:spcPts val="2720"/>
              </a:lnSpc>
              <a:spcBef>
                <a:spcPts val="370"/>
              </a:spcBef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Zarówno starosta, jak i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marszałek województwa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zostanie 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pozbawiony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kompetencji do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wydawania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pozwoleń  wodnoprawnych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09123" y="5381625"/>
            <a:ext cx="2489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1200" b="1" spc="-5" dirty="0">
                <a:latin typeface="Arial"/>
                <a:cs typeface="Arial"/>
              </a:rPr>
              <a:t>Podstawa prawna: art. </a:t>
            </a:r>
            <a:r>
              <a:rPr lang="pl-PL" sz="1200" b="1" spc="-10" dirty="0">
                <a:latin typeface="Arial"/>
                <a:cs typeface="Arial"/>
              </a:rPr>
              <a:t>397</a:t>
            </a:r>
            <a:r>
              <a:rPr lang="pl-PL" sz="1200" b="1" spc="-15" dirty="0">
                <a:latin typeface="Arial"/>
                <a:cs typeface="Arial"/>
              </a:rPr>
              <a:t> </a:t>
            </a:r>
            <a:r>
              <a:rPr lang="pl-PL" sz="1200" b="1" spc="-15" dirty="0" err="1">
                <a:latin typeface="Arial"/>
                <a:cs typeface="Arial"/>
              </a:rPr>
              <a:t>nPW</a:t>
            </a:r>
            <a:endParaRPr lang="pl-PL" sz="1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066" y="1634888"/>
            <a:ext cx="857823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  <a:tabLst>
                <a:tab pos="563880" algn="l"/>
              </a:tabLst>
            </a:pPr>
            <a:r>
              <a:rPr sz="3500" dirty="0">
                <a:solidFill>
                  <a:srgbClr val="FFFFFF"/>
                </a:solidFill>
              </a:rPr>
              <a:t>1	</a:t>
            </a:r>
            <a:r>
              <a:rPr dirty="0"/>
              <a:t>ZMIANY </a:t>
            </a:r>
            <a:r>
              <a:rPr spc="-5" dirty="0"/>
              <a:t>KOMPETENCYJNE </a:t>
            </a:r>
            <a:r>
              <a:rPr dirty="0"/>
              <a:t>–</a:t>
            </a:r>
            <a:r>
              <a:rPr spc="-25" dirty="0"/>
              <a:t> </a:t>
            </a:r>
            <a:r>
              <a:rPr spc="-5" dirty="0"/>
              <a:t>POWIAT</a:t>
            </a:r>
            <a:endParaRPr sz="3500" dirty="0"/>
          </a:p>
        </p:txBody>
      </p:sp>
      <p:sp>
        <p:nvSpPr>
          <p:cNvPr id="5" name="object 5"/>
          <p:cNvSpPr txBox="1"/>
          <p:nvPr/>
        </p:nvSpPr>
        <p:spPr>
          <a:xfrm>
            <a:off x="901537" y="3807896"/>
            <a:ext cx="734695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6. Pozbawienie zadania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związanego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z wydawaniem decyzji w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sprawie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linii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brzegu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2491" y="4606330"/>
            <a:ext cx="8009890" cy="10909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just">
              <a:lnSpc>
                <a:spcPct val="92700"/>
              </a:lnSpc>
              <a:spcBef>
                <a:spcPts val="310"/>
              </a:spcBef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Zarówno starosta,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jak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marszałek województwa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zostanie 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pozbawiony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kompetencji do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wydawania decyzji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w sprawie 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ustalenia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linii</a:t>
            </a:r>
            <a:r>
              <a:rPr sz="2450" spc="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brzegu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536" y="6535623"/>
            <a:ext cx="3378363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Podstawa prawna: art. </a:t>
            </a:r>
            <a:r>
              <a:rPr sz="1200" b="1" spc="-10" dirty="0">
                <a:latin typeface="Arial"/>
                <a:cs typeface="Arial"/>
              </a:rPr>
              <a:t>220</a:t>
            </a:r>
            <a:r>
              <a:rPr sz="1200" b="1" spc="-15" dirty="0">
                <a:latin typeface="Arial"/>
                <a:cs typeface="Arial"/>
              </a:rPr>
              <a:t> nPW</a:t>
            </a:r>
            <a:endParaRPr sz="1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2978" y="2303631"/>
            <a:ext cx="3298825" cy="9213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NAJWAŻNIEJSZE</a:t>
            </a:r>
            <a:r>
              <a:rPr sz="2100" spc="-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ZMIANY</a:t>
            </a:r>
            <a:endParaRPr sz="2100" dirty="0">
              <a:latin typeface="Arial"/>
              <a:cs typeface="Arial"/>
            </a:endParaRPr>
          </a:p>
          <a:p>
            <a:pPr marR="13335" algn="ctr">
              <a:lnSpc>
                <a:spcPct val="100000"/>
              </a:lnSpc>
              <a:spcBef>
                <a:spcPts val="665"/>
              </a:spcBef>
            </a:pP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GMINY I</a:t>
            </a:r>
            <a:r>
              <a:rPr sz="2800" spc="-4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POWIATY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2243" y="2657227"/>
            <a:ext cx="23952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KOMPETENCYJNE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8146" y="3466581"/>
            <a:ext cx="2519045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KADROWE</a:t>
            </a:r>
            <a:r>
              <a:rPr sz="1900" spc="-5" dirty="0">
                <a:solidFill>
                  <a:srgbClr val="33313D"/>
                </a:solidFill>
                <a:latin typeface="Arial"/>
                <a:cs typeface="Arial"/>
              </a:rPr>
              <a:t>KADROWE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2243" y="4194923"/>
            <a:ext cx="164083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FINANSOWE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2243" y="5008976"/>
            <a:ext cx="25285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SPRAWOZDAWCZE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6465" y="2291888"/>
            <a:ext cx="4916170" cy="3785870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500" dirty="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199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500" dirty="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835"/>
              </a:spcBef>
              <a:tabLst>
                <a:tab pos="608330" algn="l"/>
              </a:tabLst>
            </a:pP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5	</a:t>
            </a:r>
            <a:r>
              <a:rPr sz="2050" spc="-5" dirty="0">
                <a:solidFill>
                  <a:srgbClr val="33313D"/>
                </a:solidFill>
                <a:latin typeface="Arial"/>
                <a:cs typeface="Arial"/>
              </a:rPr>
              <a:t>ORGANIZACYJNO-PLANISTYCZNE</a:t>
            </a:r>
            <a:endParaRPr sz="20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33006" y="3176819"/>
            <a:ext cx="26041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2895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PRZESUNIĘCIE  PRACOWNIKÓW</a:t>
            </a:r>
            <a:r>
              <a:rPr sz="2100" spc="-4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DO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2025" y="4132450"/>
            <a:ext cx="313944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dirty="0">
                <a:solidFill>
                  <a:srgbClr val="33313D"/>
                </a:solidFill>
                <a:latin typeface="Arial"/>
                <a:cs typeface="Arial"/>
              </a:rPr>
              <a:t>WÓD</a:t>
            </a:r>
            <a:r>
              <a:rPr sz="3150" spc="-5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3150" spc="-5" dirty="0">
                <a:solidFill>
                  <a:srgbClr val="33313D"/>
                </a:solidFill>
                <a:latin typeface="Arial"/>
                <a:cs typeface="Arial"/>
              </a:rPr>
              <a:t>POLSKICH</a:t>
            </a:r>
            <a:endParaRPr sz="31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13300" y="1495425"/>
            <a:ext cx="308038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  <a:tabLst>
                <a:tab pos="609600" algn="l"/>
              </a:tabLst>
            </a:pPr>
            <a:r>
              <a:rPr sz="3500" dirty="0">
                <a:solidFill>
                  <a:srgbClr val="FFFFFF"/>
                </a:solidFill>
              </a:rPr>
              <a:t>2	</a:t>
            </a:r>
            <a:r>
              <a:rPr dirty="0">
                <a:solidFill>
                  <a:srgbClr val="33313D"/>
                </a:solidFill>
              </a:rPr>
              <a:t>ZMIANY</a:t>
            </a:r>
            <a:r>
              <a:rPr spc="-80" dirty="0">
                <a:solidFill>
                  <a:srgbClr val="33313D"/>
                </a:solidFill>
              </a:rPr>
              <a:t> </a:t>
            </a:r>
            <a:r>
              <a:rPr spc="-5" dirty="0">
                <a:solidFill>
                  <a:srgbClr val="33313D"/>
                </a:solidFill>
              </a:rPr>
              <a:t>KADROWE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4813300" y="2591707"/>
            <a:ext cx="5471004" cy="33710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Art.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542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ust. 6 nPW*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6364" marR="5080" algn="just">
              <a:lnSpc>
                <a:spcPct val="97800"/>
              </a:lnSpc>
            </a:pP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Do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dnia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wejścia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w życie niniejszej ustawy  starostowie opracują i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przekażą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ministrowi 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właściwemu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do spraw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gospodarki wodnej  </a:t>
            </a:r>
            <a:r>
              <a:rPr sz="1600" spc="-5" dirty="0">
                <a:solidFill>
                  <a:srgbClr val="8B002E"/>
                </a:solidFill>
                <a:latin typeface="Arial"/>
                <a:cs typeface="Arial"/>
              </a:rPr>
              <a:t>wykazy pracowników starostw </a:t>
            </a:r>
            <a:r>
              <a:rPr sz="1600" spc="-10" dirty="0">
                <a:solidFill>
                  <a:srgbClr val="8B002E"/>
                </a:solidFill>
                <a:latin typeface="Arial"/>
                <a:cs typeface="Arial"/>
              </a:rPr>
              <a:t>powiatowych 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realizujących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zadania starostów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określone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w 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przepisach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ustawy uchylanej w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art.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573, 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uwzględniając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dotychczasowe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przygotowanie  zawodowe tych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pracowników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oraz zakres  wykonywanych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dotychczas</a:t>
            </a:r>
            <a:r>
              <a:rPr sz="160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czynności.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 marR="151765">
              <a:lnSpc>
                <a:spcPts val="1490"/>
              </a:lnSpc>
            </a:pP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*na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mocy art. 574 pkt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1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nPW wchodzi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życie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z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dniem  następującym po dniu ogłoszenia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33006" y="3176819"/>
            <a:ext cx="26041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2895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PRZESUNIĘCIE  PRACOWNIKÓW</a:t>
            </a:r>
            <a:r>
              <a:rPr sz="2100" spc="-4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DO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2025" y="4132450"/>
            <a:ext cx="313944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dirty="0">
                <a:solidFill>
                  <a:srgbClr val="33313D"/>
                </a:solidFill>
                <a:latin typeface="Arial"/>
                <a:cs typeface="Arial"/>
              </a:rPr>
              <a:t>WÓD</a:t>
            </a:r>
            <a:r>
              <a:rPr sz="3150" spc="-5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3150" spc="-5" dirty="0">
                <a:solidFill>
                  <a:srgbClr val="33313D"/>
                </a:solidFill>
                <a:latin typeface="Arial"/>
                <a:cs typeface="Arial"/>
              </a:rPr>
              <a:t>POLSKICH</a:t>
            </a:r>
            <a:endParaRPr sz="31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51888" y="1515573"/>
            <a:ext cx="308038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  <a:tabLst>
                <a:tab pos="609600" algn="l"/>
              </a:tabLst>
            </a:pPr>
            <a:r>
              <a:rPr sz="3500" dirty="0">
                <a:solidFill>
                  <a:srgbClr val="FFFFFF"/>
                </a:solidFill>
              </a:rPr>
              <a:t>2	</a:t>
            </a:r>
            <a:r>
              <a:rPr dirty="0">
                <a:solidFill>
                  <a:srgbClr val="33313D"/>
                </a:solidFill>
              </a:rPr>
              <a:t>ZMIANY</a:t>
            </a:r>
            <a:r>
              <a:rPr spc="-80" dirty="0">
                <a:solidFill>
                  <a:srgbClr val="33313D"/>
                </a:solidFill>
              </a:rPr>
              <a:t> </a:t>
            </a:r>
            <a:r>
              <a:rPr spc="-5" dirty="0">
                <a:solidFill>
                  <a:srgbClr val="33313D"/>
                </a:solidFill>
              </a:rPr>
              <a:t>KADROWE</a:t>
            </a:r>
            <a:endParaRPr sz="3500" dirty="0"/>
          </a:p>
        </p:txBody>
      </p:sp>
      <p:sp>
        <p:nvSpPr>
          <p:cNvPr id="6" name="object 6"/>
          <p:cNvSpPr txBox="1"/>
          <p:nvPr/>
        </p:nvSpPr>
        <p:spPr>
          <a:xfrm>
            <a:off x="5651888" y="2686178"/>
            <a:ext cx="4460717" cy="36009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Art.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542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ust. 9 nPW*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13030" marR="20320" algn="just">
              <a:lnSpc>
                <a:spcPct val="92600"/>
              </a:lnSpc>
              <a:spcBef>
                <a:spcPts val="5"/>
              </a:spcBef>
            </a:pPr>
            <a:r>
              <a:rPr sz="1600" spc="-5" dirty="0">
                <a:solidFill>
                  <a:srgbClr val="8B002E"/>
                </a:solidFill>
                <a:latin typeface="Arial"/>
                <a:cs typeface="Arial"/>
              </a:rPr>
              <a:t>Z </a:t>
            </a:r>
            <a:r>
              <a:rPr sz="1600" spc="-10" dirty="0">
                <a:solidFill>
                  <a:srgbClr val="8B002E"/>
                </a:solidFill>
                <a:latin typeface="Arial"/>
                <a:cs typeface="Arial"/>
              </a:rPr>
              <a:t>upływem </a:t>
            </a:r>
            <a:r>
              <a:rPr sz="1600" spc="-5" dirty="0">
                <a:solidFill>
                  <a:srgbClr val="8B002E"/>
                </a:solidFill>
                <a:latin typeface="Arial"/>
                <a:cs typeface="Arial"/>
              </a:rPr>
              <a:t>miesiąca od dnia </a:t>
            </a:r>
            <a:r>
              <a:rPr sz="1600" spc="-10" dirty="0">
                <a:solidFill>
                  <a:srgbClr val="8B002E"/>
                </a:solidFill>
                <a:latin typeface="Arial"/>
                <a:cs typeface="Arial"/>
              </a:rPr>
              <a:t>zawiadomienia  </a:t>
            </a:r>
            <a:r>
              <a:rPr sz="1600" spc="-5" dirty="0">
                <a:solidFill>
                  <a:srgbClr val="8B002E"/>
                </a:solidFill>
                <a:latin typeface="Arial"/>
                <a:cs typeface="Arial"/>
              </a:rPr>
              <a:t>pracowników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starostw powiatowych, o których 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mowa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w ust. 6, o treści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wykazów,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o których 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mowa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w ust. 6, </a:t>
            </a:r>
            <a:r>
              <a:rPr sz="1600" spc="-5" dirty="0">
                <a:solidFill>
                  <a:srgbClr val="8B002E"/>
                </a:solidFill>
                <a:latin typeface="Arial"/>
                <a:cs typeface="Arial"/>
              </a:rPr>
              <a:t>pracownicy starostw  </a:t>
            </a:r>
            <a:r>
              <a:rPr sz="1600" spc="-10" dirty="0">
                <a:solidFill>
                  <a:srgbClr val="8B002E"/>
                </a:solidFill>
                <a:latin typeface="Arial"/>
                <a:cs typeface="Arial"/>
              </a:rPr>
              <a:t>powiatowych wymienieni </a:t>
            </a:r>
            <a:r>
              <a:rPr sz="1600" spc="-5" dirty="0">
                <a:solidFill>
                  <a:srgbClr val="8B002E"/>
                </a:solidFill>
                <a:latin typeface="Arial"/>
                <a:cs typeface="Arial"/>
              </a:rPr>
              <a:t>w tych </a:t>
            </a:r>
            <a:r>
              <a:rPr sz="1600" spc="-10" dirty="0">
                <a:solidFill>
                  <a:srgbClr val="8B002E"/>
                </a:solidFill>
                <a:latin typeface="Arial"/>
                <a:cs typeface="Arial"/>
              </a:rPr>
              <a:t>wykazach  </a:t>
            </a:r>
            <a:r>
              <a:rPr sz="1600" spc="-5" dirty="0">
                <a:solidFill>
                  <a:srgbClr val="8B002E"/>
                </a:solidFill>
                <a:latin typeface="Arial"/>
                <a:cs typeface="Arial"/>
              </a:rPr>
              <a:t>stają się z </a:t>
            </a:r>
            <a:r>
              <a:rPr sz="1600" spc="-10" dirty="0">
                <a:solidFill>
                  <a:srgbClr val="8B002E"/>
                </a:solidFill>
                <a:latin typeface="Arial"/>
                <a:cs typeface="Arial"/>
              </a:rPr>
              <a:t>mocy prawa </a:t>
            </a:r>
            <a:r>
              <a:rPr sz="1600" spc="-5" dirty="0">
                <a:solidFill>
                  <a:srgbClr val="8B002E"/>
                </a:solidFill>
                <a:latin typeface="Arial"/>
                <a:cs typeface="Arial"/>
              </a:rPr>
              <a:t>pracownikami</a:t>
            </a:r>
            <a:r>
              <a:rPr sz="1600" spc="15" dirty="0">
                <a:solidFill>
                  <a:srgbClr val="8B002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8B002E"/>
                </a:solidFill>
                <a:latin typeface="Arial"/>
                <a:cs typeface="Arial"/>
              </a:rPr>
              <a:t>Wód</a:t>
            </a:r>
            <a:endParaRPr sz="1600" dirty="0">
              <a:latin typeface="Arial"/>
              <a:cs typeface="Arial"/>
            </a:endParaRPr>
          </a:p>
          <a:p>
            <a:pPr marL="113030" marR="217170" algn="just">
              <a:lnSpc>
                <a:spcPct val="95400"/>
              </a:lnSpc>
              <a:spcBef>
                <a:spcPts val="400"/>
              </a:spcBef>
            </a:pPr>
            <a:r>
              <a:rPr sz="1600" spc="-5" dirty="0">
                <a:solidFill>
                  <a:srgbClr val="8B002E"/>
                </a:solidFill>
                <a:latin typeface="Arial"/>
                <a:cs typeface="Arial"/>
              </a:rPr>
              <a:t>Polskich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. Przepisy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art.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23</a:t>
            </a:r>
            <a:r>
              <a:rPr sz="2025" spc="-7" baseline="30864" dirty="0">
                <a:solidFill>
                  <a:srgbClr val="33313D"/>
                </a:solidFill>
                <a:latin typeface="Arial"/>
                <a:cs typeface="Arial"/>
              </a:rPr>
              <a:t>1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ustawy z dnia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26  czerwca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1974 r. – Kodeks pracy stosuje się 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odpowiednio.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ts val="1490"/>
              </a:lnSpc>
            </a:pP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*na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mocy art. 574 pkt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1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nPW wchodzi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życie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z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dniem  następującym po dniu ogłoszenia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401" y="1515573"/>
            <a:ext cx="307784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  <a:tabLst>
                <a:tab pos="607060" algn="l"/>
              </a:tabLst>
            </a:pPr>
            <a:r>
              <a:rPr sz="3500" dirty="0">
                <a:solidFill>
                  <a:srgbClr val="FFFFFF"/>
                </a:solidFill>
              </a:rPr>
              <a:t>2	</a:t>
            </a:r>
            <a:r>
              <a:rPr dirty="0">
                <a:solidFill>
                  <a:srgbClr val="33313D"/>
                </a:solidFill>
              </a:rPr>
              <a:t>ZMIANY</a:t>
            </a:r>
            <a:r>
              <a:rPr spc="-80" dirty="0">
                <a:solidFill>
                  <a:srgbClr val="33313D"/>
                </a:solidFill>
              </a:rPr>
              <a:t> </a:t>
            </a:r>
            <a:r>
              <a:rPr spc="-5" dirty="0">
                <a:solidFill>
                  <a:srgbClr val="33313D"/>
                </a:solidFill>
              </a:rPr>
              <a:t>KADROWE</a:t>
            </a:r>
            <a:endParaRPr sz="3500"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xfrm>
            <a:off x="380422" y="2424989"/>
            <a:ext cx="5042478" cy="41713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Art. </a:t>
            </a:r>
            <a:r>
              <a:rPr spc="-10" dirty="0"/>
              <a:t>542 </a:t>
            </a:r>
            <a:r>
              <a:rPr spc="-5" dirty="0"/>
              <a:t>ust. 1 nPW*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14300" marR="16510" algn="just">
              <a:lnSpc>
                <a:spcPct val="101400"/>
              </a:lnSpc>
              <a:spcBef>
                <a:spcPts val="5"/>
              </a:spcBef>
            </a:pPr>
            <a:r>
              <a:rPr sz="1550" spc="-5" dirty="0"/>
              <a:t>Do dnia </a:t>
            </a:r>
            <a:r>
              <a:rPr sz="1550" spc="-10" dirty="0"/>
              <a:t>wejścia </a:t>
            </a:r>
            <a:r>
              <a:rPr sz="1550" spc="-5" dirty="0"/>
              <a:t>w życie niniejszej ustawy  </a:t>
            </a:r>
            <a:r>
              <a:rPr sz="1550" spc="-10" dirty="0">
                <a:solidFill>
                  <a:srgbClr val="8B002E"/>
                </a:solidFill>
              </a:rPr>
              <a:t>marszałkowie województw </a:t>
            </a:r>
            <a:r>
              <a:rPr sz="1550" spc="-5" dirty="0"/>
              <a:t>oraz </a:t>
            </a:r>
            <a:r>
              <a:rPr sz="1550" spc="-5" dirty="0">
                <a:solidFill>
                  <a:srgbClr val="8B002E"/>
                </a:solidFill>
              </a:rPr>
              <a:t>kierownicy  wojewódzkich </a:t>
            </a:r>
            <a:r>
              <a:rPr sz="1550" spc="-10" dirty="0">
                <a:solidFill>
                  <a:srgbClr val="8B002E"/>
                </a:solidFill>
              </a:rPr>
              <a:t>samorządowych </a:t>
            </a:r>
            <a:r>
              <a:rPr sz="1550" spc="-5" dirty="0">
                <a:solidFill>
                  <a:srgbClr val="8B002E"/>
                </a:solidFill>
              </a:rPr>
              <a:t>jednostek  </a:t>
            </a:r>
            <a:r>
              <a:rPr sz="1550" spc="-10" dirty="0">
                <a:solidFill>
                  <a:srgbClr val="8B002E"/>
                </a:solidFill>
              </a:rPr>
              <a:t>organizacyjnych </a:t>
            </a:r>
            <a:r>
              <a:rPr sz="1550" spc="-5" dirty="0">
                <a:solidFill>
                  <a:srgbClr val="8B002E"/>
                </a:solidFill>
              </a:rPr>
              <a:t>realizujących zadania  marszałków województw </a:t>
            </a:r>
            <a:r>
              <a:rPr sz="1550" spc="-5" dirty="0"/>
              <a:t>określone w  przepisach ustawy uchylanej w art. 573  opracują i przekażą </a:t>
            </a:r>
            <a:r>
              <a:rPr sz="1550" spc="-10" dirty="0"/>
              <a:t>ministrowi właściwemu do  </a:t>
            </a:r>
            <a:r>
              <a:rPr sz="1550" spc="-5" dirty="0"/>
              <a:t>spraw gospodarki </a:t>
            </a:r>
            <a:r>
              <a:rPr sz="1550" spc="-10" dirty="0"/>
              <a:t>wodnej </a:t>
            </a:r>
            <a:r>
              <a:rPr sz="1550" spc="-5" dirty="0"/>
              <a:t>oraz </a:t>
            </a:r>
            <a:r>
              <a:rPr sz="1550" spc="-10" dirty="0"/>
              <a:t>właściwym  wojewodom wykazy </a:t>
            </a:r>
            <a:r>
              <a:rPr sz="1550" spc="-5" dirty="0"/>
              <a:t>pracowników tych urzędów  i jednostek </a:t>
            </a:r>
            <a:r>
              <a:rPr sz="1550" spc="-10" dirty="0"/>
              <a:t>organizacyjnych, </a:t>
            </a:r>
            <a:r>
              <a:rPr sz="1550" spc="-5" dirty="0"/>
              <a:t>uwzględniając  zakres </a:t>
            </a:r>
            <a:r>
              <a:rPr sz="1550" spc="-10" dirty="0"/>
              <a:t>wykonywanych </a:t>
            </a:r>
            <a:r>
              <a:rPr sz="1550" spc="-5" dirty="0"/>
              <a:t>dotychczas</a:t>
            </a:r>
            <a:r>
              <a:rPr sz="1550" spc="25" dirty="0"/>
              <a:t> </a:t>
            </a:r>
            <a:r>
              <a:rPr sz="1550" spc="-5" dirty="0"/>
              <a:t>czynności.</a:t>
            </a:r>
            <a:endParaRPr sz="1550" dirty="0"/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2700" marR="5080">
              <a:lnSpc>
                <a:spcPts val="1490"/>
              </a:lnSpc>
              <a:spcBef>
                <a:spcPts val="1460"/>
              </a:spcBef>
            </a:pPr>
            <a:r>
              <a:rPr sz="1400" dirty="0"/>
              <a:t>*na </a:t>
            </a:r>
            <a:r>
              <a:rPr sz="1400" spc="-5" dirty="0"/>
              <a:t>mocy art. 574 pkt </a:t>
            </a:r>
            <a:r>
              <a:rPr sz="1400" dirty="0"/>
              <a:t>1 </a:t>
            </a:r>
            <a:r>
              <a:rPr sz="1400" spc="-5" dirty="0"/>
              <a:t>nPW wchodzi </a:t>
            </a:r>
            <a:r>
              <a:rPr sz="1400" dirty="0"/>
              <a:t>w </a:t>
            </a:r>
            <a:r>
              <a:rPr sz="1400" spc="-5" dirty="0"/>
              <a:t>życie </a:t>
            </a:r>
            <a:r>
              <a:rPr sz="1400" dirty="0"/>
              <a:t>z </a:t>
            </a:r>
            <a:r>
              <a:rPr sz="1400" spc="-5" dirty="0"/>
              <a:t>dniem  następującym po dniu ogłoszenia</a:t>
            </a:r>
            <a:endParaRPr sz="1400" dirty="0"/>
          </a:p>
        </p:txBody>
      </p:sp>
      <p:sp>
        <p:nvSpPr>
          <p:cNvPr id="4" name="object 4"/>
          <p:cNvSpPr txBox="1"/>
          <p:nvPr/>
        </p:nvSpPr>
        <p:spPr>
          <a:xfrm>
            <a:off x="6552412" y="3102156"/>
            <a:ext cx="26041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2895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PRZESUNIĘCIE  PRACOWNIKÓW</a:t>
            </a:r>
            <a:r>
              <a:rPr sz="2100" spc="-4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DO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1380" y="4057788"/>
            <a:ext cx="313944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dirty="0">
                <a:solidFill>
                  <a:srgbClr val="33313D"/>
                </a:solidFill>
                <a:latin typeface="Arial"/>
                <a:cs typeface="Arial"/>
              </a:rPr>
              <a:t>WÓD</a:t>
            </a:r>
            <a:r>
              <a:rPr sz="3150" spc="-5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3150" spc="-5" dirty="0">
                <a:solidFill>
                  <a:srgbClr val="33313D"/>
                </a:solidFill>
                <a:latin typeface="Arial"/>
                <a:cs typeface="Arial"/>
              </a:rPr>
              <a:t>POLSKICH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2686" y="1514050"/>
            <a:ext cx="305943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  <a:tabLst>
                <a:tab pos="588645" algn="l"/>
              </a:tabLst>
            </a:pPr>
            <a:r>
              <a:rPr sz="3500" dirty="0">
                <a:solidFill>
                  <a:srgbClr val="FFFFFF"/>
                </a:solidFill>
              </a:rPr>
              <a:t>2	</a:t>
            </a:r>
            <a:r>
              <a:rPr dirty="0">
                <a:solidFill>
                  <a:srgbClr val="33313D"/>
                </a:solidFill>
              </a:rPr>
              <a:t>ZMIANY</a:t>
            </a:r>
            <a:r>
              <a:rPr spc="-80" dirty="0">
                <a:solidFill>
                  <a:srgbClr val="33313D"/>
                </a:solidFill>
              </a:rPr>
              <a:t> </a:t>
            </a:r>
            <a:r>
              <a:rPr spc="-5" dirty="0">
                <a:solidFill>
                  <a:srgbClr val="33313D"/>
                </a:solidFill>
              </a:rPr>
              <a:t>KADROWE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380422" y="2678559"/>
            <a:ext cx="5347278" cy="34114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Art. </a:t>
            </a:r>
            <a:r>
              <a:rPr sz="1600" spc="-10" dirty="0">
                <a:solidFill>
                  <a:srgbClr val="33313D"/>
                </a:solidFill>
                <a:latin typeface="Arial"/>
                <a:cs typeface="Arial"/>
              </a:rPr>
              <a:t>542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ust. 4</a:t>
            </a:r>
            <a:r>
              <a:rPr sz="1600" spc="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13D"/>
                </a:solidFill>
                <a:latin typeface="Arial"/>
                <a:cs typeface="Arial"/>
              </a:rPr>
              <a:t>nPW*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 dirty="0">
              <a:latin typeface="Times New Roman"/>
              <a:cs typeface="Times New Roman"/>
            </a:endParaRPr>
          </a:p>
          <a:p>
            <a:pPr marL="114300" marR="5080" algn="just">
              <a:lnSpc>
                <a:spcPct val="97000"/>
              </a:lnSpc>
            </a:pPr>
            <a:r>
              <a:rPr sz="1400" dirty="0">
                <a:solidFill>
                  <a:srgbClr val="8B002E"/>
                </a:solidFill>
                <a:latin typeface="Arial"/>
                <a:cs typeface="Arial"/>
              </a:rPr>
              <a:t>Z </a:t>
            </a:r>
            <a:r>
              <a:rPr sz="1400" spc="-10" dirty="0">
                <a:solidFill>
                  <a:srgbClr val="8B002E"/>
                </a:solidFill>
                <a:latin typeface="Arial"/>
                <a:cs typeface="Arial"/>
              </a:rPr>
              <a:t>upływem </a:t>
            </a:r>
            <a:r>
              <a:rPr sz="1400" spc="-5" dirty="0">
                <a:solidFill>
                  <a:srgbClr val="8B002E"/>
                </a:solidFill>
                <a:latin typeface="Arial"/>
                <a:cs typeface="Arial"/>
              </a:rPr>
              <a:t>miesiąca od dnia zawiadomienia 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pracowników urzędów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jednostek </a:t>
            </a:r>
            <a:r>
              <a:rPr sz="1400" spc="-10" dirty="0">
                <a:solidFill>
                  <a:srgbClr val="33313D"/>
                </a:solidFill>
                <a:latin typeface="Arial"/>
                <a:cs typeface="Arial"/>
              </a:rPr>
              <a:t>organizacyjnych,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o 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których </a:t>
            </a:r>
            <a:r>
              <a:rPr sz="1400" spc="-10" dirty="0">
                <a:solidFill>
                  <a:srgbClr val="33313D"/>
                </a:solidFill>
                <a:latin typeface="Arial"/>
                <a:cs typeface="Arial"/>
              </a:rPr>
              <a:t>mowa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w ust.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1,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treści </a:t>
            </a:r>
            <a:r>
              <a:rPr sz="1400" spc="-10" dirty="0">
                <a:solidFill>
                  <a:srgbClr val="33313D"/>
                </a:solidFill>
                <a:latin typeface="Arial"/>
                <a:cs typeface="Arial"/>
              </a:rPr>
              <a:t>wykazów,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których  </a:t>
            </a:r>
            <a:r>
              <a:rPr sz="1400" spc="-10" dirty="0">
                <a:solidFill>
                  <a:srgbClr val="33313D"/>
                </a:solidFill>
                <a:latin typeface="Arial"/>
                <a:cs typeface="Arial"/>
              </a:rPr>
              <a:t>mowa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ust. </a:t>
            </a:r>
            <a:r>
              <a:rPr sz="1400" spc="-10" dirty="0">
                <a:solidFill>
                  <a:srgbClr val="33313D"/>
                </a:solidFill>
                <a:latin typeface="Arial"/>
                <a:cs typeface="Arial"/>
              </a:rPr>
              <a:t>1,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pracownicy tych urzędów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jednostek  organizacyjnych wymienieni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wykazach,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których  </a:t>
            </a:r>
            <a:r>
              <a:rPr sz="1400" spc="-10" dirty="0">
                <a:solidFill>
                  <a:srgbClr val="33313D"/>
                </a:solidFill>
                <a:latin typeface="Arial"/>
                <a:cs typeface="Arial"/>
              </a:rPr>
              <a:t>mowa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ust. </a:t>
            </a:r>
            <a:r>
              <a:rPr sz="1400" spc="-10" dirty="0">
                <a:solidFill>
                  <a:srgbClr val="33313D"/>
                </a:solidFill>
                <a:latin typeface="Arial"/>
                <a:cs typeface="Arial"/>
              </a:rPr>
              <a:t>1, </a:t>
            </a:r>
            <a:r>
              <a:rPr sz="1400" spc="-5" dirty="0">
                <a:solidFill>
                  <a:srgbClr val="8B002E"/>
                </a:solidFill>
                <a:latin typeface="Arial"/>
                <a:cs typeface="Arial"/>
              </a:rPr>
              <a:t>stają się </a:t>
            </a:r>
            <a:r>
              <a:rPr sz="1400" dirty="0">
                <a:solidFill>
                  <a:srgbClr val="8B002E"/>
                </a:solidFill>
                <a:latin typeface="Arial"/>
                <a:cs typeface="Arial"/>
              </a:rPr>
              <a:t>z </a:t>
            </a:r>
            <a:r>
              <a:rPr sz="1400" spc="-5" dirty="0">
                <a:solidFill>
                  <a:srgbClr val="8B002E"/>
                </a:solidFill>
                <a:latin typeface="Arial"/>
                <a:cs typeface="Arial"/>
              </a:rPr>
              <a:t>mocy prawa  pracownikami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14300" indent="3175" algn="just">
              <a:lnSpc>
                <a:spcPct val="100000"/>
              </a:lnSpc>
              <a:spcBef>
                <a:spcPts val="20"/>
              </a:spcBef>
              <a:buAutoNum type="arabicParenR"/>
              <a:tabLst>
                <a:tab pos="330200" algn="l"/>
              </a:tabLst>
            </a:pP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Wód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Polskich</a:t>
            </a:r>
            <a:r>
              <a:rPr sz="1400" spc="-2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albo</a:t>
            </a:r>
            <a:endParaRPr sz="1400" dirty="0">
              <a:latin typeface="Arial"/>
              <a:cs typeface="Arial"/>
            </a:endParaRPr>
          </a:p>
          <a:p>
            <a:pPr marL="114300" marR="226060" indent="3175" algn="just">
              <a:lnSpc>
                <a:spcPct val="98200"/>
              </a:lnSpc>
              <a:spcBef>
                <a:spcPts val="105"/>
              </a:spcBef>
              <a:buAutoNum type="arabicParenR"/>
              <a:tabLst>
                <a:tab pos="322580" algn="l"/>
              </a:tabLst>
            </a:pP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właściwych urzędów wojewódzkich, jeżeli  wykonują zadania związane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z </a:t>
            </a:r>
            <a:r>
              <a:rPr sz="1400" spc="-10" dirty="0">
                <a:solidFill>
                  <a:srgbClr val="33313D"/>
                </a:solidFill>
                <a:latin typeface="Arial"/>
                <a:cs typeface="Arial"/>
              </a:rPr>
              <a:t>utrzymywaniem 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wojewódzkich magazynów</a:t>
            </a:r>
            <a:r>
              <a:rPr sz="1400" spc="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313D"/>
                </a:solidFill>
                <a:latin typeface="Arial"/>
                <a:cs typeface="Arial"/>
              </a:rPr>
              <a:t>przeciwpowodziowych.</a:t>
            </a:r>
            <a:endParaRPr sz="14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 marR="19050">
              <a:lnSpc>
                <a:spcPts val="1490"/>
              </a:lnSpc>
            </a:pP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*na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mocy art. 574 pkt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1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nPW wchodzi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życie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z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dniem  następującym po dniu ogłoszenia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2412" y="3102156"/>
            <a:ext cx="26041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2895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PRZESUNIĘCIE  PRACOWNIKÓW</a:t>
            </a:r>
            <a:r>
              <a:rPr sz="2100" spc="-4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DO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1380" y="4057788"/>
            <a:ext cx="313944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dirty="0">
                <a:solidFill>
                  <a:srgbClr val="33313D"/>
                </a:solidFill>
                <a:latin typeface="Arial"/>
                <a:cs typeface="Arial"/>
              </a:rPr>
              <a:t>WÓD</a:t>
            </a:r>
            <a:r>
              <a:rPr sz="3150" spc="-5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3150" spc="-5" dirty="0">
                <a:solidFill>
                  <a:srgbClr val="33313D"/>
                </a:solidFill>
                <a:latin typeface="Arial"/>
                <a:cs typeface="Arial"/>
              </a:rPr>
              <a:t>POLSKICH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36628" y="1495167"/>
            <a:ext cx="638667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0" dirty="0"/>
              <a:t>CELE </a:t>
            </a:r>
            <a:r>
              <a:rPr sz="2400" spc="-5" dirty="0"/>
              <a:t>NOWEGO PRAWA</a:t>
            </a:r>
            <a:r>
              <a:rPr sz="2400" spc="-25" dirty="0"/>
              <a:t> </a:t>
            </a:r>
            <a:r>
              <a:rPr sz="2400" spc="-5" dirty="0"/>
              <a:t>WODNEGO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1384300" y="2486025"/>
            <a:ext cx="7010400" cy="79957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5240" marR="5080" indent="-3175">
              <a:lnSpc>
                <a:spcPts val="2020"/>
              </a:lnSpc>
              <a:spcBef>
                <a:spcPts val="235"/>
              </a:spcBef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(…) wprowadzenie instrumentów zapewniających osiągnięcie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celu 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Ramowej </a:t>
            </a:r>
            <a:r>
              <a:rPr sz="1750" spc="-10" dirty="0">
                <a:solidFill>
                  <a:srgbClr val="413C47"/>
                </a:solidFill>
                <a:latin typeface="Arial"/>
                <a:cs typeface="Arial"/>
              </a:rPr>
              <a:t>Dyrektywy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Wodnej, jakim jest </a:t>
            </a:r>
            <a:r>
              <a:rPr sz="1750" spc="-5" dirty="0">
                <a:solidFill>
                  <a:srgbClr val="8E0036"/>
                </a:solidFill>
                <a:latin typeface="Arial"/>
                <a:cs typeface="Arial"/>
              </a:rPr>
              <a:t>pełna realizacja  zlewniowej polityki gospodarowania wodami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spełniającej</a:t>
            </a:r>
            <a:r>
              <a:rPr sz="1750" spc="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kryteria: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4404" y="4528620"/>
            <a:ext cx="640969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funkcjonalności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bezpieczeństwa oraz zrównoważonego rozwoju  efektywności</a:t>
            </a:r>
            <a:r>
              <a:rPr sz="2000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ekonomicznej</a:t>
            </a:r>
            <a:endParaRPr sz="2000" dirty="0">
              <a:latin typeface="Arial"/>
              <a:cs typeface="Arial"/>
            </a:endParaRPr>
          </a:p>
          <a:p>
            <a:pPr marL="12700" marR="4115435">
              <a:lnSpc>
                <a:spcPct val="100000"/>
              </a:lnSpc>
              <a:spcBef>
                <a:spcPts val="15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trwałości ekosystemów  akceptacji</a:t>
            </a:r>
            <a:r>
              <a:rPr sz="2000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społecznej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xmlns="" id="{2CBB546F-3A6A-4548-9972-D1ACFA987D25}"/>
              </a:ext>
            </a:extLst>
          </p:cNvPr>
          <p:cNvSpPr/>
          <p:nvPr/>
        </p:nvSpPr>
        <p:spPr>
          <a:xfrm>
            <a:off x="4170896" y="3629025"/>
            <a:ext cx="914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2978" y="2267061"/>
            <a:ext cx="3298825" cy="9213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NAJWAŻNIEJSZE</a:t>
            </a:r>
            <a:r>
              <a:rPr sz="2100" spc="-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ZMIANY</a:t>
            </a:r>
            <a:endParaRPr sz="2100" dirty="0">
              <a:latin typeface="Arial"/>
              <a:cs typeface="Arial"/>
            </a:endParaRPr>
          </a:p>
          <a:p>
            <a:pPr marR="13335" algn="ctr">
              <a:lnSpc>
                <a:spcPct val="100000"/>
              </a:lnSpc>
              <a:spcBef>
                <a:spcPts val="665"/>
              </a:spcBef>
            </a:pP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GMINY I</a:t>
            </a:r>
            <a:r>
              <a:rPr sz="2800" spc="-4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POWIATY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2243" y="2657227"/>
            <a:ext cx="23952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KOMPETENCYJNE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2243" y="3393442"/>
            <a:ext cx="14027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KA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D</a:t>
            </a:r>
            <a:r>
              <a:rPr sz="2100" spc="-10" dirty="0">
                <a:solidFill>
                  <a:srgbClr val="33313D"/>
                </a:solidFill>
                <a:latin typeface="Arial"/>
                <a:cs typeface="Arial"/>
              </a:rPr>
              <a:t>R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OWE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2243" y="4196447"/>
            <a:ext cx="17151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FINANSOWE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I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2243" y="4972406"/>
            <a:ext cx="246951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5" dirty="0">
                <a:solidFill>
                  <a:srgbClr val="33313D"/>
                </a:solidFill>
                <a:latin typeface="Arial"/>
                <a:cs typeface="Arial"/>
              </a:rPr>
              <a:t>SPRAWOZDAWCZE</a:t>
            </a:r>
            <a:endParaRPr sz="2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6465" y="2342171"/>
            <a:ext cx="5048250" cy="3735070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500">
              <a:latin typeface="Arial"/>
              <a:cs typeface="Arial"/>
            </a:endParaRPr>
          </a:p>
          <a:p>
            <a:pPr marL="57785">
              <a:lnSpc>
                <a:spcPct val="100000"/>
              </a:lnSpc>
              <a:spcBef>
                <a:spcPts val="212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5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1055"/>
              </a:spcBef>
              <a:tabLst>
                <a:tab pos="633730" algn="l"/>
              </a:tabLst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5	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ORGANIZACYJNO-PLANISTYCZNE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9447" y="1523192"/>
            <a:ext cx="3241675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60"/>
              </a:lnSpc>
              <a:tabLst>
                <a:tab pos="596265" algn="l"/>
              </a:tabLst>
            </a:pPr>
            <a:r>
              <a:rPr sz="3400" spc="-5" dirty="0">
                <a:solidFill>
                  <a:srgbClr val="FFFFFF"/>
                </a:solidFill>
              </a:rPr>
              <a:t>3	</a:t>
            </a:r>
            <a:r>
              <a:rPr sz="2050" spc="-5" dirty="0">
                <a:solidFill>
                  <a:srgbClr val="33313D"/>
                </a:solidFill>
              </a:rPr>
              <a:t>ZMIANY</a:t>
            </a:r>
            <a:r>
              <a:rPr sz="2050" spc="-35" dirty="0">
                <a:solidFill>
                  <a:srgbClr val="33313D"/>
                </a:solidFill>
              </a:rPr>
              <a:t> </a:t>
            </a:r>
            <a:r>
              <a:rPr sz="2050" spc="-5" dirty="0">
                <a:solidFill>
                  <a:srgbClr val="33313D"/>
                </a:solidFill>
              </a:rPr>
              <a:t>FINANSOWE</a:t>
            </a:r>
            <a:endParaRPr sz="2050"/>
          </a:p>
        </p:txBody>
      </p:sp>
      <p:sp>
        <p:nvSpPr>
          <p:cNvPr id="5" name="object 5"/>
          <p:cNvSpPr txBox="1"/>
          <p:nvPr/>
        </p:nvSpPr>
        <p:spPr>
          <a:xfrm>
            <a:off x="1536700" y="2714625"/>
            <a:ext cx="1087157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277995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POZBAWIENIE </a:t>
            </a:r>
            <a:r>
              <a:rPr sz="2800" dirty="0">
                <a:solidFill>
                  <a:srgbClr val="33313D"/>
                </a:solidFill>
                <a:latin typeface="Arial"/>
                <a:cs typeface="Arial"/>
              </a:rPr>
              <a:t>GMIN</a:t>
            </a:r>
            <a:endParaRPr sz="2800" dirty="0">
              <a:latin typeface="Arial"/>
              <a:cs typeface="Arial"/>
            </a:endParaRPr>
          </a:p>
          <a:p>
            <a:pPr marR="4279265" algn="ctr">
              <a:lnSpc>
                <a:spcPct val="100000"/>
              </a:lnSpc>
            </a:pPr>
            <a:r>
              <a:rPr sz="2800" dirty="0">
                <a:solidFill>
                  <a:srgbClr val="33313D"/>
                </a:solidFill>
                <a:latin typeface="Arial"/>
                <a:cs typeface="Arial"/>
              </a:rPr>
              <a:t>i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POWIATÓW</a:t>
            </a:r>
            <a:r>
              <a:rPr sz="2800" spc="-5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DOCHODÓW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R="4279265" algn="ctr">
              <a:lnSpc>
                <a:spcPct val="100000"/>
              </a:lnSpc>
            </a:pPr>
            <a:r>
              <a:rPr sz="2800" dirty="0">
                <a:solidFill>
                  <a:srgbClr val="33313D"/>
                </a:solidFill>
                <a:latin typeface="Arial"/>
                <a:cs typeface="Arial"/>
              </a:rPr>
              <a:t>Z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TYTUŁU OPŁAT </a:t>
            </a:r>
            <a:r>
              <a:rPr sz="2800" dirty="0">
                <a:solidFill>
                  <a:srgbClr val="33313D"/>
                </a:solidFill>
                <a:latin typeface="Arial"/>
                <a:cs typeface="Arial"/>
              </a:rPr>
              <a:t>ZA</a:t>
            </a:r>
            <a:r>
              <a:rPr sz="2800" spc="-3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POBÓ</a:t>
            </a:r>
            <a:r>
              <a:rPr lang="pl-PL" sz="2800" spc="-5" dirty="0">
                <a:solidFill>
                  <a:srgbClr val="33313D"/>
                </a:solidFill>
                <a:latin typeface="Arial"/>
                <a:cs typeface="Arial"/>
              </a:rPr>
              <a:t>RWÓD </a:t>
            </a:r>
            <a:r>
              <a:rPr lang="pl-PL" sz="2800" dirty="0">
                <a:solidFill>
                  <a:srgbClr val="33313D"/>
                </a:solidFill>
                <a:latin typeface="Arial"/>
                <a:cs typeface="Arial"/>
              </a:rPr>
              <a:t>I </a:t>
            </a:r>
            <a:r>
              <a:rPr lang="pl-PL" sz="2800" spc="-5" dirty="0">
                <a:solidFill>
                  <a:srgbClr val="33313D"/>
                </a:solidFill>
                <a:latin typeface="Arial"/>
                <a:cs typeface="Arial"/>
              </a:rPr>
              <a:t>WPROWADZANIE ŚCIEKÓW </a:t>
            </a:r>
            <a:r>
              <a:rPr lang="pl-PL" sz="2800" dirty="0">
                <a:solidFill>
                  <a:srgbClr val="33313D"/>
                </a:solidFill>
                <a:latin typeface="Arial"/>
                <a:cs typeface="Arial"/>
              </a:rPr>
              <a:t>DO </a:t>
            </a:r>
            <a:r>
              <a:rPr lang="pl-PL" sz="2800" spc="-5" dirty="0">
                <a:solidFill>
                  <a:srgbClr val="33313D"/>
                </a:solidFill>
                <a:latin typeface="Arial"/>
                <a:cs typeface="Arial"/>
              </a:rPr>
              <a:t>WÓD LUB </a:t>
            </a:r>
            <a:r>
              <a:rPr lang="pl-PL" sz="2800" dirty="0">
                <a:solidFill>
                  <a:srgbClr val="33313D"/>
                </a:solidFill>
                <a:latin typeface="Arial"/>
                <a:cs typeface="Arial"/>
              </a:rPr>
              <a:t>DO</a:t>
            </a:r>
            <a:r>
              <a:rPr lang="pl-PL" sz="2800" spc="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lang="pl-PL" sz="2800" spc="-5" dirty="0">
                <a:solidFill>
                  <a:srgbClr val="33313D"/>
                </a:solidFill>
                <a:latin typeface="Arial"/>
                <a:cs typeface="Arial"/>
              </a:rPr>
              <a:t>ZIEMI</a:t>
            </a:r>
            <a:endParaRPr lang="pl-PL"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D718C45-6807-4189-9EC0-4B4527CFD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504825"/>
            <a:ext cx="105099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3C8C70A-10AC-4C5A-A5B3-D4119C7C5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" y="428625"/>
            <a:ext cx="10594697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55900" y="2486025"/>
            <a:ext cx="3869004" cy="3509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08300" y="1322136"/>
            <a:ext cx="341881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60"/>
              </a:lnSpc>
              <a:tabLst>
                <a:tab pos="594360" algn="l"/>
              </a:tabLst>
            </a:pPr>
            <a:r>
              <a:rPr sz="3400" spc="-5" dirty="0">
                <a:solidFill>
                  <a:srgbClr val="FFFFFF"/>
                </a:solidFill>
              </a:rPr>
              <a:t>3	</a:t>
            </a:r>
            <a:r>
              <a:rPr sz="2050" spc="-5" dirty="0">
                <a:solidFill>
                  <a:srgbClr val="33313D"/>
                </a:solidFill>
              </a:rPr>
              <a:t>ZMIANY</a:t>
            </a:r>
            <a:r>
              <a:rPr sz="2050" spc="-35" dirty="0">
                <a:solidFill>
                  <a:srgbClr val="33313D"/>
                </a:solidFill>
              </a:rPr>
              <a:t> </a:t>
            </a:r>
            <a:r>
              <a:rPr sz="2050" spc="-5" dirty="0">
                <a:solidFill>
                  <a:srgbClr val="33313D"/>
                </a:solidFill>
              </a:rPr>
              <a:t>FINANSOWE</a:t>
            </a:r>
            <a:endParaRPr sz="2050"/>
          </a:p>
        </p:txBody>
      </p:sp>
      <p:sp>
        <p:nvSpPr>
          <p:cNvPr id="5" name="object 5"/>
          <p:cNvSpPr txBox="1"/>
          <p:nvPr/>
        </p:nvSpPr>
        <p:spPr>
          <a:xfrm>
            <a:off x="3053689" y="3476625"/>
            <a:ext cx="3273425" cy="1202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RYZYKO</a:t>
            </a:r>
            <a:r>
              <a:rPr sz="2450" spc="-4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OBCIĄŻENIA</a:t>
            </a:r>
            <a:endParaRPr sz="2450" dirty="0">
              <a:latin typeface="Arial"/>
              <a:cs typeface="Arial"/>
            </a:endParaRPr>
          </a:p>
          <a:p>
            <a:pPr marL="80010" algn="ctr">
              <a:lnSpc>
                <a:spcPts val="2095"/>
              </a:lnSpc>
              <a:spcBef>
                <a:spcPts val="2140"/>
              </a:spcBef>
            </a:pPr>
            <a:r>
              <a:rPr sz="1750" spc="-5" dirty="0">
                <a:solidFill>
                  <a:srgbClr val="33313D"/>
                </a:solidFill>
                <a:latin typeface="Arial"/>
                <a:cs typeface="Arial"/>
              </a:rPr>
              <a:t>OPŁATAMI </a:t>
            </a:r>
            <a:r>
              <a:rPr sz="1750" dirty="0">
                <a:solidFill>
                  <a:srgbClr val="33313D"/>
                </a:solidFill>
                <a:latin typeface="Arial"/>
                <a:cs typeface="Arial"/>
              </a:rPr>
              <a:t>ZA</a:t>
            </a:r>
            <a:r>
              <a:rPr sz="1750" spc="-3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33313D"/>
                </a:solidFill>
                <a:latin typeface="Arial"/>
                <a:cs typeface="Arial"/>
              </a:rPr>
              <a:t>ZMNIEJSZENIE</a:t>
            </a:r>
            <a:endParaRPr sz="1750" dirty="0">
              <a:latin typeface="Arial"/>
              <a:cs typeface="Arial"/>
            </a:endParaRPr>
          </a:p>
          <a:p>
            <a:pPr marL="79375" algn="ctr">
              <a:lnSpc>
                <a:spcPts val="2095"/>
              </a:lnSpc>
            </a:pPr>
            <a:r>
              <a:rPr sz="1750" spc="-5" dirty="0">
                <a:solidFill>
                  <a:srgbClr val="33313D"/>
                </a:solidFill>
                <a:latin typeface="Arial"/>
                <a:cs typeface="Arial"/>
              </a:rPr>
              <a:t>NATURALNEJ</a:t>
            </a:r>
            <a:r>
              <a:rPr sz="17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33313D"/>
                </a:solidFill>
                <a:latin typeface="Arial"/>
                <a:cs typeface="Arial"/>
              </a:rPr>
              <a:t>RETENCJI</a:t>
            </a:r>
            <a:endParaRPr sz="17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3900" y="962025"/>
            <a:ext cx="5562600" cy="69762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87680" marR="5080" indent="-475615" algn="ctr">
              <a:lnSpc>
                <a:spcPts val="1689"/>
              </a:lnSpc>
              <a:spcBef>
                <a:spcPts val="34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Przesłanki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uiszczania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opłaty za zmniejszenie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naturalnej  retencji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terenowej z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art. 269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ust. 1 pkt 1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nPW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4300" y="2029017"/>
            <a:ext cx="6858000" cy="4244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zmniejszenie naturalnej retencji</a:t>
            </a:r>
            <a:r>
              <a:rPr sz="2000" spc="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terenowej</a:t>
            </a:r>
            <a:r>
              <a:rPr lang="pl-PL" sz="2000" dirty="0">
                <a:latin typeface="Arial"/>
                <a:cs typeface="Arial"/>
              </a:rPr>
              <a:t> </a:t>
            </a: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pl-PL" sz="2000" spc="-10" dirty="0">
                <a:solidFill>
                  <a:srgbClr val="413C47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a</a:t>
            </a:r>
            <a:r>
              <a:rPr lang="pl-PL" sz="2000" spc="-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sk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ute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w</a:t>
            </a:r>
            <a:r>
              <a:rPr sz="2000" spc="-25" dirty="0">
                <a:solidFill>
                  <a:srgbClr val="413C47"/>
                </a:solidFill>
                <a:latin typeface="Arial"/>
                <a:cs typeface="Arial"/>
              </a:rPr>
              <a:t>y</a:t>
            </a:r>
            <a:r>
              <a:rPr sz="2000" spc="5" dirty="0">
                <a:solidFill>
                  <a:srgbClr val="413C47"/>
                </a:solidFill>
                <a:latin typeface="Arial"/>
                <a:cs typeface="Arial"/>
              </a:rPr>
              <a:t>k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413C47"/>
                </a:solidFill>
                <a:latin typeface="Arial"/>
                <a:cs typeface="Arial"/>
              </a:rPr>
              <a:t>n</a:t>
            </a:r>
            <a:r>
              <a:rPr sz="2000" spc="-15" dirty="0">
                <a:solidFill>
                  <a:srgbClr val="413C47"/>
                </a:solidFill>
                <a:latin typeface="Arial"/>
                <a:cs typeface="Arial"/>
              </a:rPr>
              <a:t>y</a:t>
            </a:r>
            <a:r>
              <a:rPr sz="2000" spc="-20" dirty="0">
                <a:solidFill>
                  <a:srgbClr val="413C47"/>
                </a:solidFill>
                <a:latin typeface="Arial"/>
                <a:cs typeface="Arial"/>
              </a:rPr>
              <a:t>w</a:t>
            </a:r>
            <a:r>
              <a:rPr sz="2000" spc="0" dirty="0">
                <a:solidFill>
                  <a:srgbClr val="413C47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ia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	</a:t>
            </a:r>
            <a:r>
              <a:rPr sz="2000" spc="0" dirty="0">
                <a:solidFill>
                  <a:srgbClr val="8E0036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8E0036"/>
                </a:solidFill>
                <a:latin typeface="Arial"/>
                <a:cs typeface="Arial"/>
              </a:rPr>
              <a:t>eruch</a:t>
            </a: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8E0036"/>
                </a:solidFill>
                <a:latin typeface="Arial"/>
                <a:cs typeface="Arial"/>
              </a:rPr>
              <a:t>mo</a:t>
            </a:r>
            <a:r>
              <a:rPr sz="2000" dirty="0">
                <a:solidFill>
                  <a:srgbClr val="8E0036"/>
                </a:solidFill>
                <a:latin typeface="Arial"/>
                <a:cs typeface="Arial"/>
              </a:rPr>
              <a:t>ś</a:t>
            </a: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ci</a:t>
            </a:r>
            <a:r>
              <a:rPr lang="pl-PL" sz="2000" spc="-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o</a:t>
            </a:r>
            <a:r>
              <a:rPr lang="pl-PL" sz="2000" dirty="0"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E0036"/>
                </a:solidFill>
                <a:latin typeface="Arial"/>
                <a:cs typeface="Arial"/>
              </a:rPr>
              <a:t>powierzchni powyżej 3500</a:t>
            </a:r>
            <a:r>
              <a:rPr sz="2000" spc="1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m2</a:t>
            </a:r>
            <a:r>
              <a:rPr lang="pl-PL" sz="2000" dirty="0">
                <a:latin typeface="Arial"/>
                <a:cs typeface="Arial"/>
              </a:rPr>
              <a:t> </a:t>
            </a: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lang="pl-PL" sz="2000" spc="-10" dirty="0">
              <a:solidFill>
                <a:srgbClr val="8E0036"/>
              </a:solidFill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sz="2000" spc="-10" dirty="0">
                <a:solidFill>
                  <a:srgbClr val="8E0036"/>
                </a:solidFill>
                <a:latin typeface="Arial"/>
                <a:cs typeface="Arial"/>
              </a:rPr>
              <a:t>robót </a:t>
            </a: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lub obiektów budowlanych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trwale 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związanych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gruntem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mających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wpływ na 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zmniejszenie tej</a:t>
            </a:r>
            <a:r>
              <a:rPr sz="2000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retencji</a:t>
            </a:r>
            <a:endParaRPr sz="2000" dirty="0">
              <a:latin typeface="Arial"/>
              <a:cs typeface="Arial"/>
            </a:endParaRPr>
          </a:p>
          <a:p>
            <a:pPr marL="2170430">
              <a:lnSpc>
                <a:spcPct val="100000"/>
              </a:lnSpc>
              <a:spcBef>
                <a:spcPts val="145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PRZEZ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algn="just">
              <a:spcBef>
                <a:spcPts val="4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367665" marR="501650" indent="-342900" algn="just">
              <a:spcBef>
                <a:spcPts val="5"/>
              </a:spcBef>
              <a:buFontTx/>
              <a:buChar char="-"/>
            </a:pP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wyłączenie </a:t>
            </a:r>
            <a:r>
              <a:rPr sz="2000" dirty="0">
                <a:solidFill>
                  <a:srgbClr val="8E0036"/>
                </a:solidFill>
                <a:latin typeface="Arial"/>
                <a:cs typeface="Arial"/>
              </a:rPr>
              <a:t>więcej niż 70 % powierzchni 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nieruchomości z powierzchni biologicznie czynne</a:t>
            </a:r>
            <a:r>
              <a:rPr lang="pl-PL" sz="2000" dirty="0">
                <a:solidFill>
                  <a:srgbClr val="413C47"/>
                </a:solidFill>
                <a:latin typeface="Arial"/>
                <a:cs typeface="Arial"/>
              </a:rPr>
              <a:t>j</a:t>
            </a:r>
          </a:p>
          <a:p>
            <a:pPr marL="367665" marR="501650" indent="-342900" algn="just">
              <a:spcBef>
                <a:spcPts val="5"/>
              </a:spcBef>
              <a:buFontTx/>
              <a:buChar char="-"/>
            </a:pP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na obszarach </a:t>
            </a:r>
            <a:r>
              <a:rPr sz="2000" dirty="0">
                <a:solidFill>
                  <a:srgbClr val="8E0036"/>
                </a:solidFill>
                <a:latin typeface="Arial"/>
                <a:cs typeface="Arial"/>
              </a:rPr>
              <a:t>nieujętych w systemy kanalizacji  otwartej lub zamkniętej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4700" y="962025"/>
            <a:ext cx="3298825" cy="9213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NAJWAŻNIEJSZE</a:t>
            </a:r>
            <a:r>
              <a:rPr sz="2100" spc="-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ZMIANY</a:t>
            </a:r>
            <a:endParaRPr sz="2100" dirty="0">
              <a:latin typeface="Arial"/>
              <a:cs typeface="Arial"/>
            </a:endParaRPr>
          </a:p>
          <a:p>
            <a:pPr marR="13335" algn="ctr">
              <a:lnSpc>
                <a:spcPct val="100000"/>
              </a:lnSpc>
              <a:spcBef>
                <a:spcPts val="665"/>
              </a:spcBef>
            </a:pP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GMINY I</a:t>
            </a:r>
            <a:r>
              <a:rPr sz="2800" spc="-4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POWIATY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8146" y="2657227"/>
            <a:ext cx="23952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KOMPETENCYJNE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8146" y="3443725"/>
            <a:ext cx="14027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KA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D</a:t>
            </a:r>
            <a:r>
              <a:rPr sz="2100" spc="-10" dirty="0">
                <a:solidFill>
                  <a:srgbClr val="33313D"/>
                </a:solidFill>
                <a:latin typeface="Arial"/>
                <a:cs typeface="Arial"/>
              </a:rPr>
              <a:t>R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OWE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8146" y="4196447"/>
            <a:ext cx="164083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FINANSOWE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2243" y="4964787"/>
            <a:ext cx="25285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SPRAWOZDAWCZE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6465" y="2291888"/>
            <a:ext cx="5048250" cy="3863340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2090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5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199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5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172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5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1664"/>
              </a:spcBef>
              <a:tabLst>
                <a:tab pos="633730" algn="l"/>
              </a:tabLst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5	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ORGANIZACYJNO-PLANISTYCZNE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9700" y="1266825"/>
            <a:ext cx="541020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60"/>
              </a:lnSpc>
              <a:tabLst>
                <a:tab pos="588645" algn="l"/>
              </a:tabLst>
            </a:pPr>
            <a:r>
              <a:rPr sz="2400" spc="-5" dirty="0">
                <a:solidFill>
                  <a:srgbClr val="FFFFFF"/>
                </a:solidFill>
              </a:rPr>
              <a:t>2	</a:t>
            </a:r>
            <a:r>
              <a:rPr sz="2400" spc="-5" dirty="0"/>
              <a:t>ZMIANY</a:t>
            </a:r>
            <a:r>
              <a:rPr sz="2400" spc="-40" dirty="0"/>
              <a:t> </a:t>
            </a:r>
            <a:r>
              <a:rPr sz="2400" spc="-5" dirty="0"/>
              <a:t>SPRAWOZDAWCZE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2222500" y="2406927"/>
            <a:ext cx="6172200" cy="25590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Art. 89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nPW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42900" marR="38100">
              <a:lnSpc>
                <a:spcPts val="2000"/>
              </a:lnSpc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Gminy będą przedkładały Wodom </a:t>
            </a:r>
            <a:r>
              <a:rPr sz="1750" spc="-10" dirty="0">
                <a:solidFill>
                  <a:srgbClr val="413C47"/>
                </a:solidFill>
                <a:latin typeface="Arial"/>
                <a:cs typeface="Arial"/>
              </a:rPr>
              <a:t>Polskim, 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corocznie nie później niż do </a:t>
            </a:r>
            <a:r>
              <a:rPr sz="1750" spc="-5" dirty="0">
                <a:solidFill>
                  <a:srgbClr val="8E0036"/>
                </a:solidFill>
                <a:latin typeface="Arial"/>
                <a:cs typeface="Arial"/>
              </a:rPr>
              <a:t>dnia 31  stycznia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, sprawozdania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realizacji  krajowego programu oczyszczania ścieków  komunalnych</a:t>
            </a:r>
            <a:endParaRPr sz="17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marL="342900" marR="5080" indent="48895" algn="just">
              <a:lnSpc>
                <a:spcPts val="1939"/>
              </a:lnSpc>
              <a:spcBef>
                <a:spcPts val="1510"/>
              </a:spcBef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Aktualnie sprawozdania gminy składają do  marszałków województwa (art. 43 ust. 3c  uPW)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terminie do 28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lutego.</a:t>
            </a:r>
            <a:endParaRPr sz="17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2300" y="733425"/>
            <a:ext cx="3222625" cy="91186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2050" spc="-5" dirty="0">
                <a:solidFill>
                  <a:srgbClr val="33313D"/>
                </a:solidFill>
                <a:latin typeface="Arial"/>
                <a:cs typeface="Arial"/>
              </a:rPr>
              <a:t>NAJWAŻNIEJSZE</a:t>
            </a:r>
            <a:r>
              <a:rPr sz="2050" spc="-3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33313D"/>
                </a:solidFill>
                <a:latin typeface="Arial"/>
                <a:cs typeface="Arial"/>
              </a:rPr>
              <a:t>ZMIANY</a:t>
            </a:r>
            <a:endParaRPr sz="2050" dirty="0">
              <a:latin typeface="Arial"/>
              <a:cs typeface="Arial"/>
            </a:endParaRPr>
          </a:p>
          <a:p>
            <a:pPr marL="54610" algn="ctr">
              <a:lnSpc>
                <a:spcPct val="100000"/>
              </a:lnSpc>
              <a:spcBef>
                <a:spcPts val="665"/>
              </a:spcBef>
            </a:pP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GMINY I</a:t>
            </a:r>
            <a:r>
              <a:rPr sz="2800" spc="-6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POWIATY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6465" y="2373813"/>
            <a:ext cx="27305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2243" y="2486570"/>
            <a:ext cx="23952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KOMPETENCYJNE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2243" y="3443725"/>
            <a:ext cx="14027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KA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D</a:t>
            </a:r>
            <a:r>
              <a:rPr sz="2100" spc="-10" dirty="0">
                <a:solidFill>
                  <a:srgbClr val="33313D"/>
                </a:solidFill>
                <a:latin typeface="Arial"/>
                <a:cs typeface="Arial"/>
              </a:rPr>
              <a:t>R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OWE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2243" y="4194923"/>
            <a:ext cx="164083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FINANSOWE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2243" y="4972406"/>
            <a:ext cx="246951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5" dirty="0">
                <a:solidFill>
                  <a:srgbClr val="33313D"/>
                </a:solidFill>
                <a:latin typeface="Arial"/>
                <a:cs typeface="Arial"/>
              </a:rPr>
              <a:t>SPRAWOZDAWCZE</a:t>
            </a:r>
            <a:endParaRPr sz="2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6465" y="3113685"/>
            <a:ext cx="4969510" cy="2965450"/>
          </a:xfrm>
          <a:prstGeom prst="rect">
            <a:avLst/>
          </a:prstGeom>
        </p:spPr>
        <p:txBody>
          <a:bodyPr vert="horz" wrap="square" lIns="0" tIns="230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1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65"/>
              </a:spcBef>
              <a:tabLst>
                <a:tab pos="608330" algn="l"/>
              </a:tabLst>
            </a:pP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5	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ORGANIZACYJNO-PLANISTYCZNE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6300" y="1642163"/>
            <a:ext cx="678180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  <a:tabLst>
                <a:tab pos="586740" algn="l"/>
              </a:tabLst>
            </a:pPr>
            <a:r>
              <a:rPr sz="2400" dirty="0">
                <a:solidFill>
                  <a:srgbClr val="FFFFFF"/>
                </a:solidFill>
              </a:rPr>
              <a:t>2	</a:t>
            </a:r>
            <a:r>
              <a:rPr sz="2400" dirty="0">
                <a:solidFill>
                  <a:srgbClr val="33313D"/>
                </a:solidFill>
              </a:rPr>
              <a:t>ZMIANY</a:t>
            </a:r>
            <a:r>
              <a:rPr sz="2400" spc="-80" dirty="0">
                <a:solidFill>
                  <a:srgbClr val="33313D"/>
                </a:solidFill>
              </a:rPr>
              <a:t> </a:t>
            </a:r>
            <a:r>
              <a:rPr sz="2400" spc="-5" dirty="0">
                <a:solidFill>
                  <a:srgbClr val="33313D"/>
                </a:solidFill>
              </a:rPr>
              <a:t>KADROWE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787257" y="3125012"/>
            <a:ext cx="8425815" cy="2674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l-PL" sz="2450" spc="-5" dirty="0">
                <a:solidFill>
                  <a:srgbClr val="33313D"/>
                </a:solidFill>
                <a:latin typeface="Arial"/>
                <a:cs typeface="Arial"/>
              </a:rPr>
              <a:t>-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Nowelizacja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ustawy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z dnia 27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marca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2003 r. o</a:t>
            </a:r>
            <a:r>
              <a:rPr sz="2450" spc="3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planowaniu</a:t>
            </a:r>
            <a:endParaRPr sz="2450" dirty="0">
              <a:latin typeface="Arial"/>
              <a:cs typeface="Arial"/>
            </a:endParaRPr>
          </a:p>
          <a:p>
            <a:pPr marL="12700" marR="5080" algn="just">
              <a:lnSpc>
                <a:spcPts val="2890"/>
              </a:lnSpc>
              <a:spcBef>
                <a:spcPts val="250"/>
              </a:spcBef>
            </a:pP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i zagospodarowaniu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przestrzennym mająca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na celu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przyznać  określone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kompetencje Wodom Polskim w zakresie m.in. 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sporządzania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studium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oraz</a:t>
            </a:r>
            <a:r>
              <a:rPr sz="2450" spc="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MPZP</a:t>
            </a:r>
            <a:endParaRPr sz="245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pl-PL" sz="2450" spc="-5" dirty="0">
                <a:solidFill>
                  <a:srgbClr val="33313D"/>
                </a:solidFill>
                <a:latin typeface="Arial"/>
                <a:cs typeface="Arial"/>
              </a:rPr>
              <a:t>-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Zaostrzenie standardów dot.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tworzenia</a:t>
            </a:r>
            <a:r>
              <a:rPr sz="24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kąpielisk</a:t>
            </a:r>
            <a:endParaRPr sz="24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1749" y="1595917"/>
            <a:ext cx="593095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0" dirty="0"/>
              <a:t>CEL </a:t>
            </a:r>
            <a:r>
              <a:rPr sz="2400" spc="-5" dirty="0"/>
              <a:t>NOWEGO PRAWA</a:t>
            </a:r>
            <a:r>
              <a:rPr sz="2400" spc="-25" dirty="0"/>
              <a:t> </a:t>
            </a:r>
            <a:r>
              <a:rPr sz="2400" spc="-5" dirty="0"/>
              <a:t>WODNEGO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1460500" y="2409825"/>
            <a:ext cx="7162800" cy="179587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8415" marR="5080" indent="-6350" algn="just">
              <a:lnSpc>
                <a:spcPct val="96200"/>
              </a:lnSpc>
              <a:spcBef>
                <a:spcPts val="180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(…)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ramach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wypełnienia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warunkowości ex ante  uruchomienia środków pochodzących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programów 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operacyjnych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Unii Europejskiej na lata 2014–2020 oraz  zgodnie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art.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9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Ramowej Dyrektywy Wodnej postuluje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się 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wprowadzenie systemowego rozwiązania  zrównoważonego gospodarowania zasobami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wodnymi  </a:t>
            </a:r>
            <a:r>
              <a:rPr sz="2000" spc="-5" dirty="0" err="1">
                <a:solidFill>
                  <a:srgbClr val="413C47"/>
                </a:solidFill>
                <a:latin typeface="Arial"/>
                <a:cs typeface="Arial"/>
              </a:rPr>
              <a:t>opartego</a:t>
            </a:r>
            <a:r>
              <a:rPr sz="2000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413C47"/>
                </a:solidFill>
                <a:latin typeface="Arial"/>
                <a:cs typeface="Arial"/>
              </a:rPr>
              <a:t>na</a:t>
            </a:r>
            <a:r>
              <a:rPr lang="pl-PL" sz="2000" spc="-5" dirty="0">
                <a:solidFill>
                  <a:srgbClr val="413C47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9500" y="4695825"/>
            <a:ext cx="90677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systemie opłat </a:t>
            </a: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za </a:t>
            </a: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usługi</a:t>
            </a:r>
            <a:r>
              <a:rPr sz="4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Arial"/>
                <a:cs typeface="Arial"/>
              </a:rPr>
              <a:t>wodne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356465" y="1953874"/>
            <a:ext cx="273050" cy="3045705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2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2243" y="2282390"/>
            <a:ext cx="164083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FINANSOWE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2243" y="3029017"/>
            <a:ext cx="22485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PROCEDURALNE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2243" y="3781425"/>
            <a:ext cx="3796029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ŚRODOWISKOWE </a:t>
            </a:r>
            <a:endParaRPr lang="pl-PL" sz="2000" dirty="0">
              <a:solidFill>
                <a:srgbClr val="33313D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(OCHRONA</a:t>
            </a:r>
            <a:r>
              <a:rPr sz="2000" spc="-8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WÓD)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2243" y="4728609"/>
            <a:ext cx="4114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TARYFOWE (REGULACYJNO-KONTROLNE)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xmlns="" id="{8E86E284-63B1-4445-88ED-AA99DFEC31C8}"/>
              </a:ext>
            </a:extLst>
          </p:cNvPr>
          <p:cNvSpPr txBox="1">
            <a:spLocks/>
          </p:cNvSpPr>
          <p:nvPr/>
        </p:nvSpPr>
        <p:spPr>
          <a:xfrm>
            <a:off x="269875" y="1115382"/>
            <a:ext cx="4099290" cy="2230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504200" rtl="0" eaLnBrk="1" latinLnBrk="0" hangingPunct="1">
              <a:spcBef>
                <a:spcPct val="0"/>
              </a:spcBef>
              <a:buNone/>
              <a:defRPr sz="3529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  <a:tabLst>
                <a:tab pos="3581400" algn="l"/>
              </a:tabLst>
            </a:pPr>
            <a:r>
              <a:rPr lang="pl-PL" spc="-5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NAJWA</a:t>
            </a:r>
            <a:r>
              <a:rPr lang="pl-PL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</a:t>
            </a:r>
            <a:r>
              <a:rPr lang="pl-PL" spc="-5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pl-PL" spc="-10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l-PL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JSZE ZMIA</a:t>
            </a:r>
            <a:r>
              <a:rPr lang="pl-PL" spc="-20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l-PL" sz="3600" spc="-5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>
              <a:spcBef>
                <a:spcPts val="100"/>
              </a:spcBef>
              <a:tabLst>
                <a:tab pos="3581400" algn="l"/>
              </a:tabLst>
            </a:pPr>
            <a:r>
              <a:rPr lang="pl-PL" sz="3600" spc="-5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SPÓŁKI WOD-KAN </a:t>
            </a:r>
            <a:r>
              <a:rPr lang="pl-PL" dirty="0">
                <a:solidFill>
                  <a:srgbClr val="33313D"/>
                </a:solidFill>
              </a:rPr>
              <a:t>	</a:t>
            </a:r>
            <a:endParaRPr lang="pl-PL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0198" y="1200078"/>
            <a:ext cx="3842752" cy="16639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81400" algn="l"/>
              </a:tabLst>
            </a:pPr>
            <a:r>
              <a:rPr lang="pl-PL" spc="-5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NAJWA</a:t>
            </a:r>
            <a:r>
              <a:rPr lang="pl-PL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</a:t>
            </a:r>
            <a:r>
              <a:rPr lang="pl-PL" spc="-5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pl-PL" spc="-10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l-PL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pc="0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ZMI</a:t>
            </a:r>
            <a:r>
              <a:rPr lang="pl-PL" spc="0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pc="-20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l-PL" sz="3600" spc="-5" dirty="0">
                <a:solidFill>
                  <a:srgbClr val="33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SPÓŁKI WOD-KAN </a:t>
            </a:r>
            <a:r>
              <a:rPr dirty="0">
                <a:solidFill>
                  <a:srgbClr val="33313D"/>
                </a:solidFill>
              </a:rPr>
              <a:t>	</a:t>
            </a:r>
            <a:r>
              <a:rPr sz="3500" dirty="0">
                <a:solidFill>
                  <a:srgbClr val="FFFFFF"/>
                </a:solidFill>
              </a:rPr>
              <a:t>1</a:t>
            </a:r>
            <a:endParaRPr sz="3500" dirty="0"/>
          </a:p>
        </p:txBody>
      </p:sp>
      <p:sp>
        <p:nvSpPr>
          <p:cNvPr id="4" name="object 4"/>
          <p:cNvSpPr txBox="1"/>
          <p:nvPr/>
        </p:nvSpPr>
        <p:spPr>
          <a:xfrm>
            <a:off x="1079500" y="2943225"/>
            <a:ext cx="3473450" cy="1928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3200" baseline="-6349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 baseline="-6349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71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2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1900" y="2409825"/>
            <a:ext cx="21840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FINANSOWE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7453" y="3176475"/>
            <a:ext cx="22485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PROCEDURALNE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2243" y="3887130"/>
            <a:ext cx="3796029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ŚRODOWISKOWE </a:t>
            </a:r>
            <a:endParaRPr lang="pl-PL" sz="2000" dirty="0">
              <a:solidFill>
                <a:srgbClr val="33313D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(OCHRONA</a:t>
            </a:r>
            <a:r>
              <a:rPr sz="2000" spc="-8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13D"/>
                </a:solidFill>
                <a:latin typeface="Arial"/>
                <a:cs typeface="Arial"/>
              </a:rPr>
              <a:t>WÓD)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2243" y="4678326"/>
            <a:ext cx="411480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TARYFOWE </a:t>
            </a:r>
            <a:endParaRPr lang="pl-PL" sz="2000" spc="-5" dirty="0">
              <a:solidFill>
                <a:srgbClr val="33313D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(REGULACYJNO-KONTROLNE)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" y="1426819"/>
            <a:ext cx="10288346" cy="3756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3300" y="2272867"/>
            <a:ext cx="9525000" cy="21313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3300" y="4510433"/>
            <a:ext cx="4633861" cy="2928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76999" y="4510433"/>
            <a:ext cx="4638652" cy="2928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3372" y="1450053"/>
            <a:ext cx="668210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/>
              <a:t>INSTRUMENTY EKONOMICZNE </a:t>
            </a:r>
            <a:r>
              <a:rPr sz="1700" dirty="0"/>
              <a:t>W </a:t>
            </a:r>
            <a:r>
              <a:rPr sz="1700" spc="-5" dirty="0"/>
              <a:t>GOSPODAROWANIU</a:t>
            </a:r>
            <a:r>
              <a:rPr sz="1700" spc="50" dirty="0"/>
              <a:t> </a:t>
            </a:r>
            <a:r>
              <a:rPr sz="1700" spc="-5" dirty="0"/>
              <a:t>WODAMI</a:t>
            </a:r>
            <a:endParaRPr sz="170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700" dirty="0"/>
              <a:t>ORAZ </a:t>
            </a:r>
            <a:r>
              <a:rPr sz="1700" spc="-5" dirty="0"/>
              <a:t>OCHRONIE WÓD JAKO ELEMENTU</a:t>
            </a:r>
            <a:r>
              <a:rPr sz="1700" spc="-10" dirty="0"/>
              <a:t> </a:t>
            </a:r>
            <a:r>
              <a:rPr sz="1700" spc="-5" dirty="0"/>
              <a:t>ŚRODOWISKA</a:t>
            </a:r>
            <a:endParaRPr sz="1700"/>
          </a:p>
        </p:txBody>
      </p:sp>
      <p:sp>
        <p:nvSpPr>
          <p:cNvPr id="7" name="object 7"/>
          <p:cNvSpPr txBox="1"/>
          <p:nvPr/>
        </p:nvSpPr>
        <p:spPr>
          <a:xfrm>
            <a:off x="3187765" y="2567327"/>
            <a:ext cx="177863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PRAWO</a:t>
            </a:r>
            <a:r>
              <a:rPr sz="1750" spc="-5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WODNE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3272" y="3717996"/>
            <a:ext cx="3792854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Instrumenty ekonomiczne</a:t>
            </a:r>
            <a:r>
              <a:rPr sz="1750" spc="-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służące</a:t>
            </a:r>
            <a:endParaRPr sz="1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gospodarowaniu wodami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sensu</a:t>
            </a:r>
            <a:r>
              <a:rPr sz="1750" spc="-5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stricte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4300" y="4677945"/>
            <a:ext cx="4111699" cy="2738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10185" marR="175260" indent="-197485">
              <a:lnSpc>
                <a:spcPct val="98800"/>
              </a:lnSpc>
              <a:spcBef>
                <a:spcPts val="120"/>
              </a:spcBef>
              <a:buAutoNum type="arabicParenR"/>
              <a:tabLst>
                <a:tab pos="210820" algn="l"/>
              </a:tabLst>
            </a:pP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należności za korzystanie ze śródlądowych dróg  wodnych oraz urządzeń wodnych stanowiących własność  Skarbu Państwa, usytuowanych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na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śródlądowych  wodach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powierzchniowych;</a:t>
            </a:r>
            <a:endParaRPr sz="1400" dirty="0">
              <a:latin typeface="Arial"/>
              <a:cs typeface="Arial"/>
            </a:endParaRPr>
          </a:p>
          <a:p>
            <a:pPr marL="210185" indent="-197485">
              <a:lnSpc>
                <a:spcPct val="100000"/>
              </a:lnSpc>
              <a:buAutoNum type="arabicParenR"/>
              <a:tabLst>
                <a:tab pos="210820" algn="l"/>
              </a:tabLst>
            </a:pP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opłaty za oddanie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użytkowanie obwodu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rybackiego</a:t>
            </a:r>
            <a:endParaRPr sz="1400" dirty="0">
              <a:latin typeface="Arial"/>
              <a:cs typeface="Arial"/>
            </a:endParaRPr>
          </a:p>
          <a:p>
            <a:pPr marL="210185" indent="-197485">
              <a:lnSpc>
                <a:spcPct val="100000"/>
              </a:lnSpc>
              <a:buAutoNum type="arabicParenR"/>
              <a:tabLst>
                <a:tab pos="210820" algn="l"/>
              </a:tabLst>
            </a:pP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opłaty za oddanie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użytkowanie gruntów pokrytych</a:t>
            </a:r>
            <a:r>
              <a:rPr sz="1400" spc="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wodami</a:t>
            </a:r>
            <a:endParaRPr sz="1400" dirty="0">
              <a:latin typeface="Arial"/>
              <a:cs typeface="Arial"/>
            </a:endParaRPr>
          </a:p>
          <a:p>
            <a:pPr marL="210185" marR="80010" indent="-197485">
              <a:lnSpc>
                <a:spcPts val="1220"/>
              </a:lnSpc>
              <a:spcBef>
                <a:spcPts val="120"/>
              </a:spcBef>
              <a:buAutoNum type="arabicParenR"/>
              <a:tabLst>
                <a:tab pos="210820" algn="l"/>
              </a:tabLst>
            </a:pP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opłata za przygotowanie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udostępnienie danych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katastru  wodne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innej formie niż określona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art. 155 ust.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2 i 3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 PW</a:t>
            </a:r>
            <a:endParaRPr sz="1400" dirty="0">
              <a:latin typeface="Arial"/>
              <a:cs typeface="Arial"/>
            </a:endParaRPr>
          </a:p>
          <a:p>
            <a:pPr marL="210185" marR="761365" indent="-197485">
              <a:lnSpc>
                <a:spcPts val="1210"/>
              </a:lnSpc>
              <a:spcBef>
                <a:spcPts val="100"/>
              </a:spcBef>
              <a:buAutoNum type="arabicParenR"/>
              <a:tabLst>
                <a:tab pos="210820" algn="l"/>
              </a:tabLst>
            </a:pP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opłaty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tytułu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umów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dotyczących wykonywania  rybactwa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śródlądowego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1180" y="2433239"/>
            <a:ext cx="2063750" cy="55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95"/>
              </a:lnSpc>
              <a:spcBef>
                <a:spcPts val="100"/>
              </a:spcBef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PRAWO</a:t>
            </a:r>
            <a:r>
              <a:rPr sz="1750" spc="-4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OCHRONY</a:t>
            </a:r>
            <a:endParaRPr sz="1750">
              <a:latin typeface="Arial"/>
              <a:cs typeface="Arial"/>
            </a:endParaRPr>
          </a:p>
          <a:p>
            <a:pPr marL="12700" algn="ctr">
              <a:lnSpc>
                <a:spcPts val="2095"/>
              </a:lnSpc>
            </a:pP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ŚRODOWISKA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67475" y="3717996"/>
            <a:ext cx="337502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Środki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finansowo-prawne</a:t>
            </a:r>
            <a:r>
              <a:rPr sz="1750" spc="-6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ochrony</a:t>
            </a:r>
            <a:endParaRPr sz="1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środowiska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52629" y="5044021"/>
            <a:ext cx="3798570" cy="1094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indent="-194945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220345" algn="l"/>
              </a:tabLst>
            </a:pP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opłata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za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korzystanie ze</a:t>
            </a:r>
            <a:r>
              <a:rPr sz="1400" spc="-3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środowiska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  <a:p>
            <a:pPr marL="207645" indent="-194945">
              <a:lnSpc>
                <a:spcPct val="100000"/>
              </a:lnSpc>
              <a:buAutoNum type="arabicParenR"/>
              <a:tabLst>
                <a:tab pos="220345" algn="l"/>
              </a:tabLst>
            </a:pP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administracyjna kara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pieniężna;</a:t>
            </a:r>
            <a:endParaRPr sz="1400" dirty="0">
              <a:latin typeface="Arial"/>
              <a:cs typeface="Arial"/>
            </a:endParaRPr>
          </a:p>
          <a:p>
            <a:pPr marL="207645" marR="5080" indent="-194945">
              <a:lnSpc>
                <a:spcPct val="98200"/>
              </a:lnSpc>
              <a:spcBef>
                <a:spcPts val="105"/>
              </a:spcBef>
              <a:buAutoNum type="arabicParenR"/>
              <a:tabLst>
                <a:tab pos="208279" algn="l"/>
              </a:tabLst>
            </a:pP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zróżnicowane stawki podatków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innych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danin  publicznych służące celom ochrony  środowiska.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9900" y="1429971"/>
            <a:ext cx="845819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OPŁATY ZA KORZYSTANIE ZE</a:t>
            </a:r>
            <a:r>
              <a:rPr sz="3200" spc="10" dirty="0"/>
              <a:t> </a:t>
            </a:r>
            <a:r>
              <a:rPr sz="3200" spc="-5" dirty="0"/>
              <a:t>ŚRODOWISKA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2070100" y="2500025"/>
            <a:ext cx="5943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PRAWO OCHRONY</a:t>
            </a:r>
            <a:r>
              <a:rPr sz="2400" spc="-4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ŚRODOWISKA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0100" y="3168201"/>
            <a:ext cx="454215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art. 273 ust.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1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wskazuje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co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jest objęte 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opłatą </a:t>
            </a:r>
            <a:r>
              <a:rPr sz="2400" dirty="0">
                <a:solidFill>
                  <a:srgbClr val="8E0036"/>
                </a:solidFill>
                <a:latin typeface="Arial"/>
                <a:cs typeface="Arial"/>
              </a:rPr>
              <a:t>za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korzystanie </a:t>
            </a:r>
            <a:r>
              <a:rPr sz="2400" dirty="0">
                <a:solidFill>
                  <a:srgbClr val="8E0036"/>
                </a:solidFill>
                <a:latin typeface="Arial"/>
                <a:cs typeface="Arial"/>
              </a:rPr>
              <a:t>ze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środowiska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7813" y="5139958"/>
            <a:ext cx="1676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pobór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wód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4663" y="4970401"/>
            <a:ext cx="2298700" cy="1222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 marR="5080" indent="-152400">
              <a:lnSpc>
                <a:spcPct val="1314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wprowadzanie ścieków  do wód lub do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ziemi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xmlns="" id="{6239B93F-07F0-48F7-84B9-2CF8F8353630}"/>
              </a:ext>
            </a:extLst>
          </p:cNvPr>
          <p:cNvSpPr/>
          <p:nvPr/>
        </p:nvSpPr>
        <p:spPr>
          <a:xfrm>
            <a:off x="2653326" y="4387283"/>
            <a:ext cx="457200" cy="386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EB4649A-703F-42EC-B198-74E21230B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990" y="4387283"/>
            <a:ext cx="493819" cy="40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4208" y="1187117"/>
            <a:ext cx="650089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</a:rPr>
              <a:t>GÓRNE STAWKI OPŁAT</a:t>
            </a:r>
            <a:r>
              <a:rPr sz="2800" b="1" spc="-20" dirty="0">
                <a:solidFill>
                  <a:srgbClr val="FFFFFF"/>
                </a:solidFill>
              </a:rPr>
              <a:t> </a:t>
            </a:r>
            <a:r>
              <a:rPr sz="2800" b="1" spc="-5" dirty="0">
                <a:solidFill>
                  <a:srgbClr val="FFFFFF"/>
                </a:solidFill>
              </a:rPr>
              <a:t>OKREŚLA</a:t>
            </a:r>
            <a:endParaRPr sz="28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2475803" y="1784131"/>
            <a:ext cx="330408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Art.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290</a:t>
            </a:r>
            <a:r>
              <a:rPr sz="2000" spc="-5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POŚ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791" y="2728842"/>
            <a:ext cx="10037595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z zastrzeżeniem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art. 291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ust. 1 górne stawki opłat</a:t>
            </a:r>
            <a:r>
              <a:rPr sz="2000" spc="4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wynoszą:</a:t>
            </a:r>
            <a:endParaRPr sz="2000" dirty="0">
              <a:latin typeface="Arial"/>
              <a:cs typeface="Arial"/>
            </a:endParaRPr>
          </a:p>
          <a:p>
            <a:pPr marL="266700" indent="-254000">
              <a:lnSpc>
                <a:spcPts val="1910"/>
              </a:lnSpc>
              <a:buChar char="•"/>
              <a:tabLst>
                <a:tab pos="266700" algn="l"/>
                <a:tab pos="267335" algn="l"/>
              </a:tabLst>
            </a:pP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(…)</a:t>
            </a:r>
            <a:endParaRPr sz="2000" dirty="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285"/>
              </a:spcBef>
              <a:buChar char="•"/>
              <a:tabLst>
                <a:tab pos="266700" algn="l"/>
                <a:tab pos="267335" algn="l"/>
              </a:tabLst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3 zł za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pobór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1 </a:t>
            </a:r>
            <a:r>
              <a:rPr sz="2000" spc="0" dirty="0">
                <a:solidFill>
                  <a:srgbClr val="413C47"/>
                </a:solidFill>
                <a:latin typeface="Arial"/>
                <a:cs typeface="Arial"/>
              </a:rPr>
              <a:t>m</a:t>
            </a:r>
            <a:r>
              <a:rPr sz="2000" spc="0" baseline="30864" dirty="0">
                <a:solidFill>
                  <a:srgbClr val="413C47"/>
                </a:solidFill>
                <a:latin typeface="Arial"/>
                <a:cs typeface="Arial"/>
              </a:rPr>
              <a:t>3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wody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podziemnej;</a:t>
            </a:r>
            <a:endParaRPr sz="2000" dirty="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50"/>
              </a:spcBef>
              <a:buChar char="•"/>
              <a:tabLst>
                <a:tab pos="266700" algn="l"/>
                <a:tab pos="267335" algn="l"/>
              </a:tabLst>
            </a:pP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1,50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zł za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pobór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1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m</a:t>
            </a:r>
            <a:r>
              <a:rPr sz="2000" baseline="30864" dirty="0">
                <a:solidFill>
                  <a:srgbClr val="413C47"/>
                </a:solidFill>
                <a:latin typeface="Arial"/>
                <a:cs typeface="Arial"/>
              </a:rPr>
              <a:t>3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wody</a:t>
            </a:r>
            <a:r>
              <a:rPr sz="2000" spc="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powierzchniowej;</a:t>
            </a:r>
            <a:endParaRPr sz="2000" dirty="0">
              <a:latin typeface="Arial"/>
              <a:cs typeface="Arial"/>
            </a:endParaRPr>
          </a:p>
          <a:p>
            <a:pPr marL="266700" marR="5080" indent="-254000">
              <a:lnSpc>
                <a:spcPts val="1520"/>
              </a:lnSpc>
              <a:spcBef>
                <a:spcPts val="385"/>
              </a:spcBef>
              <a:buChar char="•"/>
              <a:tabLst>
                <a:tab pos="265430" algn="l"/>
                <a:tab pos="266065" algn="l"/>
              </a:tabLst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3 zł za 1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m</a:t>
            </a:r>
            <a:r>
              <a:rPr sz="2000" baseline="28806" dirty="0">
                <a:solidFill>
                  <a:srgbClr val="413C47"/>
                </a:solidFill>
                <a:latin typeface="Arial"/>
                <a:cs typeface="Arial"/>
              </a:rPr>
              <a:t>2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powierzchni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na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jeden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rok, z której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odprowadzane 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są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ścieki,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o których </a:t>
            </a:r>
            <a:r>
              <a:rPr sz="2000" spc="-15" dirty="0">
                <a:solidFill>
                  <a:srgbClr val="413C47"/>
                </a:solidFill>
                <a:latin typeface="Arial"/>
                <a:cs typeface="Arial"/>
              </a:rPr>
              <a:t>mowa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w art. 3 pkt 38 lit. c</a:t>
            </a:r>
            <a:r>
              <a:rPr sz="2000" spc="10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(deszczówka);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980" y="4928218"/>
            <a:ext cx="7176120" cy="12049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ct val="95500"/>
              </a:lnSpc>
              <a:spcBef>
                <a:spcPts val="180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Uzupełnieniem przepisów ustawowych jest  </a:t>
            </a: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rozporządzenie Rady Ministrów </a:t>
            </a:r>
            <a:r>
              <a:rPr sz="2000" dirty="0">
                <a:solidFill>
                  <a:srgbClr val="8E0036"/>
                </a:solidFill>
                <a:latin typeface="Arial"/>
                <a:cs typeface="Arial"/>
              </a:rPr>
              <a:t>z </a:t>
            </a: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dnia 12  października 2015 </a:t>
            </a:r>
            <a:r>
              <a:rPr sz="2000" spc="-10" dirty="0">
                <a:solidFill>
                  <a:srgbClr val="8E0036"/>
                </a:solidFill>
                <a:latin typeface="Arial"/>
                <a:cs typeface="Arial"/>
              </a:rPr>
              <a:t>r. </a:t>
            </a:r>
            <a:r>
              <a:rPr sz="2000" dirty="0">
                <a:solidFill>
                  <a:srgbClr val="8E0036"/>
                </a:solidFill>
                <a:latin typeface="Arial"/>
                <a:cs typeface="Arial"/>
              </a:rPr>
              <a:t>w </a:t>
            </a: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sprawie opłat za  korzystanie </a:t>
            </a:r>
            <a:r>
              <a:rPr sz="2000" dirty="0">
                <a:solidFill>
                  <a:srgbClr val="8E0036"/>
                </a:solidFill>
                <a:latin typeface="Arial"/>
                <a:cs typeface="Arial"/>
              </a:rPr>
              <a:t>ze </a:t>
            </a: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środowiska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(Dz.U.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2015 r.,  poz.1875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ze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zm.), które precyzuje stawki</a:t>
            </a:r>
            <a:r>
              <a:rPr sz="2000" spc="-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opłat.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xmlns="" id="{361FE9D1-AA4F-415A-B8D1-6C493A67944A}"/>
              </a:ext>
            </a:extLst>
          </p:cNvPr>
          <p:cNvSpPr/>
          <p:nvPr/>
        </p:nvSpPr>
        <p:spPr>
          <a:xfrm>
            <a:off x="2984500" y="4467225"/>
            <a:ext cx="914400" cy="460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9193" y="1518621"/>
            <a:ext cx="57740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13D"/>
                </a:solidFill>
              </a:rPr>
              <a:t>OPŁATY ZA </a:t>
            </a:r>
            <a:r>
              <a:rPr spc="-5" dirty="0">
                <a:solidFill>
                  <a:srgbClr val="33313D"/>
                </a:solidFill>
              </a:rPr>
              <a:t>KORZYSTANIE </a:t>
            </a:r>
            <a:r>
              <a:rPr dirty="0">
                <a:solidFill>
                  <a:srgbClr val="33313D"/>
                </a:solidFill>
              </a:rPr>
              <a:t>ZE</a:t>
            </a:r>
            <a:r>
              <a:rPr spc="-25" dirty="0">
                <a:solidFill>
                  <a:srgbClr val="33313D"/>
                </a:solidFill>
              </a:rPr>
              <a:t> </a:t>
            </a:r>
            <a:r>
              <a:rPr spc="-5" dirty="0">
                <a:solidFill>
                  <a:srgbClr val="33313D"/>
                </a:solidFill>
              </a:rPr>
              <a:t>ŚRODOWISKA</a:t>
            </a:r>
          </a:p>
        </p:txBody>
      </p:sp>
      <p:sp>
        <p:nvSpPr>
          <p:cNvPr id="5" name="object 5"/>
          <p:cNvSpPr/>
          <p:nvPr/>
        </p:nvSpPr>
        <p:spPr>
          <a:xfrm>
            <a:off x="1130905" y="2276804"/>
            <a:ext cx="762000" cy="358140"/>
          </a:xfrm>
          <a:custGeom>
            <a:avLst/>
            <a:gdLst/>
            <a:ahLst/>
            <a:cxnLst/>
            <a:rect l="l" t="t" r="r" b="b"/>
            <a:pathLst>
              <a:path w="762000" h="358139">
                <a:moveTo>
                  <a:pt x="761864" y="358076"/>
                </a:moveTo>
                <a:lnTo>
                  <a:pt x="761864" y="0"/>
                </a:lnTo>
                <a:lnTo>
                  <a:pt x="0" y="0"/>
                </a:lnTo>
                <a:lnTo>
                  <a:pt x="0" y="358076"/>
                </a:lnTo>
                <a:lnTo>
                  <a:pt x="761864" y="358076"/>
                </a:lnTo>
                <a:close/>
              </a:path>
            </a:pathLst>
          </a:custGeom>
          <a:solidFill>
            <a:srgbClr val="8B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26464" y="2245820"/>
            <a:ext cx="445134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§</a:t>
            </a:r>
            <a:r>
              <a:rPr sz="24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92719" y="2276804"/>
            <a:ext cx="4139565" cy="154305"/>
          </a:xfrm>
          <a:custGeom>
            <a:avLst/>
            <a:gdLst/>
            <a:ahLst/>
            <a:cxnLst/>
            <a:rect l="l" t="t" r="r" b="b"/>
            <a:pathLst>
              <a:path w="4139565" h="154305">
                <a:moveTo>
                  <a:pt x="0" y="153896"/>
                </a:moveTo>
                <a:lnTo>
                  <a:pt x="4139082" y="153896"/>
                </a:lnTo>
                <a:lnTo>
                  <a:pt x="4139082" y="0"/>
                </a:lnTo>
                <a:lnTo>
                  <a:pt x="0" y="0"/>
                </a:lnTo>
                <a:lnTo>
                  <a:pt x="0" y="153896"/>
                </a:lnTo>
                <a:close/>
              </a:path>
            </a:pathLst>
          </a:custGeom>
          <a:solidFill>
            <a:srgbClr val="8B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2719" y="2430701"/>
            <a:ext cx="4139565" cy="204470"/>
          </a:xfrm>
          <a:custGeom>
            <a:avLst/>
            <a:gdLst/>
            <a:ahLst/>
            <a:cxnLst/>
            <a:rect l="l" t="t" r="r" b="b"/>
            <a:pathLst>
              <a:path w="4139565" h="204469">
                <a:moveTo>
                  <a:pt x="4139082" y="204180"/>
                </a:moveTo>
                <a:lnTo>
                  <a:pt x="4139082" y="0"/>
                </a:lnTo>
                <a:lnTo>
                  <a:pt x="0" y="0"/>
                </a:lnTo>
                <a:lnTo>
                  <a:pt x="0" y="204180"/>
                </a:lnTo>
                <a:lnTo>
                  <a:pt x="4139082" y="204180"/>
                </a:lnTo>
                <a:close/>
              </a:path>
            </a:pathLst>
          </a:custGeom>
          <a:solidFill>
            <a:srgbClr val="8B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0905" y="2634885"/>
            <a:ext cx="762000" cy="6350"/>
          </a:xfrm>
          <a:custGeom>
            <a:avLst/>
            <a:gdLst/>
            <a:ahLst/>
            <a:cxnLst/>
            <a:rect l="l" t="t" r="r" b="b"/>
            <a:pathLst>
              <a:path w="762000" h="6350">
                <a:moveTo>
                  <a:pt x="0" y="6094"/>
                </a:moveTo>
                <a:lnTo>
                  <a:pt x="761864" y="6094"/>
                </a:lnTo>
                <a:lnTo>
                  <a:pt x="761864" y="0"/>
                </a:lnTo>
                <a:lnTo>
                  <a:pt x="0" y="0"/>
                </a:lnTo>
                <a:lnTo>
                  <a:pt x="0" y="6094"/>
                </a:lnTo>
                <a:close/>
              </a:path>
            </a:pathLst>
          </a:custGeom>
          <a:solidFill>
            <a:srgbClr val="8B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0905" y="2640979"/>
            <a:ext cx="762000" cy="160020"/>
          </a:xfrm>
          <a:custGeom>
            <a:avLst/>
            <a:gdLst/>
            <a:ahLst/>
            <a:cxnLst/>
            <a:rect l="l" t="t" r="r" b="b"/>
            <a:pathLst>
              <a:path w="762000" h="160019">
                <a:moveTo>
                  <a:pt x="761864" y="159992"/>
                </a:moveTo>
                <a:lnTo>
                  <a:pt x="761864" y="0"/>
                </a:lnTo>
                <a:lnTo>
                  <a:pt x="0" y="0"/>
                </a:lnTo>
                <a:lnTo>
                  <a:pt x="0" y="159992"/>
                </a:lnTo>
                <a:lnTo>
                  <a:pt x="761864" y="159992"/>
                </a:lnTo>
                <a:close/>
              </a:path>
            </a:pathLst>
          </a:custGeom>
          <a:solidFill>
            <a:srgbClr val="8B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92719" y="2634886"/>
            <a:ext cx="4139565" cy="166370"/>
          </a:xfrm>
          <a:custGeom>
            <a:avLst/>
            <a:gdLst/>
            <a:ahLst/>
            <a:cxnLst/>
            <a:rect l="l" t="t" r="r" b="b"/>
            <a:pathLst>
              <a:path w="4139565" h="166369">
                <a:moveTo>
                  <a:pt x="4139082" y="166085"/>
                </a:moveTo>
                <a:lnTo>
                  <a:pt x="4139082" y="0"/>
                </a:lnTo>
                <a:lnTo>
                  <a:pt x="0" y="0"/>
                </a:lnTo>
                <a:lnTo>
                  <a:pt x="0" y="166085"/>
                </a:lnTo>
                <a:lnTo>
                  <a:pt x="4139082" y="166085"/>
                </a:lnTo>
                <a:close/>
              </a:path>
            </a:pathLst>
          </a:custGeom>
          <a:solidFill>
            <a:srgbClr val="8B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81101" y="2405812"/>
            <a:ext cx="3660140" cy="410209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R="5080">
              <a:lnSpc>
                <a:spcPct val="80000"/>
              </a:lnSpc>
              <a:spcBef>
                <a:spcPts val="439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Rozporządzenie RM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12 października 2015 r.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sprawie opłat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za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korzystanie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ze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środowiska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30905" y="280173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1864" y="0"/>
                </a:lnTo>
              </a:path>
            </a:pathLst>
          </a:custGeom>
          <a:ln w="3175">
            <a:solidFill>
              <a:srgbClr val="8B0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0905" y="2802492"/>
            <a:ext cx="762000" cy="52069"/>
          </a:xfrm>
          <a:custGeom>
            <a:avLst/>
            <a:gdLst/>
            <a:ahLst/>
            <a:cxnLst/>
            <a:rect l="l" t="t" r="r" b="b"/>
            <a:pathLst>
              <a:path w="762000" h="52069">
                <a:moveTo>
                  <a:pt x="0" y="51806"/>
                </a:moveTo>
                <a:lnTo>
                  <a:pt x="761864" y="51806"/>
                </a:lnTo>
                <a:lnTo>
                  <a:pt x="761864" y="0"/>
                </a:lnTo>
                <a:lnTo>
                  <a:pt x="0" y="0"/>
                </a:lnTo>
                <a:lnTo>
                  <a:pt x="0" y="51806"/>
                </a:lnTo>
                <a:close/>
              </a:path>
            </a:pathLst>
          </a:custGeom>
          <a:solidFill>
            <a:srgbClr val="8B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92719" y="2801730"/>
            <a:ext cx="4139565" cy="0"/>
          </a:xfrm>
          <a:custGeom>
            <a:avLst/>
            <a:gdLst/>
            <a:ahLst/>
            <a:cxnLst/>
            <a:rect l="l" t="t" r="r" b="b"/>
            <a:pathLst>
              <a:path w="4139565">
                <a:moveTo>
                  <a:pt x="0" y="0"/>
                </a:moveTo>
                <a:lnTo>
                  <a:pt x="4139082" y="0"/>
                </a:lnTo>
              </a:path>
            </a:pathLst>
          </a:custGeom>
          <a:ln w="3175">
            <a:solidFill>
              <a:srgbClr val="8B0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2719" y="2802492"/>
            <a:ext cx="4139565" cy="52069"/>
          </a:xfrm>
          <a:custGeom>
            <a:avLst/>
            <a:gdLst/>
            <a:ahLst/>
            <a:cxnLst/>
            <a:rect l="l" t="t" r="r" b="b"/>
            <a:pathLst>
              <a:path w="4139565" h="52069">
                <a:moveTo>
                  <a:pt x="0" y="51807"/>
                </a:moveTo>
                <a:lnTo>
                  <a:pt x="4139082" y="51807"/>
                </a:lnTo>
                <a:lnTo>
                  <a:pt x="4139082" y="0"/>
                </a:lnTo>
                <a:lnTo>
                  <a:pt x="0" y="0"/>
                </a:lnTo>
                <a:lnTo>
                  <a:pt x="0" y="51807"/>
                </a:lnTo>
                <a:close/>
              </a:path>
            </a:pathLst>
          </a:custGeom>
          <a:solidFill>
            <a:srgbClr val="8B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70708" y="3131107"/>
            <a:ext cx="8103234" cy="290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09" indent="-39751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84175" algn="l"/>
                <a:tab pos="384810" algn="l"/>
              </a:tabLst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Jednostkowa stawka </a:t>
            </a:r>
            <a:r>
              <a:rPr sz="2100" spc="-10" dirty="0">
                <a:solidFill>
                  <a:srgbClr val="33313D"/>
                </a:solidFill>
                <a:latin typeface="Arial"/>
                <a:cs typeface="Arial"/>
              </a:rPr>
              <a:t>opłaty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za </a:t>
            </a:r>
            <a:r>
              <a:rPr sz="2100" spc="-10" dirty="0">
                <a:solidFill>
                  <a:srgbClr val="33313D"/>
                </a:solidFill>
                <a:latin typeface="Arial"/>
                <a:cs typeface="Arial"/>
              </a:rPr>
              <a:t>pobór jednego</a:t>
            </a:r>
            <a:r>
              <a:rPr sz="2100" spc="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m3:</a:t>
            </a:r>
            <a:endParaRPr sz="2100">
              <a:latin typeface="Arial"/>
              <a:cs typeface="Arial"/>
            </a:endParaRPr>
          </a:p>
          <a:p>
            <a:pPr marL="727075" lvl="1" indent="-313690">
              <a:lnSpc>
                <a:spcPts val="2515"/>
              </a:lnSpc>
              <a:buAutoNum type="arabicParenR"/>
              <a:tabLst>
                <a:tab pos="727710" algn="l"/>
              </a:tabLst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wody podziemnej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-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wynosi 0,115</a:t>
            </a:r>
            <a:r>
              <a:rPr sz="2100" spc="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zł;</a:t>
            </a:r>
            <a:endParaRPr sz="2100">
              <a:latin typeface="Arial"/>
              <a:cs typeface="Arial"/>
            </a:endParaRPr>
          </a:p>
          <a:p>
            <a:pPr marL="727075" lvl="1" indent="-313690">
              <a:lnSpc>
                <a:spcPts val="2515"/>
              </a:lnSpc>
              <a:buAutoNum type="arabicParenR"/>
              <a:tabLst>
                <a:tab pos="727710" algn="l"/>
              </a:tabLst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wody powierzchniowej śródlądowej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-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wynosi 0,057</a:t>
            </a:r>
            <a:r>
              <a:rPr sz="2100" spc="2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zł.</a:t>
            </a:r>
            <a:endParaRPr sz="2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33313D"/>
              </a:buClr>
              <a:buFont typeface="Arial"/>
              <a:buAutoNum type="arabicParenR"/>
            </a:pPr>
            <a:endParaRPr sz="2650">
              <a:latin typeface="Times New Roman"/>
              <a:cs typeface="Times New Roman"/>
            </a:endParaRPr>
          </a:p>
          <a:p>
            <a:pPr marL="410209" marR="5080" indent="-397510">
              <a:lnSpc>
                <a:spcPct val="92700"/>
              </a:lnSpc>
              <a:buAutoNum type="arabicPeriod"/>
              <a:tabLst>
                <a:tab pos="410209" algn="l"/>
                <a:tab pos="410845" algn="l"/>
              </a:tabLst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Jeżeli pobrana woda zostanie wykorzystana </a:t>
            </a:r>
            <a:r>
              <a:rPr sz="2100" spc="-5" dirty="0">
                <a:solidFill>
                  <a:srgbClr val="8B002E"/>
                </a:solidFill>
                <a:latin typeface="Arial"/>
                <a:cs typeface="Arial"/>
              </a:rPr>
              <a:t>do zaopatrzenia  ludności </a:t>
            </a:r>
            <a:r>
              <a:rPr sz="2100" dirty="0">
                <a:solidFill>
                  <a:srgbClr val="8B002E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8B002E"/>
                </a:solidFill>
                <a:latin typeface="Arial"/>
                <a:cs typeface="Arial"/>
              </a:rPr>
              <a:t>wodę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przeznaczoną do spożycia lub na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cele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socjalno-  bytowe, jednostkowa stawka opłaty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za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pobór jednego m3:</a:t>
            </a:r>
            <a:endParaRPr sz="2100">
              <a:latin typeface="Arial"/>
              <a:cs typeface="Arial"/>
            </a:endParaRPr>
          </a:p>
          <a:p>
            <a:pPr marL="727075" lvl="1" indent="-313690">
              <a:lnSpc>
                <a:spcPts val="2510"/>
              </a:lnSpc>
              <a:buAutoNum type="arabicParenR"/>
              <a:tabLst>
                <a:tab pos="727710" algn="l"/>
              </a:tabLst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wody podziemnej </a:t>
            </a:r>
            <a:r>
              <a:rPr sz="2100" dirty="0">
                <a:solidFill>
                  <a:srgbClr val="8B002E"/>
                </a:solidFill>
                <a:latin typeface="Arial"/>
                <a:cs typeface="Arial"/>
              </a:rPr>
              <a:t>- </a:t>
            </a:r>
            <a:r>
              <a:rPr sz="2100" spc="-5" dirty="0">
                <a:solidFill>
                  <a:srgbClr val="8B002E"/>
                </a:solidFill>
                <a:latin typeface="Arial"/>
                <a:cs typeface="Arial"/>
              </a:rPr>
              <a:t>wynosi 0,068</a:t>
            </a:r>
            <a:r>
              <a:rPr sz="2100" spc="0" dirty="0">
                <a:solidFill>
                  <a:srgbClr val="8B002E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B002E"/>
                </a:solidFill>
                <a:latin typeface="Arial"/>
                <a:cs typeface="Arial"/>
              </a:rPr>
              <a:t>zł;</a:t>
            </a:r>
            <a:endParaRPr sz="2100">
              <a:latin typeface="Arial"/>
              <a:cs typeface="Arial"/>
            </a:endParaRPr>
          </a:p>
          <a:p>
            <a:pPr marL="727075" lvl="1" indent="-313690">
              <a:lnSpc>
                <a:spcPct val="100000"/>
              </a:lnSpc>
              <a:spcBef>
                <a:spcPts val="15"/>
              </a:spcBef>
              <a:buAutoNum type="arabicParenR"/>
              <a:tabLst>
                <a:tab pos="727710" algn="l"/>
              </a:tabLst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wody powierzchniowej śródlądowej </a:t>
            </a:r>
            <a:r>
              <a:rPr sz="2100" dirty="0">
                <a:solidFill>
                  <a:srgbClr val="8B002E"/>
                </a:solidFill>
                <a:latin typeface="Arial"/>
                <a:cs typeface="Arial"/>
              </a:rPr>
              <a:t>- </a:t>
            </a:r>
            <a:r>
              <a:rPr sz="2100" spc="-5" dirty="0">
                <a:solidFill>
                  <a:srgbClr val="8B002E"/>
                </a:solidFill>
                <a:latin typeface="Arial"/>
                <a:cs typeface="Arial"/>
              </a:rPr>
              <a:t>wynosi 0,040</a:t>
            </a:r>
            <a:r>
              <a:rPr sz="2100" spc="25" dirty="0">
                <a:solidFill>
                  <a:srgbClr val="8B002E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B002E"/>
                </a:solidFill>
                <a:latin typeface="Arial"/>
                <a:cs typeface="Arial"/>
              </a:rPr>
              <a:t>zł.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9193" y="1518621"/>
            <a:ext cx="57740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13D"/>
                </a:solidFill>
              </a:rPr>
              <a:t>OPŁATY ZA </a:t>
            </a:r>
            <a:r>
              <a:rPr spc="-5" dirty="0">
                <a:solidFill>
                  <a:srgbClr val="33313D"/>
                </a:solidFill>
              </a:rPr>
              <a:t>KORZYSTANIE </a:t>
            </a:r>
            <a:r>
              <a:rPr dirty="0">
                <a:solidFill>
                  <a:srgbClr val="33313D"/>
                </a:solidFill>
              </a:rPr>
              <a:t>ZE</a:t>
            </a:r>
            <a:r>
              <a:rPr spc="-25" dirty="0">
                <a:solidFill>
                  <a:srgbClr val="33313D"/>
                </a:solidFill>
              </a:rPr>
              <a:t> </a:t>
            </a:r>
            <a:r>
              <a:rPr spc="-5" dirty="0">
                <a:solidFill>
                  <a:srgbClr val="33313D"/>
                </a:solidFill>
              </a:rPr>
              <a:t>ŚRODOWISKA</a:t>
            </a:r>
          </a:p>
        </p:txBody>
      </p:sp>
      <p:sp>
        <p:nvSpPr>
          <p:cNvPr id="5" name="object 5"/>
          <p:cNvSpPr/>
          <p:nvPr/>
        </p:nvSpPr>
        <p:spPr>
          <a:xfrm>
            <a:off x="1130905" y="2276804"/>
            <a:ext cx="762000" cy="358140"/>
          </a:xfrm>
          <a:custGeom>
            <a:avLst/>
            <a:gdLst/>
            <a:ahLst/>
            <a:cxnLst/>
            <a:rect l="l" t="t" r="r" b="b"/>
            <a:pathLst>
              <a:path w="762000" h="358139">
                <a:moveTo>
                  <a:pt x="761864" y="358076"/>
                </a:moveTo>
                <a:lnTo>
                  <a:pt x="761864" y="0"/>
                </a:lnTo>
                <a:lnTo>
                  <a:pt x="0" y="0"/>
                </a:lnTo>
                <a:lnTo>
                  <a:pt x="0" y="358076"/>
                </a:lnTo>
                <a:lnTo>
                  <a:pt x="761864" y="358076"/>
                </a:lnTo>
                <a:close/>
              </a:path>
            </a:pathLst>
          </a:custGeom>
          <a:solidFill>
            <a:srgbClr val="8B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26464" y="2245820"/>
            <a:ext cx="445134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§</a:t>
            </a:r>
            <a:r>
              <a:rPr sz="24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92719" y="2276804"/>
            <a:ext cx="4736465" cy="154305"/>
          </a:xfrm>
          <a:custGeom>
            <a:avLst/>
            <a:gdLst/>
            <a:ahLst/>
            <a:cxnLst/>
            <a:rect l="l" t="t" r="r" b="b"/>
            <a:pathLst>
              <a:path w="4736465" h="154305">
                <a:moveTo>
                  <a:pt x="0" y="153896"/>
                </a:moveTo>
                <a:lnTo>
                  <a:pt x="4736388" y="153896"/>
                </a:lnTo>
                <a:lnTo>
                  <a:pt x="4736388" y="0"/>
                </a:lnTo>
                <a:lnTo>
                  <a:pt x="0" y="0"/>
                </a:lnTo>
                <a:lnTo>
                  <a:pt x="0" y="153896"/>
                </a:lnTo>
                <a:close/>
              </a:path>
            </a:pathLst>
          </a:custGeom>
          <a:solidFill>
            <a:srgbClr val="8B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2719" y="2430701"/>
            <a:ext cx="4736465" cy="204470"/>
          </a:xfrm>
          <a:custGeom>
            <a:avLst/>
            <a:gdLst/>
            <a:ahLst/>
            <a:cxnLst/>
            <a:rect l="l" t="t" r="r" b="b"/>
            <a:pathLst>
              <a:path w="4736465" h="204469">
                <a:moveTo>
                  <a:pt x="4736388" y="204180"/>
                </a:moveTo>
                <a:lnTo>
                  <a:pt x="4736388" y="0"/>
                </a:lnTo>
                <a:lnTo>
                  <a:pt x="0" y="0"/>
                </a:lnTo>
                <a:lnTo>
                  <a:pt x="0" y="204180"/>
                </a:lnTo>
                <a:lnTo>
                  <a:pt x="4736388" y="204180"/>
                </a:lnTo>
                <a:close/>
              </a:path>
            </a:pathLst>
          </a:custGeom>
          <a:solidFill>
            <a:srgbClr val="8B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0905" y="2634885"/>
            <a:ext cx="762000" cy="6350"/>
          </a:xfrm>
          <a:custGeom>
            <a:avLst/>
            <a:gdLst/>
            <a:ahLst/>
            <a:cxnLst/>
            <a:rect l="l" t="t" r="r" b="b"/>
            <a:pathLst>
              <a:path w="762000" h="6350">
                <a:moveTo>
                  <a:pt x="0" y="6094"/>
                </a:moveTo>
                <a:lnTo>
                  <a:pt x="761864" y="6094"/>
                </a:lnTo>
                <a:lnTo>
                  <a:pt x="761864" y="0"/>
                </a:lnTo>
                <a:lnTo>
                  <a:pt x="0" y="0"/>
                </a:lnTo>
                <a:lnTo>
                  <a:pt x="0" y="6094"/>
                </a:lnTo>
                <a:close/>
              </a:path>
            </a:pathLst>
          </a:custGeom>
          <a:solidFill>
            <a:srgbClr val="8B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0905" y="2640979"/>
            <a:ext cx="762000" cy="160020"/>
          </a:xfrm>
          <a:custGeom>
            <a:avLst/>
            <a:gdLst/>
            <a:ahLst/>
            <a:cxnLst/>
            <a:rect l="l" t="t" r="r" b="b"/>
            <a:pathLst>
              <a:path w="762000" h="160019">
                <a:moveTo>
                  <a:pt x="761864" y="159992"/>
                </a:moveTo>
                <a:lnTo>
                  <a:pt x="761864" y="0"/>
                </a:lnTo>
                <a:lnTo>
                  <a:pt x="0" y="0"/>
                </a:lnTo>
                <a:lnTo>
                  <a:pt x="0" y="159992"/>
                </a:lnTo>
                <a:lnTo>
                  <a:pt x="761864" y="159992"/>
                </a:lnTo>
                <a:close/>
              </a:path>
            </a:pathLst>
          </a:custGeom>
          <a:solidFill>
            <a:srgbClr val="8B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92719" y="2634886"/>
            <a:ext cx="4736465" cy="166370"/>
          </a:xfrm>
          <a:custGeom>
            <a:avLst/>
            <a:gdLst/>
            <a:ahLst/>
            <a:cxnLst/>
            <a:rect l="l" t="t" r="r" b="b"/>
            <a:pathLst>
              <a:path w="4736465" h="166369">
                <a:moveTo>
                  <a:pt x="4736388" y="166085"/>
                </a:moveTo>
                <a:lnTo>
                  <a:pt x="4736388" y="0"/>
                </a:lnTo>
                <a:lnTo>
                  <a:pt x="0" y="0"/>
                </a:lnTo>
                <a:lnTo>
                  <a:pt x="0" y="166085"/>
                </a:lnTo>
                <a:lnTo>
                  <a:pt x="4736388" y="166085"/>
                </a:lnTo>
                <a:close/>
              </a:path>
            </a:pathLst>
          </a:custGeom>
          <a:solidFill>
            <a:srgbClr val="8B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81100" y="2405812"/>
            <a:ext cx="4127599" cy="410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51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Rozporządzenie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12 października 2015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r.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51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sprawie opłat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za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korzystanie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ze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środowiska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30905" y="280173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1864" y="0"/>
                </a:lnTo>
              </a:path>
            </a:pathLst>
          </a:custGeom>
          <a:ln w="3175">
            <a:solidFill>
              <a:srgbClr val="8B0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0905" y="2802492"/>
            <a:ext cx="762000" cy="52069"/>
          </a:xfrm>
          <a:custGeom>
            <a:avLst/>
            <a:gdLst/>
            <a:ahLst/>
            <a:cxnLst/>
            <a:rect l="l" t="t" r="r" b="b"/>
            <a:pathLst>
              <a:path w="762000" h="52069">
                <a:moveTo>
                  <a:pt x="0" y="51806"/>
                </a:moveTo>
                <a:lnTo>
                  <a:pt x="761864" y="51806"/>
                </a:lnTo>
                <a:lnTo>
                  <a:pt x="761864" y="0"/>
                </a:lnTo>
                <a:lnTo>
                  <a:pt x="0" y="0"/>
                </a:lnTo>
                <a:lnTo>
                  <a:pt x="0" y="51806"/>
                </a:lnTo>
                <a:close/>
              </a:path>
            </a:pathLst>
          </a:custGeom>
          <a:solidFill>
            <a:srgbClr val="8B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92719" y="2801730"/>
            <a:ext cx="4736465" cy="0"/>
          </a:xfrm>
          <a:custGeom>
            <a:avLst/>
            <a:gdLst/>
            <a:ahLst/>
            <a:cxnLst/>
            <a:rect l="l" t="t" r="r" b="b"/>
            <a:pathLst>
              <a:path w="4736465">
                <a:moveTo>
                  <a:pt x="0" y="0"/>
                </a:moveTo>
                <a:lnTo>
                  <a:pt x="4736388" y="0"/>
                </a:lnTo>
              </a:path>
            </a:pathLst>
          </a:custGeom>
          <a:ln w="3175">
            <a:solidFill>
              <a:srgbClr val="8B00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2719" y="2802492"/>
            <a:ext cx="4736465" cy="52069"/>
          </a:xfrm>
          <a:custGeom>
            <a:avLst/>
            <a:gdLst/>
            <a:ahLst/>
            <a:cxnLst/>
            <a:rect l="l" t="t" r="r" b="b"/>
            <a:pathLst>
              <a:path w="4736465" h="52069">
                <a:moveTo>
                  <a:pt x="0" y="51807"/>
                </a:moveTo>
                <a:lnTo>
                  <a:pt x="4736388" y="51807"/>
                </a:lnTo>
                <a:lnTo>
                  <a:pt x="4736388" y="0"/>
                </a:lnTo>
                <a:lnTo>
                  <a:pt x="0" y="0"/>
                </a:lnTo>
                <a:lnTo>
                  <a:pt x="0" y="51807"/>
                </a:lnTo>
                <a:close/>
              </a:path>
            </a:pathLst>
          </a:custGeom>
          <a:solidFill>
            <a:srgbClr val="8B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29959" y="3184437"/>
            <a:ext cx="8749030" cy="285623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" marR="527685" indent="-2540">
              <a:lnSpc>
                <a:spcPct val="94300"/>
              </a:lnSpc>
              <a:spcBef>
                <a:spcPts val="240"/>
              </a:spcBef>
              <a:buAutoNum type="arabicPeriod" startAt="4"/>
              <a:tabLst>
                <a:tab pos="387350" algn="l"/>
                <a:tab pos="387985" algn="l"/>
              </a:tabLst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Jednostkowe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stawki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opłat,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o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których </a:t>
            </a:r>
            <a:r>
              <a:rPr sz="2100" spc="-10" dirty="0">
                <a:solidFill>
                  <a:srgbClr val="33313D"/>
                </a:solidFill>
                <a:latin typeface="Arial"/>
                <a:cs typeface="Arial"/>
              </a:rPr>
              <a:t>mowa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ust.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1-3, </a:t>
            </a:r>
            <a:r>
              <a:rPr sz="2100" spc="-5" dirty="0">
                <a:solidFill>
                  <a:srgbClr val="8B002E"/>
                </a:solidFill>
                <a:latin typeface="Arial"/>
                <a:cs typeface="Arial"/>
              </a:rPr>
              <a:t>mnoży </a:t>
            </a:r>
            <a:r>
              <a:rPr sz="2100" dirty="0">
                <a:solidFill>
                  <a:srgbClr val="8B002E"/>
                </a:solidFill>
                <a:latin typeface="Arial"/>
                <a:cs typeface="Arial"/>
              </a:rPr>
              <a:t>się  </a:t>
            </a:r>
            <a:r>
              <a:rPr sz="2100" spc="-5" dirty="0">
                <a:solidFill>
                  <a:srgbClr val="8B002E"/>
                </a:solidFill>
                <a:latin typeface="Arial"/>
                <a:cs typeface="Arial"/>
              </a:rPr>
              <a:t>przez współczynniki </a:t>
            </a:r>
            <a:r>
              <a:rPr sz="2100" spc="-10" dirty="0">
                <a:solidFill>
                  <a:srgbClr val="8B002E"/>
                </a:solidFill>
                <a:latin typeface="Arial"/>
                <a:cs typeface="Arial"/>
              </a:rPr>
              <a:t>różnicujące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określone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ust.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5 -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dla poboru wody  podziemnej oraz określone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ust.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6 i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ust. 10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-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dla poboru wody  powierzchniowej śródlądowej, zależne</a:t>
            </a:r>
            <a:r>
              <a:rPr sz="2100" spc="-2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od:</a:t>
            </a:r>
            <a:endParaRPr sz="2100" dirty="0">
              <a:latin typeface="Arial"/>
              <a:cs typeface="Arial"/>
            </a:endParaRPr>
          </a:p>
          <a:p>
            <a:pPr marL="410209" marR="5080" lvl="1" indent="3175">
              <a:lnSpc>
                <a:spcPct val="94300"/>
              </a:lnSpc>
              <a:spcBef>
                <a:spcPts val="575"/>
              </a:spcBef>
              <a:buClr>
                <a:srgbClr val="33313D"/>
              </a:buClr>
              <a:buAutoNum type="arabicParenR"/>
              <a:tabLst>
                <a:tab pos="723265" algn="l"/>
              </a:tabLst>
            </a:pPr>
            <a:r>
              <a:rPr sz="2100" spc="-5" dirty="0">
                <a:solidFill>
                  <a:srgbClr val="8B002E"/>
                </a:solidFill>
                <a:latin typeface="Arial"/>
                <a:cs typeface="Arial"/>
              </a:rPr>
              <a:t>jakości ujmowanej wody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określonej sposobem </a:t>
            </a:r>
            <a:r>
              <a:rPr sz="2100" spc="-10" dirty="0">
                <a:solidFill>
                  <a:srgbClr val="33313D"/>
                </a:solidFill>
                <a:latin typeface="Arial"/>
                <a:cs typeface="Arial"/>
              </a:rPr>
              <a:t>uzdatniania,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które  wykonuje podmiot korzystający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ze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środowiska dokonujący poboru wód  podziemnych lub powierzchniowych śródlądowych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celu uzyskania  jej potrzebnej</a:t>
            </a:r>
            <a:r>
              <a:rPr sz="2100" spc="-2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jakości;</a:t>
            </a:r>
            <a:endParaRPr sz="2100" dirty="0">
              <a:latin typeface="Arial"/>
              <a:cs typeface="Arial"/>
            </a:endParaRPr>
          </a:p>
          <a:p>
            <a:pPr marL="727075" lvl="1" indent="-313690">
              <a:lnSpc>
                <a:spcPct val="100000"/>
              </a:lnSpc>
              <a:spcBef>
                <a:spcPts val="35"/>
              </a:spcBef>
              <a:buClr>
                <a:srgbClr val="33313D"/>
              </a:buClr>
              <a:buAutoNum type="arabicParenR"/>
              <a:tabLst>
                <a:tab pos="727710" algn="l"/>
              </a:tabLst>
            </a:pPr>
            <a:r>
              <a:rPr sz="2100" spc="-5" dirty="0">
                <a:solidFill>
                  <a:srgbClr val="8B002E"/>
                </a:solidFill>
                <a:latin typeface="Arial"/>
                <a:cs typeface="Arial"/>
              </a:rPr>
              <a:t>części </a:t>
            </a:r>
            <a:r>
              <a:rPr sz="2100" spc="-10" dirty="0">
                <a:solidFill>
                  <a:srgbClr val="8B002E"/>
                </a:solidFill>
                <a:latin typeface="Arial"/>
                <a:cs typeface="Arial"/>
              </a:rPr>
              <a:t>obszaru </a:t>
            </a:r>
            <a:r>
              <a:rPr sz="2100" spc="-5" dirty="0">
                <a:solidFill>
                  <a:srgbClr val="8B002E"/>
                </a:solidFill>
                <a:latin typeface="Arial"/>
                <a:cs typeface="Arial"/>
              </a:rPr>
              <a:t>kraju oraz dostępności zasobów</a:t>
            </a:r>
            <a:r>
              <a:rPr sz="2100" spc="15" dirty="0">
                <a:solidFill>
                  <a:srgbClr val="8B002E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8B002E"/>
                </a:solidFill>
                <a:latin typeface="Arial"/>
                <a:cs typeface="Arial"/>
              </a:rPr>
              <a:t>wody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89559" y="1520145"/>
            <a:ext cx="57740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13D"/>
                </a:solidFill>
              </a:rPr>
              <a:t>OPŁATY ZA </a:t>
            </a:r>
            <a:r>
              <a:rPr spc="-5" dirty="0">
                <a:solidFill>
                  <a:srgbClr val="33313D"/>
                </a:solidFill>
              </a:rPr>
              <a:t>KORZYSTANIE </a:t>
            </a:r>
            <a:r>
              <a:rPr dirty="0">
                <a:solidFill>
                  <a:srgbClr val="33313D"/>
                </a:solidFill>
              </a:rPr>
              <a:t>ZE</a:t>
            </a:r>
            <a:r>
              <a:rPr spc="-25" dirty="0">
                <a:solidFill>
                  <a:srgbClr val="33313D"/>
                </a:solidFill>
              </a:rPr>
              <a:t> </a:t>
            </a:r>
            <a:r>
              <a:rPr spc="-5" dirty="0">
                <a:solidFill>
                  <a:srgbClr val="33313D"/>
                </a:solidFill>
              </a:rPr>
              <a:t>ŚRODOWISKA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97003" y="2494188"/>
            <a:ext cx="23221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Art.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284 ust.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POŚ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6720" y="3501627"/>
            <a:ext cx="6133465" cy="16637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ct val="94700"/>
              </a:lnSpc>
              <a:spcBef>
                <a:spcPts val="270"/>
              </a:spcBef>
            </a:pP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Podmiot korzystający ze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środowiska 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ustala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we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własnym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zakresie wysokość 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należnej opłaty i wnosi ją na </a:t>
            </a:r>
            <a:r>
              <a:rPr sz="2800" spc="-10" dirty="0">
                <a:solidFill>
                  <a:srgbClr val="33313D"/>
                </a:solidFill>
                <a:latin typeface="Arial"/>
                <a:cs typeface="Arial"/>
              </a:rPr>
              <a:t>rachunek  właściwego </a:t>
            </a:r>
            <a:r>
              <a:rPr sz="2800" spc="-5" dirty="0">
                <a:solidFill>
                  <a:srgbClr val="8B002E"/>
                </a:solidFill>
                <a:latin typeface="Arial"/>
                <a:cs typeface="Arial"/>
              </a:rPr>
              <a:t>urzędu</a:t>
            </a:r>
            <a:r>
              <a:rPr sz="2800" spc="30" dirty="0">
                <a:solidFill>
                  <a:srgbClr val="8B002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B002E"/>
                </a:solidFill>
                <a:latin typeface="Arial"/>
                <a:cs typeface="Arial"/>
              </a:rPr>
              <a:t>marszałkowskiego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5573" y="2594381"/>
            <a:ext cx="1667217" cy="2333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1884118"/>
            <a:ext cx="8167688" cy="4318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0" spc="-5" dirty="0"/>
              <a:t>Jak </a:t>
            </a:r>
            <a:r>
              <a:rPr lang="pl-PL" sz="7000" spc="-10" dirty="0"/>
              <a:t>JEST/ </a:t>
            </a:r>
            <a:r>
              <a:rPr lang="pl-PL" sz="7000" i="1" spc="-10" dirty="0"/>
              <a:t>Powinno BYĆ </a:t>
            </a:r>
            <a:endParaRPr sz="7000" i="1" dirty="0"/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950" spc="-5" dirty="0"/>
              <a:t>od </a:t>
            </a:r>
            <a:r>
              <a:rPr sz="6950" dirty="0"/>
              <a:t>1 stycznia </a:t>
            </a:r>
            <a:r>
              <a:rPr sz="6950" spc="-5" dirty="0"/>
              <a:t>2018</a:t>
            </a:r>
            <a:r>
              <a:rPr sz="6950" spc="-100" dirty="0"/>
              <a:t> </a:t>
            </a:r>
            <a:r>
              <a:rPr sz="6950" spc="-5" dirty="0"/>
              <a:t>r.</a:t>
            </a:r>
            <a:endParaRPr sz="69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0" y="2288010"/>
            <a:ext cx="10683875" cy="425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1987" y="1318137"/>
            <a:ext cx="611060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5" dirty="0"/>
              <a:t>PRZEBIEG PROCESU</a:t>
            </a:r>
            <a:r>
              <a:rPr sz="2450" b="1" spc="30" dirty="0"/>
              <a:t> </a:t>
            </a:r>
            <a:r>
              <a:rPr sz="2450" b="1" spc="-10" dirty="0"/>
              <a:t>LEGISLACYJNEGO</a:t>
            </a:r>
            <a:endParaRPr sz="2450" b="1" dirty="0"/>
          </a:p>
        </p:txBody>
      </p:sp>
      <p:sp>
        <p:nvSpPr>
          <p:cNvPr id="4" name="object 4"/>
          <p:cNvSpPr txBox="1"/>
          <p:nvPr/>
        </p:nvSpPr>
        <p:spPr>
          <a:xfrm>
            <a:off x="152374" y="2304230"/>
            <a:ext cx="1841500" cy="434340"/>
          </a:xfrm>
          <a:prstGeom prst="rect">
            <a:avLst/>
          </a:prstGeom>
          <a:solidFill>
            <a:srgbClr val="8E0036"/>
          </a:solidFill>
        </p:spPr>
        <p:txBody>
          <a:bodyPr vert="horz" wrap="square" lIns="0" tIns="10414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82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 lipca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9843" y="2304230"/>
            <a:ext cx="2032000" cy="434340"/>
          </a:xfrm>
          <a:prstGeom prst="rect">
            <a:avLst/>
          </a:prstGeom>
          <a:solidFill>
            <a:srgbClr val="8E0036"/>
          </a:solidFill>
        </p:spPr>
        <p:txBody>
          <a:bodyPr vert="horz" wrap="square" lIns="0" tIns="104140" rIns="0" bIns="0" rtlCol="0">
            <a:spAutoFit/>
          </a:bodyPr>
          <a:lstStyle/>
          <a:p>
            <a:pPr marL="406400">
              <a:lnSpc>
                <a:spcPct val="100000"/>
              </a:lnSpc>
              <a:spcBef>
                <a:spcPts val="8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sierpnia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8332" y="2940641"/>
            <a:ext cx="15868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413C47"/>
                </a:solidFill>
                <a:latin typeface="Arial"/>
                <a:cs typeface="Arial"/>
              </a:rPr>
              <a:t>Sejm przyjął</a:t>
            </a:r>
            <a:r>
              <a:rPr sz="1400" spc="-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413C47"/>
                </a:solidFill>
                <a:latin typeface="Arial"/>
                <a:cs typeface="Arial"/>
              </a:rPr>
              <a:t>ustawę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Prawo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 wodne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9033" y="2940641"/>
            <a:ext cx="14890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413C47"/>
                </a:solidFill>
                <a:latin typeface="Arial"/>
                <a:cs typeface="Arial"/>
              </a:rPr>
              <a:t>Podpisanie ustawy 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przez</a:t>
            </a:r>
            <a:r>
              <a:rPr sz="1400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prezydenta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78747" y="3601183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7993"/>
                </a:lnTo>
              </a:path>
            </a:pathLst>
          </a:custGeom>
          <a:ln w="12189">
            <a:solidFill>
              <a:srgbClr val="8E00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03098" y="4059311"/>
            <a:ext cx="1767839" cy="39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E0036"/>
                </a:solidFill>
                <a:latin typeface="Arial"/>
                <a:cs typeface="Arial"/>
              </a:rPr>
              <a:t>21 </a:t>
            </a:r>
            <a:r>
              <a:rPr sz="1200" spc="-5" dirty="0">
                <a:solidFill>
                  <a:srgbClr val="8E0036"/>
                </a:solidFill>
                <a:latin typeface="Arial"/>
                <a:cs typeface="Arial"/>
              </a:rPr>
              <a:t>lipca 2017</a:t>
            </a:r>
            <a:r>
              <a:rPr sz="1200" spc="-4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E0036"/>
                </a:solidFill>
                <a:latin typeface="Arial"/>
                <a:cs typeface="Arial"/>
              </a:rPr>
              <a:t>ustawę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spc="-5" dirty="0">
                <a:solidFill>
                  <a:srgbClr val="8E0036"/>
                </a:solidFill>
                <a:latin typeface="Arial"/>
                <a:cs typeface="Arial"/>
              </a:rPr>
              <a:t>przekazano</a:t>
            </a:r>
            <a:r>
              <a:rPr sz="1200" spc="-5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E0036"/>
                </a:solidFill>
                <a:latin typeface="Arial"/>
                <a:cs typeface="Arial"/>
              </a:rPr>
              <a:t>Prezydentowi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8747" y="4002125"/>
            <a:ext cx="1397635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E0036"/>
                </a:solidFill>
                <a:latin typeface="Arial"/>
                <a:cs typeface="Arial"/>
              </a:rPr>
              <a:t>23 </a:t>
            </a:r>
            <a:r>
              <a:rPr sz="1200" spc="-5" dirty="0">
                <a:solidFill>
                  <a:srgbClr val="8E0036"/>
                </a:solidFill>
                <a:latin typeface="Arial"/>
                <a:cs typeface="Arial"/>
              </a:rPr>
              <a:t>sierpnia</a:t>
            </a:r>
            <a:r>
              <a:rPr sz="1200" spc="-3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E0036"/>
                </a:solidFill>
                <a:latin typeface="Arial"/>
                <a:cs typeface="Arial"/>
              </a:rPr>
              <a:t>2017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ts val="1435"/>
              </a:lnSpc>
              <a:spcBef>
                <a:spcPts val="35"/>
              </a:spcBef>
            </a:pPr>
            <a:r>
              <a:rPr sz="1200" spc="-5" dirty="0">
                <a:solidFill>
                  <a:srgbClr val="8E0036"/>
                </a:solidFill>
                <a:latin typeface="Arial"/>
                <a:cs typeface="Arial"/>
              </a:rPr>
              <a:t>ogłoszenie</a:t>
            </a:r>
            <a:r>
              <a:rPr sz="1200" spc="-2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E0036"/>
                </a:solidFill>
                <a:latin typeface="Arial"/>
                <a:cs typeface="Arial"/>
              </a:rPr>
              <a:t>ustawy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ts val="1075"/>
              </a:lnSpc>
            </a:pPr>
            <a:r>
              <a:rPr sz="900" spc="-20" dirty="0">
                <a:solidFill>
                  <a:srgbClr val="8E0036"/>
                </a:solidFill>
                <a:latin typeface="Arial"/>
                <a:cs typeface="Arial"/>
              </a:rPr>
              <a:t>(Dz.U. </a:t>
            </a:r>
            <a:r>
              <a:rPr sz="900" spc="-15" dirty="0">
                <a:solidFill>
                  <a:srgbClr val="8E0036"/>
                </a:solidFill>
                <a:latin typeface="Arial"/>
                <a:cs typeface="Arial"/>
              </a:rPr>
              <a:t>z </a:t>
            </a:r>
            <a:r>
              <a:rPr sz="900" spc="-20" dirty="0">
                <a:solidFill>
                  <a:srgbClr val="8E0036"/>
                </a:solidFill>
                <a:latin typeface="Arial"/>
                <a:cs typeface="Arial"/>
              </a:rPr>
              <a:t>2017 </a:t>
            </a:r>
            <a:r>
              <a:rPr sz="900" spc="-10" dirty="0">
                <a:solidFill>
                  <a:srgbClr val="8E0036"/>
                </a:solidFill>
                <a:latin typeface="Arial"/>
                <a:cs typeface="Arial"/>
              </a:rPr>
              <a:t>r., </a:t>
            </a:r>
            <a:r>
              <a:rPr sz="900" spc="-20" dirty="0">
                <a:solidFill>
                  <a:srgbClr val="8E0036"/>
                </a:solidFill>
                <a:latin typeface="Arial"/>
                <a:cs typeface="Arial"/>
              </a:rPr>
              <a:t>poz.</a:t>
            </a:r>
            <a:r>
              <a:rPr sz="900" spc="7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8E0036"/>
                </a:solidFill>
                <a:latin typeface="Arial"/>
                <a:cs typeface="Arial"/>
              </a:rPr>
              <a:t>1566)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78747" y="3729169"/>
            <a:ext cx="0" cy="1061085"/>
          </a:xfrm>
          <a:custGeom>
            <a:avLst/>
            <a:gdLst/>
            <a:ahLst/>
            <a:cxnLst/>
            <a:rect l="l" t="t" r="r" b="b"/>
            <a:pathLst>
              <a:path h="1061085">
                <a:moveTo>
                  <a:pt x="0" y="0"/>
                </a:moveTo>
                <a:lnTo>
                  <a:pt x="0" y="1060521"/>
                </a:lnTo>
              </a:path>
            </a:pathLst>
          </a:custGeom>
          <a:ln w="12189">
            <a:solidFill>
              <a:srgbClr val="8E00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84104" y="4975453"/>
            <a:ext cx="37001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5080" indent="-14351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Część przepisów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nPW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weszła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życie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dniem 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następującym po dniu ogłoszenia,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a w</a:t>
            </a:r>
            <a:r>
              <a:rPr sz="1400" spc="-4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8E0036"/>
                </a:solidFill>
                <a:latin typeface="Arial"/>
                <a:cs typeface="Arial"/>
              </a:rPr>
              <a:t>tym: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0773" y="5978068"/>
            <a:ext cx="1282727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8E0036"/>
                </a:solidFill>
                <a:latin typeface="Arial"/>
                <a:cs typeface="Arial"/>
              </a:rPr>
              <a:t>nowa </a:t>
            </a:r>
            <a:r>
              <a:rPr sz="1000" spc="-5" dirty="0">
                <a:solidFill>
                  <a:srgbClr val="8E0036"/>
                </a:solidFill>
                <a:latin typeface="Arial"/>
                <a:cs typeface="Arial"/>
              </a:rPr>
              <a:t>definicja</a:t>
            </a:r>
            <a:r>
              <a:rPr sz="1000" spc="-1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8E0036"/>
                </a:solidFill>
                <a:latin typeface="Arial"/>
                <a:cs typeface="Arial"/>
              </a:rPr>
              <a:t>ścieków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19620" y="5732746"/>
            <a:ext cx="1865630" cy="659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055"/>
              </a:lnSpc>
              <a:spcBef>
                <a:spcPts val="95"/>
              </a:spcBef>
            </a:pPr>
            <a:r>
              <a:rPr sz="1000" spc="-10" dirty="0">
                <a:solidFill>
                  <a:srgbClr val="413C47"/>
                </a:solidFill>
                <a:latin typeface="Arial"/>
                <a:cs typeface="Arial"/>
              </a:rPr>
              <a:t>znowelizowane </a:t>
            </a:r>
            <a:r>
              <a:rPr sz="1000" spc="-5" dirty="0">
                <a:solidFill>
                  <a:srgbClr val="413C47"/>
                </a:solidFill>
                <a:latin typeface="Arial"/>
                <a:cs typeface="Arial"/>
              </a:rPr>
              <a:t>przepisy ustawy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15"/>
              </a:lnSpc>
            </a:pP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o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zbiorowym zaopatrzeniu</a:t>
            </a:r>
            <a:r>
              <a:rPr sz="1050" spc="-4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w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40"/>
              </a:lnSpc>
              <a:spcBef>
                <a:spcPts val="335"/>
              </a:spcBef>
            </a:pP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wodę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odprowadzaniu</a:t>
            </a:r>
            <a:r>
              <a:rPr sz="1050" spc="-4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ścieków</a:t>
            </a:r>
            <a:endParaRPr sz="1050">
              <a:latin typeface="Arial"/>
              <a:cs typeface="Arial"/>
            </a:endParaRPr>
          </a:p>
          <a:p>
            <a:pPr marR="5715" algn="ctr">
              <a:lnSpc>
                <a:spcPts val="1240"/>
              </a:lnSpc>
            </a:pP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dot. </a:t>
            </a:r>
            <a:r>
              <a:rPr sz="1050" spc="-5" dirty="0">
                <a:solidFill>
                  <a:srgbClr val="8E0036"/>
                </a:solidFill>
                <a:latin typeface="Arial"/>
                <a:cs typeface="Arial"/>
              </a:rPr>
              <a:t>ochrony jakości</a:t>
            </a:r>
            <a:r>
              <a:rPr sz="1050" spc="-3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8E0036"/>
                </a:solidFill>
                <a:latin typeface="Arial"/>
                <a:cs typeface="Arial"/>
              </a:rPr>
              <a:t>wód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49089" y="3952650"/>
            <a:ext cx="1099185" cy="58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Wejście w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życie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ustawy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stycznia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1B00057E-7E0D-4B4C-8205-45DD44673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1" y="6600825"/>
            <a:ext cx="3151905" cy="731583"/>
          </a:xfrm>
          <a:prstGeom prst="rect">
            <a:avLst/>
          </a:prstGeom>
        </p:spPr>
      </p:pic>
      <p:sp>
        <p:nvSpPr>
          <p:cNvPr id="17" name="Strzałka: w prawo 16">
            <a:extLst>
              <a:ext uri="{FF2B5EF4-FFF2-40B4-BE49-F238E27FC236}">
                <a16:creationId xmlns:a16="http://schemas.microsoft.com/office/drawing/2014/main" xmlns="" id="{9A708A75-3E59-4944-A13C-2EA5A0B35676}"/>
              </a:ext>
            </a:extLst>
          </p:cNvPr>
          <p:cNvSpPr/>
          <p:nvPr/>
        </p:nvSpPr>
        <p:spPr>
          <a:xfrm>
            <a:off x="3898900" y="6660006"/>
            <a:ext cx="1676400" cy="62661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xmlns="" id="{1ED1B3E8-9B72-4510-B343-61F56F277B55}"/>
              </a:ext>
            </a:extLst>
          </p:cNvPr>
          <p:cNvSpPr txBox="1"/>
          <p:nvPr/>
        </p:nvSpPr>
        <p:spPr>
          <a:xfrm>
            <a:off x="5628765" y="6600825"/>
            <a:ext cx="3261360" cy="7867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92600"/>
              </a:lnSpc>
              <a:spcBef>
                <a:spcPts val="254"/>
              </a:spcBef>
            </a:pPr>
            <a:r>
              <a:rPr sz="1750" spc="-5" dirty="0">
                <a:latin typeface="Arial"/>
                <a:cs typeface="Arial"/>
              </a:rPr>
              <a:t>Rozpoczął </a:t>
            </a:r>
            <a:r>
              <a:rPr sz="1750" dirty="0">
                <a:latin typeface="Arial"/>
                <a:cs typeface="Arial"/>
              </a:rPr>
              <a:t>się </a:t>
            </a:r>
            <a:r>
              <a:rPr sz="1750" spc="-5" dirty="0">
                <a:latin typeface="Arial"/>
                <a:cs typeface="Arial"/>
              </a:rPr>
              <a:t>proces</a:t>
            </a:r>
            <a:r>
              <a:rPr sz="1750" spc="-35" dirty="0">
                <a:latin typeface="Arial"/>
                <a:cs typeface="Arial"/>
              </a:rPr>
              <a:t> </a:t>
            </a:r>
            <a:r>
              <a:rPr sz="1750" spc="-5" dirty="0">
                <a:latin typeface="Arial"/>
                <a:cs typeface="Arial"/>
              </a:rPr>
              <a:t>organizacji  Państwowego Gospodarstwa  Wodnego „Wody</a:t>
            </a:r>
            <a:r>
              <a:rPr sz="1750" spc="-20" dirty="0">
                <a:latin typeface="Arial"/>
                <a:cs typeface="Arial"/>
              </a:rPr>
              <a:t> </a:t>
            </a:r>
            <a:r>
              <a:rPr sz="1750" spc="-5" dirty="0">
                <a:latin typeface="Arial"/>
                <a:cs typeface="Arial"/>
              </a:rPr>
              <a:t>Polskie”.</a:t>
            </a:r>
            <a:endParaRPr sz="17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15148" y="5569100"/>
            <a:ext cx="7273899" cy="980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54149" y="887537"/>
            <a:ext cx="78784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OPŁATY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ZA KORZYSTANIE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ZE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ŚRODOWISKA </a:t>
            </a:r>
            <a:r>
              <a:rPr sz="2000" dirty="0">
                <a:solidFill>
                  <a:srgbClr val="413C47"/>
                </a:solidFill>
                <a:latin typeface="Arial"/>
                <a:cs typeface="Arial"/>
              </a:rPr>
              <a:t>A OPŁATY ZA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USŁUGI WODNE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89273" y="1725292"/>
            <a:ext cx="282765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</a:rPr>
              <a:t>PRAWO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WODNE</a:t>
            </a:r>
            <a:endParaRPr sz="2000"/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000" spc="-5" dirty="0">
                <a:solidFill>
                  <a:srgbClr val="FFFFFF"/>
                </a:solidFill>
              </a:rPr>
              <a:t>„WCHŁONIE”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3989273" y="2655010"/>
            <a:ext cx="386587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opłaty </a:t>
            </a:r>
            <a:r>
              <a:rPr sz="2000" dirty="0">
                <a:solidFill>
                  <a:srgbClr val="8E0036"/>
                </a:solidFill>
                <a:latin typeface="Arial"/>
                <a:cs typeface="Arial"/>
              </a:rPr>
              <a:t>za </a:t>
            </a: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korzystanie </a:t>
            </a:r>
            <a:r>
              <a:rPr sz="2000" dirty="0">
                <a:solidFill>
                  <a:srgbClr val="8E0036"/>
                </a:solidFill>
                <a:latin typeface="Arial"/>
                <a:cs typeface="Arial"/>
              </a:rPr>
              <a:t>ze </a:t>
            </a:r>
            <a:r>
              <a:rPr sz="2000" spc="-5" dirty="0">
                <a:solidFill>
                  <a:srgbClr val="8E0036"/>
                </a:solidFill>
                <a:latin typeface="Arial"/>
                <a:cs typeface="Arial"/>
              </a:rPr>
              <a:t>środowiska</a:t>
            </a:r>
            <a:r>
              <a:rPr sz="2000" spc="-1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E0036"/>
                </a:solidFill>
                <a:latin typeface="Arial"/>
                <a:cs typeface="Arial"/>
              </a:rPr>
              <a:t>za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088" y="3807637"/>
            <a:ext cx="7359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pobór</a:t>
            </a:r>
            <a:r>
              <a:rPr sz="2000" spc="-5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13C47"/>
                </a:solidFill>
                <a:latin typeface="Arial"/>
                <a:cs typeface="Arial"/>
              </a:rPr>
              <a:t>wód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92199" y="3500148"/>
            <a:ext cx="2298700" cy="1222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 marR="5080" indent="-152400">
              <a:lnSpc>
                <a:spcPct val="130800"/>
              </a:lnSpc>
              <a:spcBef>
                <a:spcPts val="100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wprowadzanie ścieków  do wód lub do</a:t>
            </a:r>
            <a:r>
              <a:rPr sz="2000" spc="-3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ziemi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68925" y="5677892"/>
            <a:ext cx="476123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Wskazane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opłaty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przybiorą</a:t>
            </a:r>
            <a:r>
              <a:rPr sz="2450" spc="-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postać</a:t>
            </a:r>
            <a:endParaRPr sz="245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„</a:t>
            </a:r>
            <a:r>
              <a:rPr sz="2450" spc="-10" dirty="0">
                <a:solidFill>
                  <a:srgbClr val="8E0036"/>
                </a:solidFill>
                <a:latin typeface="Arial"/>
                <a:cs typeface="Arial"/>
              </a:rPr>
              <a:t>opłat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za usługi</a:t>
            </a:r>
            <a:r>
              <a:rPr sz="2450" spc="-1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wodne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”</a:t>
            </a:r>
            <a:endParaRPr sz="2450">
              <a:latin typeface="Arial"/>
              <a:cs typeface="Arial"/>
            </a:endParaRP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xmlns="" id="{0C53AACA-24DA-4996-BC02-8C5555F1B7D0}"/>
              </a:ext>
            </a:extLst>
          </p:cNvPr>
          <p:cNvSpPr/>
          <p:nvPr/>
        </p:nvSpPr>
        <p:spPr>
          <a:xfrm>
            <a:off x="3365501" y="4722534"/>
            <a:ext cx="457200" cy="469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xmlns="" id="{840EC5E1-C702-47FD-8FCC-A878D88D7A1E}"/>
              </a:ext>
            </a:extLst>
          </p:cNvPr>
          <p:cNvSpPr/>
          <p:nvPr/>
        </p:nvSpPr>
        <p:spPr>
          <a:xfrm>
            <a:off x="6972123" y="4693285"/>
            <a:ext cx="457200" cy="452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500" y="47625"/>
            <a:ext cx="7665553" cy="1680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2620">
              <a:lnSpc>
                <a:spcPct val="100000"/>
              </a:lnSpc>
              <a:spcBef>
                <a:spcPts val="100"/>
              </a:spcBef>
            </a:pPr>
            <a:r>
              <a:rPr dirty="0"/>
              <a:t>INSTRUMENTY EKONOMICZNE W </a:t>
            </a:r>
            <a:r>
              <a:rPr spc="-5" dirty="0"/>
              <a:t>GOSPODAROWANIU</a:t>
            </a:r>
            <a:r>
              <a:rPr spc="-15" dirty="0"/>
              <a:t> </a:t>
            </a:r>
            <a:r>
              <a:rPr spc="-5" dirty="0"/>
              <a:t>WODAMI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7500" y="2028825"/>
            <a:ext cx="10134600" cy="4000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Art.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267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nPW</a:t>
            </a:r>
            <a:endParaRPr sz="1600" b="1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Instrumenty ekonomiczne służące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gospodarowaniu wodami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stanowią:</a:t>
            </a:r>
            <a:endParaRPr sz="1600" b="1" dirty="0">
              <a:latin typeface="Arial"/>
              <a:cs typeface="Arial"/>
            </a:endParaRPr>
          </a:p>
          <a:p>
            <a:pPr marL="419100" indent="-403860">
              <a:lnSpc>
                <a:spcPts val="1910"/>
              </a:lnSpc>
              <a:spcBef>
                <a:spcPts val="645"/>
              </a:spcBef>
              <a:buAutoNum type="arabicParenR"/>
              <a:tabLst>
                <a:tab pos="419100" algn="l"/>
                <a:tab pos="419734" algn="l"/>
              </a:tabLst>
            </a:pPr>
            <a:r>
              <a:rPr sz="1600" b="1" spc="-5" dirty="0">
                <a:solidFill>
                  <a:srgbClr val="8E0036"/>
                </a:solidFill>
                <a:latin typeface="Arial"/>
                <a:cs typeface="Arial"/>
              </a:rPr>
              <a:t>opłaty za usługi</a:t>
            </a:r>
            <a:r>
              <a:rPr sz="1600" b="1" spc="-2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8E0036"/>
                </a:solidFill>
                <a:latin typeface="Arial"/>
                <a:cs typeface="Arial"/>
              </a:rPr>
              <a:t>wodne;</a:t>
            </a:r>
            <a:endParaRPr sz="1600" b="1" dirty="0">
              <a:latin typeface="Arial"/>
              <a:cs typeface="Arial"/>
            </a:endParaRPr>
          </a:p>
          <a:p>
            <a:pPr marL="419100" indent="-403860">
              <a:lnSpc>
                <a:spcPts val="1910"/>
              </a:lnSpc>
              <a:buAutoNum type="arabicParenR"/>
              <a:tabLst>
                <a:tab pos="419100" algn="l"/>
                <a:tab pos="419734" algn="l"/>
              </a:tabLst>
            </a:pP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opłaty</a:t>
            </a:r>
            <a:r>
              <a:rPr sz="1600" b="1" spc="-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podwyższone;</a:t>
            </a:r>
            <a:endParaRPr sz="1600" b="1" dirty="0">
              <a:latin typeface="Arial"/>
              <a:cs typeface="Arial"/>
            </a:endParaRPr>
          </a:p>
          <a:p>
            <a:pPr marL="419100" marR="5080" indent="-403860" algn="just">
              <a:lnSpc>
                <a:spcPct val="91500"/>
              </a:lnSpc>
              <a:spcBef>
                <a:spcPts val="405"/>
              </a:spcBef>
              <a:buAutoNum type="arabicParenR"/>
              <a:tabLst>
                <a:tab pos="419734" algn="l"/>
              </a:tabLst>
            </a:pP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należności za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korzystanie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ze śródlądowych dróg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wodnych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i ich odcinków oraz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urządzeń  wodnych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stanowiących własność Skarbu Państwa,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usytuowanych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na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śródlądowych wodach  powierzchniowych;</a:t>
            </a:r>
            <a:endParaRPr sz="1600" b="1" dirty="0">
              <a:latin typeface="Arial"/>
              <a:cs typeface="Arial"/>
            </a:endParaRPr>
          </a:p>
          <a:p>
            <a:pPr marL="419100" indent="-403860">
              <a:lnSpc>
                <a:spcPts val="1864"/>
              </a:lnSpc>
              <a:buAutoNum type="arabicParenR"/>
              <a:tabLst>
                <a:tab pos="419100" algn="l"/>
                <a:tab pos="419734" algn="l"/>
              </a:tabLst>
            </a:pP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opłata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legalizacyjna, o której mowa w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art.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190 ust.</a:t>
            </a:r>
            <a:r>
              <a:rPr sz="1600" b="1" spc="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2;</a:t>
            </a:r>
            <a:endParaRPr sz="1600" b="1" dirty="0">
              <a:latin typeface="Arial"/>
              <a:cs typeface="Arial"/>
            </a:endParaRPr>
          </a:p>
          <a:p>
            <a:pPr marL="419100" indent="-403860">
              <a:lnSpc>
                <a:spcPts val="1885"/>
              </a:lnSpc>
              <a:buAutoNum type="arabicParenR"/>
              <a:tabLst>
                <a:tab pos="419100" algn="l"/>
                <a:tab pos="419734" algn="l"/>
              </a:tabLst>
            </a:pP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opłata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roczna, o której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mowa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w art.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261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ust.</a:t>
            </a:r>
            <a:r>
              <a:rPr sz="1600" b="1" spc="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1;</a:t>
            </a:r>
            <a:endParaRPr sz="1600" b="1" dirty="0">
              <a:latin typeface="Arial"/>
              <a:cs typeface="Arial"/>
            </a:endParaRPr>
          </a:p>
          <a:p>
            <a:pPr marL="419100" indent="-403860">
              <a:lnSpc>
                <a:spcPts val="1900"/>
              </a:lnSpc>
              <a:buAutoNum type="arabicParenR"/>
              <a:tabLst>
                <a:tab pos="419100" algn="l"/>
                <a:tab pos="419734" algn="l"/>
              </a:tabLst>
            </a:pP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wpływy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z tytułu rozporządzania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nieruchomościami,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o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którym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mowa w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art.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264 ust.</a:t>
            </a:r>
            <a:r>
              <a:rPr sz="1600" b="1" spc="8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1;</a:t>
            </a:r>
            <a:endParaRPr sz="1600" b="1" dirty="0">
              <a:latin typeface="Arial"/>
              <a:cs typeface="Arial"/>
            </a:endParaRPr>
          </a:p>
          <a:p>
            <a:pPr marL="419100" marR="594360" indent="-403860">
              <a:lnSpc>
                <a:spcPts val="1689"/>
              </a:lnSpc>
              <a:spcBef>
                <a:spcPts val="455"/>
              </a:spcBef>
              <a:buAutoNum type="arabicParenR"/>
              <a:tabLst>
                <a:tab pos="419100" algn="l"/>
                <a:tab pos="419734" algn="l"/>
              </a:tabLst>
            </a:pP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opłata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roczna, o której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mowa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w art. 6d ust. 4 ustawy z dnia 18 kwietnia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1985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r. o rybactwie 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śródlądowym;</a:t>
            </a:r>
            <a:endParaRPr sz="1600" b="1" dirty="0">
              <a:latin typeface="Arial"/>
              <a:cs typeface="Arial"/>
            </a:endParaRPr>
          </a:p>
          <a:p>
            <a:pPr marL="419100" indent="-403860">
              <a:lnSpc>
                <a:spcPts val="1800"/>
              </a:lnSpc>
              <a:spcBef>
                <a:spcPts val="165"/>
              </a:spcBef>
              <a:buAutoNum type="arabicParenR"/>
              <a:tabLst>
                <a:tab pos="419100" algn="l"/>
                <a:tab pos="419734" algn="l"/>
              </a:tabLst>
            </a:pP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wpływy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z tytułu opłaty, o której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mowa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w art. 7 ust. 8 ustawy z dnia </a:t>
            </a:r>
            <a:r>
              <a:rPr sz="1600" b="1" dirty="0">
                <a:solidFill>
                  <a:srgbClr val="413C47"/>
                </a:solidFill>
                <a:latin typeface="Arial"/>
                <a:cs typeface="Arial"/>
              </a:rPr>
              <a:t>18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kwietnia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1985 r.</a:t>
            </a:r>
            <a:r>
              <a:rPr sz="1600" b="1" spc="1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o</a:t>
            </a:r>
            <a:endParaRPr sz="1600" b="1" dirty="0">
              <a:latin typeface="Arial"/>
              <a:cs typeface="Arial"/>
            </a:endParaRPr>
          </a:p>
          <a:p>
            <a:pPr marL="419100">
              <a:lnSpc>
                <a:spcPts val="1800"/>
              </a:lnSpc>
            </a:pP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rybactwie śródlądowym,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w przypadkach, w których Wody Polskie są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uprawnionym </a:t>
            </a:r>
            <a:r>
              <a:rPr sz="1600" b="1" dirty="0">
                <a:solidFill>
                  <a:srgbClr val="413C47"/>
                </a:solidFill>
                <a:latin typeface="Arial"/>
                <a:cs typeface="Arial"/>
              </a:rPr>
              <a:t>do</a:t>
            </a:r>
            <a:r>
              <a:rPr sz="1600" b="1" spc="15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rybactwa;</a:t>
            </a:r>
            <a:endParaRPr sz="1600" b="1" dirty="0">
              <a:latin typeface="Arial"/>
              <a:cs typeface="Arial"/>
            </a:endParaRPr>
          </a:p>
          <a:p>
            <a:pPr marL="419100" indent="-403860">
              <a:lnSpc>
                <a:spcPts val="1805"/>
              </a:lnSpc>
              <a:spcBef>
                <a:spcPts val="165"/>
              </a:spcBef>
              <a:buAutoNum type="arabicParenR" startAt="9"/>
              <a:tabLst>
                <a:tab pos="419100" algn="l"/>
                <a:tab pos="419734" algn="l"/>
              </a:tabLst>
            </a:pP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wpływy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z umów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dotyczących wykonywania rybactwa </a:t>
            </a: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śródlądowego, o których mowa w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art.</a:t>
            </a:r>
            <a:r>
              <a:rPr sz="1600" b="1" spc="19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534</a:t>
            </a:r>
            <a:endParaRPr sz="1600" b="1" dirty="0">
              <a:latin typeface="Arial"/>
              <a:cs typeface="Arial"/>
            </a:endParaRPr>
          </a:p>
          <a:p>
            <a:pPr marL="419100">
              <a:lnSpc>
                <a:spcPts val="1805"/>
              </a:lnSpc>
            </a:pPr>
            <a:r>
              <a:rPr sz="1600" b="1" spc="-5" dirty="0">
                <a:solidFill>
                  <a:srgbClr val="413C47"/>
                </a:solidFill>
                <a:latin typeface="Arial"/>
                <a:cs typeface="Arial"/>
              </a:rPr>
              <a:t>ust. 1 pkt</a:t>
            </a:r>
            <a:r>
              <a:rPr sz="1600" b="1" spc="-10" dirty="0">
                <a:solidFill>
                  <a:srgbClr val="413C47"/>
                </a:solidFill>
                <a:latin typeface="Arial"/>
                <a:cs typeface="Arial"/>
              </a:rPr>
              <a:t> 5.</a:t>
            </a:r>
            <a:endParaRPr sz="16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700" y="504825"/>
            <a:ext cx="7665553" cy="1680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2620">
              <a:lnSpc>
                <a:spcPct val="100000"/>
              </a:lnSpc>
              <a:spcBef>
                <a:spcPts val="100"/>
              </a:spcBef>
            </a:pPr>
            <a:r>
              <a:rPr dirty="0"/>
              <a:t>INSTRUMENTY EKONOMICZNE W </a:t>
            </a:r>
            <a:r>
              <a:rPr spc="-5" dirty="0"/>
              <a:t>GOSPODAROWANIU</a:t>
            </a:r>
            <a:r>
              <a:rPr spc="-15" dirty="0"/>
              <a:t> </a:t>
            </a:r>
            <a:r>
              <a:rPr spc="-5" dirty="0"/>
              <a:t>WODAMI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3700" y="2468285"/>
            <a:ext cx="10134600" cy="35772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Art.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268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ust. 1 nPW</a:t>
            </a:r>
            <a:endParaRPr sz="1600" b="1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Opłaty za usługi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wodne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uiszcza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się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za:</a:t>
            </a:r>
            <a:endParaRPr sz="1600" b="1" dirty="0">
              <a:latin typeface="Arial"/>
              <a:cs typeface="Arial"/>
            </a:endParaRPr>
          </a:p>
          <a:p>
            <a:pPr marL="419100" indent="-403860">
              <a:lnSpc>
                <a:spcPts val="2095"/>
              </a:lnSpc>
              <a:spcBef>
                <a:spcPts val="665"/>
              </a:spcBef>
              <a:buAutoNum type="arabicParenR"/>
              <a:tabLst>
                <a:tab pos="419100" algn="l"/>
                <a:tab pos="419734" algn="l"/>
              </a:tabLst>
            </a:pP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pobór wód podziemnych lub </a:t>
            </a:r>
            <a:r>
              <a:rPr sz="1750" b="1" dirty="0">
                <a:solidFill>
                  <a:srgbClr val="413C47"/>
                </a:solidFill>
                <a:latin typeface="Arial"/>
                <a:cs typeface="Arial"/>
              </a:rPr>
              <a:t>wód</a:t>
            </a:r>
            <a:r>
              <a:rPr sz="1750" b="1" spc="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powierzchniowych;</a:t>
            </a:r>
            <a:endParaRPr sz="1750" b="1" dirty="0">
              <a:latin typeface="Arial"/>
              <a:cs typeface="Arial"/>
            </a:endParaRPr>
          </a:p>
          <a:p>
            <a:pPr marL="419100" indent="-403860">
              <a:lnSpc>
                <a:spcPts val="2095"/>
              </a:lnSpc>
              <a:buAutoNum type="arabicParenR"/>
              <a:tabLst>
                <a:tab pos="419100" algn="l"/>
                <a:tab pos="419734" algn="l"/>
              </a:tabLst>
            </a:pP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wprowadzanie ścieków do wód lub do</a:t>
            </a:r>
            <a:r>
              <a:rPr sz="1750" b="1" spc="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ziemi;</a:t>
            </a:r>
            <a:endParaRPr sz="1750" b="1" dirty="0">
              <a:latin typeface="Arial"/>
              <a:cs typeface="Arial"/>
            </a:endParaRPr>
          </a:p>
          <a:p>
            <a:pPr marL="419100" indent="-403860">
              <a:lnSpc>
                <a:spcPct val="100000"/>
              </a:lnSpc>
              <a:spcBef>
                <a:spcPts val="10"/>
              </a:spcBef>
              <a:buAutoNum type="arabicParenR"/>
              <a:tabLst>
                <a:tab pos="419100" algn="l"/>
                <a:tab pos="419734" algn="l"/>
              </a:tabLst>
            </a:pP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odprowadzanie do</a:t>
            </a:r>
            <a:r>
              <a:rPr sz="1750" b="1" spc="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413C47"/>
                </a:solidFill>
                <a:latin typeface="Arial"/>
                <a:cs typeface="Arial"/>
              </a:rPr>
              <a:t>wód:</a:t>
            </a:r>
            <a:endParaRPr sz="1750" b="1" dirty="0">
              <a:latin typeface="Arial"/>
              <a:cs typeface="Arial"/>
            </a:endParaRPr>
          </a:p>
          <a:p>
            <a:pPr marL="711835" marR="5080" lvl="1" indent="-295910" algn="just">
              <a:lnSpc>
                <a:spcPts val="2050"/>
              </a:lnSpc>
              <a:spcBef>
                <a:spcPts val="195"/>
              </a:spcBef>
              <a:buAutoNum type="alphaLcParenR"/>
              <a:tabLst>
                <a:tab pos="712470" algn="l"/>
              </a:tabLst>
            </a:pP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wód opadowych lub </a:t>
            </a:r>
            <a:r>
              <a:rPr sz="1750" b="1" spc="-10" dirty="0">
                <a:solidFill>
                  <a:srgbClr val="413C47"/>
                </a:solidFill>
                <a:latin typeface="Arial"/>
                <a:cs typeface="Arial"/>
              </a:rPr>
              <a:t>roztopowych </a:t>
            </a: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ujętych </a:t>
            </a:r>
            <a:r>
              <a:rPr sz="1750" b="1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otwarte lub zamknięte systemy  kanalizacji deszczowej służące do odprowadzania opadów atmosferycznych </a:t>
            </a:r>
            <a:r>
              <a:rPr sz="1750" b="1" spc="-10" dirty="0">
                <a:solidFill>
                  <a:srgbClr val="413C47"/>
                </a:solidFill>
                <a:latin typeface="Arial"/>
                <a:cs typeface="Arial"/>
              </a:rPr>
              <a:t>albo  </a:t>
            </a: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systemy kanalizacji </a:t>
            </a:r>
            <a:r>
              <a:rPr sz="1750" b="1" dirty="0">
                <a:solidFill>
                  <a:srgbClr val="413C47"/>
                </a:solidFill>
                <a:latin typeface="Arial"/>
                <a:cs typeface="Arial"/>
              </a:rPr>
              <a:t>zbiorczej w </a:t>
            </a: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granicach </a:t>
            </a:r>
            <a:r>
              <a:rPr sz="1750" b="1" spc="-10" dirty="0">
                <a:solidFill>
                  <a:srgbClr val="413C47"/>
                </a:solidFill>
                <a:latin typeface="Arial"/>
                <a:cs typeface="Arial"/>
              </a:rPr>
              <a:t>administracyjnych</a:t>
            </a:r>
            <a:r>
              <a:rPr sz="1750" b="1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miast,</a:t>
            </a:r>
            <a:endParaRPr sz="1750" b="1" dirty="0">
              <a:latin typeface="Arial"/>
              <a:cs typeface="Arial"/>
            </a:endParaRPr>
          </a:p>
          <a:p>
            <a:pPr marL="711835" lvl="1" indent="-295910">
              <a:lnSpc>
                <a:spcPts val="2055"/>
              </a:lnSpc>
              <a:buAutoNum type="alphaLcParenR"/>
              <a:tabLst>
                <a:tab pos="712470" algn="l"/>
              </a:tabLst>
            </a:pP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wód pochodzących </a:t>
            </a:r>
            <a:r>
              <a:rPr sz="1750" b="1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odwodnienia gruntów </a:t>
            </a:r>
            <a:r>
              <a:rPr sz="1750" b="1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granicach </a:t>
            </a:r>
            <a:r>
              <a:rPr sz="1750" b="1" spc="-10" dirty="0">
                <a:solidFill>
                  <a:srgbClr val="413C47"/>
                </a:solidFill>
                <a:latin typeface="Arial"/>
                <a:cs typeface="Arial"/>
              </a:rPr>
              <a:t>administracyjnych</a:t>
            </a:r>
            <a:r>
              <a:rPr sz="1750" b="1" spc="10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miast;</a:t>
            </a:r>
            <a:endParaRPr sz="1750" b="1" dirty="0">
              <a:latin typeface="Arial"/>
              <a:cs typeface="Arial"/>
            </a:endParaRPr>
          </a:p>
          <a:p>
            <a:pPr marL="419100" marR="143510" indent="-403860">
              <a:lnSpc>
                <a:spcPts val="2030"/>
              </a:lnSpc>
              <a:spcBef>
                <a:spcPts val="215"/>
              </a:spcBef>
              <a:buAutoNum type="arabicParenR"/>
              <a:tabLst>
                <a:tab pos="419100" algn="l"/>
                <a:tab pos="419734" algn="l"/>
              </a:tabLst>
            </a:pP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pobór wód podziemnych </a:t>
            </a:r>
            <a:r>
              <a:rPr sz="1750" b="1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wód powierzchniowych na potrzeby chowu </a:t>
            </a:r>
            <a:r>
              <a:rPr sz="1750" b="1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hodowli </a:t>
            </a:r>
            <a:r>
              <a:rPr sz="1750" b="1" spc="-10" dirty="0">
                <a:solidFill>
                  <a:srgbClr val="413C47"/>
                </a:solidFill>
                <a:latin typeface="Arial"/>
                <a:cs typeface="Arial"/>
              </a:rPr>
              <a:t>ryb </a:t>
            </a: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oraz  </a:t>
            </a:r>
            <a:r>
              <a:rPr sz="1750" b="1" spc="-10" dirty="0">
                <a:solidFill>
                  <a:srgbClr val="413C47"/>
                </a:solidFill>
                <a:latin typeface="Arial"/>
                <a:cs typeface="Arial"/>
              </a:rPr>
              <a:t>innych </a:t>
            </a: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organizmów wodnych;</a:t>
            </a:r>
            <a:endParaRPr sz="1750" b="1" dirty="0">
              <a:latin typeface="Arial"/>
              <a:cs typeface="Arial"/>
            </a:endParaRPr>
          </a:p>
          <a:p>
            <a:pPr marL="419100" marR="796290" indent="-403860">
              <a:lnSpc>
                <a:spcPts val="2000"/>
              </a:lnSpc>
              <a:spcBef>
                <a:spcPts val="160"/>
              </a:spcBef>
              <a:buAutoNum type="arabicParenR"/>
              <a:tabLst>
                <a:tab pos="419100" algn="l"/>
                <a:tab pos="419734" algn="l"/>
              </a:tabLst>
            </a:pP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wprowadzanie do wód lub do ziemi </a:t>
            </a:r>
            <a:r>
              <a:rPr sz="1750" b="1" dirty="0">
                <a:solidFill>
                  <a:srgbClr val="413C47"/>
                </a:solidFill>
                <a:latin typeface="Arial"/>
                <a:cs typeface="Arial"/>
              </a:rPr>
              <a:t>ścieków z </a:t>
            </a: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chowu lub hodowli </a:t>
            </a:r>
            <a:r>
              <a:rPr sz="1750" b="1" spc="-10" dirty="0">
                <a:solidFill>
                  <a:srgbClr val="413C47"/>
                </a:solidFill>
                <a:latin typeface="Arial"/>
                <a:cs typeface="Arial"/>
              </a:rPr>
              <a:t>ryb </a:t>
            </a:r>
            <a:r>
              <a:rPr sz="1750" b="1" spc="-5" dirty="0">
                <a:solidFill>
                  <a:srgbClr val="413C47"/>
                </a:solidFill>
                <a:latin typeface="Arial"/>
                <a:cs typeface="Arial"/>
              </a:rPr>
              <a:t>oraz innych  organizmów wodnych.</a:t>
            </a:r>
            <a:endParaRPr sz="175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3300" y="276225"/>
            <a:ext cx="7665553" cy="1680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2620">
              <a:lnSpc>
                <a:spcPct val="100000"/>
              </a:lnSpc>
              <a:spcBef>
                <a:spcPts val="100"/>
              </a:spcBef>
            </a:pPr>
            <a:r>
              <a:rPr dirty="0"/>
              <a:t>INSTRUMENTY EKONOMICZNE W </a:t>
            </a:r>
            <a:r>
              <a:rPr spc="-5" dirty="0"/>
              <a:t>GOSPODAROWANIU</a:t>
            </a:r>
            <a:r>
              <a:rPr spc="-15" dirty="0"/>
              <a:t> </a:t>
            </a:r>
            <a:r>
              <a:rPr spc="-5" dirty="0"/>
              <a:t>WODAMI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7100" y="1876425"/>
            <a:ext cx="8935720" cy="4116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Art.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269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ust. 1 nPW</a:t>
            </a:r>
            <a:endParaRPr sz="1600" b="1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Opłatę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za usługi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wodne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uiszcza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się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także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za:</a:t>
            </a:r>
            <a:endParaRPr sz="1600" b="1" dirty="0">
              <a:latin typeface="Arial"/>
              <a:cs typeface="Arial"/>
            </a:endParaRPr>
          </a:p>
          <a:p>
            <a:pPr marL="419100" marR="255270" indent="-403860">
              <a:lnSpc>
                <a:spcPct val="99400"/>
              </a:lnSpc>
              <a:spcBef>
                <a:spcPts val="760"/>
              </a:spcBef>
              <a:buAutoNum type="arabicParenR"/>
              <a:tabLst>
                <a:tab pos="419100" algn="l"/>
                <a:tab pos="419734" algn="l"/>
              </a:tabLst>
            </a:pP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zmniejszenie naturalnej retencji terenowej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na skutek wykonywania na  nieruchomości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o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powierzchni powyżej 3500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m2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robót lub obiektów  budowlanych trwale związanych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gruntem, 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mających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wpływ na  zmniejszenie tej 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retencji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przez 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wyłączenie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więcej niż 70% powierzchni  nieruchomości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powierzchni biologicznie czynnej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na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obszarach  nieujętych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systemy kanalizacji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otwartej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lub</a:t>
            </a:r>
            <a:r>
              <a:rPr sz="2100" spc="-2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zamkniętej;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arenR"/>
            </a:pPr>
            <a:endParaRPr sz="2300" dirty="0">
              <a:latin typeface="Times New Roman"/>
              <a:cs typeface="Times New Roman"/>
            </a:endParaRPr>
          </a:p>
          <a:p>
            <a:pPr marL="419100" marR="5080" indent="-403860">
              <a:lnSpc>
                <a:spcPct val="98700"/>
              </a:lnSpc>
              <a:spcBef>
                <a:spcPts val="5"/>
              </a:spcBef>
              <a:buAutoNum type="arabicParenR"/>
              <a:tabLst>
                <a:tab pos="419100" algn="l"/>
                <a:tab pos="419734" algn="l"/>
              </a:tabLst>
            </a:pP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wydobywanie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wód powierzchniowych,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w tym z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morskich wód  wewnętrznych wraz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wodami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wewnętrznymi Zatoki Gdańskiej oraz wód  morza terytorialnego, </a:t>
            </a: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kamienia, </a:t>
            </a:r>
            <a:r>
              <a:rPr sz="2100" dirty="0">
                <a:solidFill>
                  <a:srgbClr val="8E0036"/>
                </a:solidFill>
                <a:latin typeface="Arial"/>
                <a:cs typeface="Arial"/>
              </a:rPr>
              <a:t>żwiru, </a:t>
            </a: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piasku oraz innych materiałów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,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a  także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wycinanie roślin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wód lub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brzegu.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1979" y="1759495"/>
            <a:ext cx="2792234" cy="392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4129088"/>
            <a:ext cx="7410450" cy="1687512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marR="5080">
              <a:lnSpc>
                <a:spcPts val="6180"/>
              </a:lnSpc>
              <a:spcBef>
                <a:spcPts val="905"/>
              </a:spcBef>
            </a:pPr>
            <a:r>
              <a:rPr sz="5750" dirty="0"/>
              <a:t>Jakie </a:t>
            </a:r>
            <a:r>
              <a:rPr sz="5750" spc="-5" dirty="0"/>
              <a:t>będą </a:t>
            </a:r>
            <a:r>
              <a:rPr sz="5750" dirty="0"/>
              <a:t>składniki  </a:t>
            </a:r>
            <a:r>
              <a:rPr sz="5750" spc="-5" dirty="0"/>
              <a:t>opłaty </a:t>
            </a:r>
            <a:r>
              <a:rPr sz="5750" dirty="0"/>
              <a:t>za </a:t>
            </a:r>
            <a:r>
              <a:rPr sz="5750" spc="-5" dirty="0"/>
              <a:t>usługi</a:t>
            </a:r>
            <a:r>
              <a:rPr sz="5750" spc="-95" dirty="0"/>
              <a:t> </a:t>
            </a:r>
            <a:r>
              <a:rPr sz="5750" spc="-5" dirty="0"/>
              <a:t>wodne</a:t>
            </a:r>
            <a:endParaRPr sz="57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1" y="2487332"/>
            <a:ext cx="6693902" cy="1919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7701" y="4459668"/>
            <a:ext cx="6700251" cy="20649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60700" y="1561341"/>
            <a:ext cx="464819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5" dirty="0"/>
              <a:t>OPŁATA ZA USŁUGI</a:t>
            </a:r>
            <a:r>
              <a:rPr sz="2400" b="1" spc="-50" dirty="0"/>
              <a:t> </a:t>
            </a:r>
            <a:r>
              <a:rPr sz="2400" b="1" spc="-5" dirty="0"/>
              <a:t>WODNE</a:t>
            </a:r>
            <a:endParaRPr sz="2400" b="1" dirty="0"/>
          </a:p>
        </p:txBody>
      </p:sp>
      <p:sp>
        <p:nvSpPr>
          <p:cNvPr id="5" name="object 5"/>
          <p:cNvSpPr txBox="1"/>
          <p:nvPr/>
        </p:nvSpPr>
        <p:spPr>
          <a:xfrm>
            <a:off x="2954253" y="2689225"/>
            <a:ext cx="42735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SKŁADNIKI OPŁATY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USŁUGI</a:t>
            </a:r>
            <a:r>
              <a:rPr sz="1750" spc="-6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WODNE</a:t>
            </a:r>
            <a:endParaRPr sz="1750">
              <a:latin typeface="Arial"/>
              <a:cs typeface="Arial"/>
            </a:endParaRPr>
          </a:p>
          <a:p>
            <a:pPr marR="48895" algn="ctr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(na 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przykładzie opłaty za </a:t>
            </a: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pobór</a:t>
            </a:r>
            <a:r>
              <a:rPr sz="1200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wód)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5667" y="3970935"/>
            <a:ext cx="152527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20" dirty="0">
                <a:solidFill>
                  <a:srgbClr val="413C47"/>
                </a:solidFill>
                <a:latin typeface="Arial"/>
                <a:cs typeface="Arial"/>
              </a:rPr>
              <a:t>CZĘŚĆ</a:t>
            </a:r>
            <a:r>
              <a:rPr sz="1750" spc="-6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413C47"/>
                </a:solidFill>
                <a:latin typeface="Arial"/>
                <a:cs typeface="Arial"/>
              </a:rPr>
              <a:t>STAŁA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9473" y="3970935"/>
            <a:ext cx="18415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CZĘŚĆ</a:t>
            </a:r>
            <a:r>
              <a:rPr sz="1750" spc="-7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ZMIENNA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1100" y="4555913"/>
            <a:ext cx="2440305" cy="7708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indent="-11430" algn="ctr">
              <a:lnSpc>
                <a:spcPct val="102600"/>
              </a:lnSpc>
              <a:spcBef>
                <a:spcPts val="60"/>
              </a:spcBef>
            </a:pP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uzależniona </a:t>
            </a: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od </a:t>
            </a:r>
            <a:r>
              <a:rPr sz="1200" spc="-5" dirty="0">
                <a:solidFill>
                  <a:srgbClr val="8E0036"/>
                </a:solidFill>
                <a:latin typeface="Arial"/>
                <a:cs typeface="Arial"/>
              </a:rPr>
              <a:t>maksymalnego  poboru wody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, </a:t>
            </a: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który jest określony</a:t>
            </a:r>
            <a:r>
              <a:rPr sz="1200" spc="-9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w  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pozwoleniu wodnoprawnym albo </a:t>
            </a: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w  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pozwoleniu</a:t>
            </a:r>
            <a:r>
              <a:rPr sz="120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zintegrowanym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52097" y="4555913"/>
            <a:ext cx="2278380" cy="7708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2600"/>
              </a:lnSpc>
              <a:spcBef>
                <a:spcPts val="60"/>
              </a:spcBef>
            </a:pP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będzie ustalana jako </a:t>
            </a:r>
            <a:r>
              <a:rPr sz="1200" spc="-10" dirty="0">
                <a:solidFill>
                  <a:srgbClr val="8E0036"/>
                </a:solidFill>
                <a:latin typeface="Arial"/>
                <a:cs typeface="Arial"/>
              </a:rPr>
              <a:t>iloczyn  </a:t>
            </a:r>
            <a:r>
              <a:rPr sz="1200" spc="-5" dirty="0">
                <a:solidFill>
                  <a:srgbClr val="8E0036"/>
                </a:solidFill>
                <a:latin typeface="Arial"/>
                <a:cs typeface="Arial"/>
              </a:rPr>
              <a:t>jednostkowej stawki opłaty </a:t>
            </a: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1200" spc="-5" dirty="0">
                <a:solidFill>
                  <a:srgbClr val="8E0036"/>
                </a:solidFill>
                <a:latin typeface="Arial"/>
                <a:cs typeface="Arial"/>
              </a:rPr>
              <a:t>ilości  pobranych wód 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podziemnych lub  wód powierzchniowych </a:t>
            </a: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w</a:t>
            </a:r>
            <a:r>
              <a:rPr sz="1200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m3.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77179" y="5692712"/>
            <a:ext cx="2228215" cy="39624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24154" marR="5080" indent="-212090">
              <a:lnSpc>
                <a:spcPct val="102499"/>
              </a:lnSpc>
              <a:spcBef>
                <a:spcPts val="60"/>
              </a:spcBef>
            </a:pP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odpowiada dzisiejszej </a:t>
            </a:r>
            <a:r>
              <a:rPr sz="1200" spc="-5" dirty="0">
                <a:solidFill>
                  <a:srgbClr val="8E0036"/>
                </a:solidFill>
                <a:latin typeface="Arial"/>
                <a:cs typeface="Arial"/>
              </a:rPr>
              <a:t>opłacie za  korzystanie </a:t>
            </a:r>
            <a:r>
              <a:rPr sz="1200" spc="-10" dirty="0">
                <a:solidFill>
                  <a:srgbClr val="8E0036"/>
                </a:solidFill>
                <a:latin typeface="Arial"/>
                <a:cs typeface="Arial"/>
              </a:rPr>
              <a:t>ze</a:t>
            </a:r>
            <a:r>
              <a:rPr sz="1200" spc="-5" dirty="0">
                <a:solidFill>
                  <a:srgbClr val="8E0036"/>
                </a:solidFill>
                <a:latin typeface="Arial"/>
                <a:cs typeface="Arial"/>
              </a:rPr>
              <a:t> środowiska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67430" y="5563674"/>
            <a:ext cx="2414270" cy="770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Zwana opłatą „</a:t>
            </a:r>
            <a:r>
              <a:rPr sz="1200" spc="-5" dirty="0">
                <a:solidFill>
                  <a:srgbClr val="8E0036"/>
                </a:solidFill>
                <a:latin typeface="Arial"/>
                <a:cs typeface="Arial"/>
              </a:rPr>
              <a:t>zasobową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”</a:t>
            </a:r>
            <a:r>
              <a:rPr sz="120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lub</a:t>
            </a:r>
            <a:endParaRPr sz="1200">
              <a:latin typeface="Arial"/>
              <a:cs typeface="Arial"/>
            </a:endParaRPr>
          </a:p>
          <a:p>
            <a:pPr marL="12065" marR="5080" indent="9525" algn="ctr">
              <a:lnSpc>
                <a:spcPct val="102499"/>
              </a:lnSpc>
            </a:pP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„</a:t>
            </a:r>
            <a:r>
              <a:rPr sz="1200" spc="-5" dirty="0">
                <a:solidFill>
                  <a:srgbClr val="8E0036"/>
                </a:solidFill>
                <a:latin typeface="Arial"/>
                <a:cs typeface="Arial"/>
              </a:rPr>
              <a:t>abonamentową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” ponieważ będzie  gwarantowała dostęp </a:t>
            </a: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do 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określonej  ilości zasobów</a:t>
            </a:r>
            <a:r>
              <a:rPr sz="120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wodnych.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4300" y="1161640"/>
            <a:ext cx="7467600" cy="1099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dirty="0"/>
              <a:t>WYSOKOŚĆ OPŁATY </a:t>
            </a:r>
            <a:r>
              <a:rPr lang="pl-PL" b="1" dirty="0"/>
              <a:t/>
            </a:r>
            <a:br>
              <a:rPr lang="pl-PL" b="1" dirty="0"/>
            </a:br>
            <a:r>
              <a:rPr b="1" spc="-5" dirty="0"/>
              <a:t>STAŁEJ </a:t>
            </a:r>
            <a:r>
              <a:rPr b="1" dirty="0"/>
              <a:t>ZA POBÓR</a:t>
            </a:r>
            <a:r>
              <a:rPr b="1" spc="-85" dirty="0"/>
              <a:t> </a:t>
            </a:r>
            <a:r>
              <a:rPr b="1" dirty="0"/>
              <a:t>WÓD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1776" y="2790825"/>
            <a:ext cx="8712439" cy="5302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ctr">
              <a:lnSpc>
                <a:spcPts val="1870"/>
              </a:lnSpc>
              <a:spcBef>
                <a:spcPts val="35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świetle art.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561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nPW, do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dnia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31 grudnia 2019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r.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górne jednostkowe stawki opłat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za 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pobór wód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formie opłaty stałej będą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wynosiły: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900" y="3632668"/>
            <a:ext cx="9134192" cy="231198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64820" marR="5080" indent="-452120">
              <a:lnSpc>
                <a:spcPts val="2470"/>
              </a:lnSpc>
              <a:spcBef>
                <a:spcPts val="220"/>
              </a:spcBef>
              <a:buAutoNum type="arabicParenR"/>
              <a:tabLst>
                <a:tab pos="464820" algn="l"/>
                <a:tab pos="465455" algn="l"/>
              </a:tabLst>
            </a:pPr>
            <a:r>
              <a:rPr sz="2100" dirty="0">
                <a:solidFill>
                  <a:srgbClr val="8E0036"/>
                </a:solidFill>
                <a:latin typeface="Arial"/>
                <a:cs typeface="Arial"/>
              </a:rPr>
              <a:t>za </a:t>
            </a:r>
            <a:r>
              <a:rPr sz="2100" spc="-10" dirty="0">
                <a:solidFill>
                  <a:srgbClr val="8E0036"/>
                </a:solidFill>
                <a:latin typeface="Arial"/>
                <a:cs typeface="Arial"/>
              </a:rPr>
              <a:t>pobór </a:t>
            </a: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wód podziemnych </a:t>
            </a:r>
            <a:r>
              <a:rPr sz="2100" dirty="0">
                <a:solidFill>
                  <a:srgbClr val="8E0036"/>
                </a:solidFill>
                <a:latin typeface="Arial"/>
                <a:cs typeface="Arial"/>
              </a:rPr>
              <a:t>– </a:t>
            </a: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500 </a:t>
            </a:r>
            <a:r>
              <a:rPr sz="2100" dirty="0">
                <a:solidFill>
                  <a:srgbClr val="8E0036"/>
                </a:solidFill>
                <a:latin typeface="Arial"/>
                <a:cs typeface="Arial"/>
              </a:rPr>
              <a:t>zł </a:t>
            </a:r>
            <a:r>
              <a:rPr sz="2100" spc="-10" dirty="0">
                <a:solidFill>
                  <a:srgbClr val="8E0036"/>
                </a:solidFill>
                <a:latin typeface="Arial"/>
                <a:cs typeface="Arial"/>
              </a:rPr>
              <a:t>na </a:t>
            </a: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dobę </a:t>
            </a:r>
            <a:r>
              <a:rPr sz="2100" dirty="0">
                <a:solidFill>
                  <a:srgbClr val="8E0036"/>
                </a:solidFill>
                <a:latin typeface="Arial"/>
                <a:cs typeface="Arial"/>
              </a:rPr>
              <a:t>za 1 </a:t>
            </a: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m3/s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określony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w 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pozwoleniu wodnoprawnym albo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pozwoleniu zintegrowanym  maksymalny pobór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wody;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8E0036"/>
              </a:buClr>
              <a:buFont typeface="Arial"/>
              <a:buAutoNum type="arabicParenR"/>
            </a:pPr>
            <a:endParaRPr sz="2250" dirty="0">
              <a:latin typeface="Times New Roman"/>
              <a:cs typeface="Times New Roman"/>
            </a:endParaRPr>
          </a:p>
          <a:p>
            <a:pPr marL="464820" marR="889635" indent="-452120">
              <a:lnSpc>
                <a:spcPct val="97800"/>
              </a:lnSpc>
              <a:buAutoNum type="arabicParenR"/>
              <a:tabLst>
                <a:tab pos="464820" algn="l"/>
                <a:tab pos="465455" algn="l"/>
              </a:tabLst>
            </a:pPr>
            <a:r>
              <a:rPr sz="2100" dirty="0">
                <a:solidFill>
                  <a:srgbClr val="8E0036"/>
                </a:solidFill>
                <a:latin typeface="Arial"/>
                <a:cs typeface="Arial"/>
              </a:rPr>
              <a:t>za </a:t>
            </a:r>
            <a:r>
              <a:rPr sz="2100" spc="-10" dirty="0">
                <a:solidFill>
                  <a:srgbClr val="8E0036"/>
                </a:solidFill>
                <a:latin typeface="Arial"/>
                <a:cs typeface="Arial"/>
              </a:rPr>
              <a:t>pobór </a:t>
            </a: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wód powierzchniowych </a:t>
            </a:r>
            <a:r>
              <a:rPr sz="2100" dirty="0">
                <a:solidFill>
                  <a:srgbClr val="8E0036"/>
                </a:solidFill>
                <a:latin typeface="Arial"/>
                <a:cs typeface="Arial"/>
              </a:rPr>
              <a:t>– 250 zł </a:t>
            </a: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na dobę </a:t>
            </a:r>
            <a:r>
              <a:rPr sz="2100" dirty="0">
                <a:solidFill>
                  <a:srgbClr val="8E0036"/>
                </a:solidFill>
                <a:latin typeface="Arial"/>
                <a:cs typeface="Arial"/>
              </a:rPr>
              <a:t>za 1 </a:t>
            </a: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m3/s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za 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określony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pozwoleniu wodnoprawnym albo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pozwoleniu  zintegrowanym maksymalny pobór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wody.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95453" y="924626"/>
            <a:ext cx="777239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413C47"/>
                </a:solidFill>
                <a:latin typeface="Arial"/>
                <a:cs typeface="Arial"/>
              </a:rPr>
              <a:t>WYSOKOŚĆ OPŁATY STAŁEJ </a:t>
            </a:r>
            <a:r>
              <a:rPr sz="2800" b="1" dirty="0">
                <a:solidFill>
                  <a:srgbClr val="413C47"/>
                </a:solidFill>
                <a:latin typeface="Arial"/>
                <a:cs typeface="Arial"/>
              </a:rPr>
              <a:t>ZA POBÓR WÓD OD </a:t>
            </a:r>
            <a:r>
              <a:rPr sz="2800" b="1" spc="-5" dirty="0">
                <a:solidFill>
                  <a:srgbClr val="413C47"/>
                </a:solidFill>
                <a:latin typeface="Arial"/>
                <a:cs typeface="Arial"/>
              </a:rPr>
              <a:t>2020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2300" y="2058146"/>
            <a:ext cx="9753600" cy="16626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spcBef>
                <a:spcPts val="260"/>
              </a:spcBef>
            </a:pPr>
            <a:r>
              <a:rPr b="1" dirty="0">
                <a:solidFill>
                  <a:srgbClr val="FFFFFF"/>
                </a:solidFill>
              </a:rPr>
              <a:t>Od 1 </a:t>
            </a:r>
            <a:r>
              <a:rPr b="1" spc="-5" dirty="0">
                <a:solidFill>
                  <a:srgbClr val="FFFFFF"/>
                </a:solidFill>
              </a:rPr>
              <a:t>stycznia 2020 r. stawki opłaty stałej będą </a:t>
            </a:r>
            <a:r>
              <a:rPr b="1" spc="-10" dirty="0">
                <a:solidFill>
                  <a:srgbClr val="FFFFFF"/>
                </a:solidFill>
              </a:rPr>
              <a:t>już jednak  </a:t>
            </a:r>
            <a:r>
              <a:rPr b="1" spc="-5" dirty="0">
                <a:solidFill>
                  <a:srgbClr val="FFFFFF"/>
                </a:solidFill>
              </a:rPr>
              <a:t>obowiązywały </a:t>
            </a:r>
            <a:r>
              <a:rPr lang="pl-PL" b="1" spc="-5" dirty="0">
                <a:solidFill>
                  <a:srgbClr val="FFFFFF"/>
                </a:solidFill>
              </a:rPr>
              <a:t/>
            </a:r>
            <a:br>
              <a:rPr lang="pl-PL" b="1" spc="-5" dirty="0">
                <a:solidFill>
                  <a:srgbClr val="FFFFFF"/>
                </a:solidFill>
              </a:rPr>
            </a:br>
            <a:r>
              <a:rPr b="1" dirty="0">
                <a:solidFill>
                  <a:srgbClr val="FFFFFF"/>
                </a:solidFill>
              </a:rPr>
              <a:t>w </a:t>
            </a:r>
            <a:r>
              <a:rPr b="1" spc="-5" dirty="0">
                <a:solidFill>
                  <a:srgbClr val="FFFFFF"/>
                </a:solidFill>
              </a:rPr>
              <a:t>wysokości wskazanej </a:t>
            </a:r>
            <a:r>
              <a:rPr b="1" dirty="0">
                <a:solidFill>
                  <a:srgbClr val="FFFFFF"/>
                </a:solidFill>
              </a:rPr>
              <a:t>w</a:t>
            </a:r>
            <a:r>
              <a:rPr b="1" spc="-20" dirty="0">
                <a:solidFill>
                  <a:srgbClr val="FFFFFF"/>
                </a:solidFill>
              </a:rPr>
              <a:t> </a:t>
            </a:r>
            <a:r>
              <a:rPr b="1" spc="-5" dirty="0">
                <a:solidFill>
                  <a:srgbClr val="FFFFFF"/>
                </a:solidFill>
              </a:rPr>
              <a:t>nPW.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6100" y="4238625"/>
            <a:ext cx="9144000" cy="22090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9100"/>
              </a:lnSpc>
              <a:spcBef>
                <a:spcPts val="120"/>
              </a:spcBef>
            </a:pPr>
            <a:r>
              <a:rPr sz="2400" b="1" dirty="0">
                <a:solidFill>
                  <a:srgbClr val="413C47"/>
                </a:solidFill>
                <a:latin typeface="Arial"/>
                <a:cs typeface="Arial"/>
              </a:rPr>
              <a:t>Oznacza to, że </a:t>
            </a:r>
            <a:r>
              <a:rPr sz="2400" b="1" spc="-5" dirty="0">
                <a:solidFill>
                  <a:srgbClr val="413C47"/>
                </a:solidFill>
                <a:latin typeface="Arial"/>
                <a:cs typeface="Arial"/>
              </a:rPr>
              <a:t>stawka opłaty stałej </a:t>
            </a:r>
            <a:r>
              <a:rPr sz="2400" b="1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2400" b="1" spc="-5" dirty="0">
                <a:solidFill>
                  <a:srgbClr val="413C47"/>
                </a:solidFill>
                <a:latin typeface="Arial"/>
                <a:cs typeface="Arial"/>
              </a:rPr>
              <a:t>pobór wód podziemnych  będzie mogła wynosić </a:t>
            </a:r>
            <a:r>
              <a:rPr sz="2400" b="1" spc="-10" dirty="0">
                <a:solidFill>
                  <a:srgbClr val="8E0036"/>
                </a:solidFill>
                <a:latin typeface="Arial"/>
                <a:cs typeface="Arial"/>
              </a:rPr>
              <a:t>nawet </a:t>
            </a:r>
            <a:r>
              <a:rPr sz="2400" b="1" spc="-5" dirty="0">
                <a:solidFill>
                  <a:srgbClr val="8E0036"/>
                </a:solidFill>
                <a:latin typeface="Arial"/>
                <a:cs typeface="Arial"/>
              </a:rPr>
              <a:t>2000 </a:t>
            </a:r>
            <a:r>
              <a:rPr sz="2400" b="1" dirty="0">
                <a:solidFill>
                  <a:srgbClr val="8E0036"/>
                </a:solidFill>
                <a:latin typeface="Arial"/>
                <a:cs typeface="Arial"/>
              </a:rPr>
              <a:t>zł </a:t>
            </a:r>
            <a:r>
              <a:rPr sz="2400" b="1" spc="-5" dirty="0">
                <a:solidFill>
                  <a:srgbClr val="8E0036"/>
                </a:solidFill>
                <a:latin typeface="Arial"/>
                <a:cs typeface="Arial"/>
              </a:rPr>
              <a:t>na dobę </a:t>
            </a:r>
            <a:r>
              <a:rPr sz="2400" b="1" dirty="0">
                <a:solidFill>
                  <a:srgbClr val="8E0036"/>
                </a:solidFill>
                <a:latin typeface="Arial"/>
                <a:cs typeface="Arial"/>
              </a:rPr>
              <a:t>za 1 </a:t>
            </a:r>
            <a:r>
              <a:rPr sz="2400" b="1" spc="-5" dirty="0">
                <a:solidFill>
                  <a:srgbClr val="8E0036"/>
                </a:solidFill>
                <a:latin typeface="Arial"/>
                <a:cs typeface="Arial"/>
              </a:rPr>
              <a:t>m3/s </a:t>
            </a:r>
            <a:r>
              <a:rPr sz="2400" b="1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2400" b="1" spc="-10" dirty="0">
                <a:solidFill>
                  <a:srgbClr val="413C47"/>
                </a:solidFill>
                <a:latin typeface="Arial"/>
                <a:cs typeface="Arial"/>
              </a:rPr>
              <a:t>określony  </a:t>
            </a:r>
            <a:r>
              <a:rPr sz="2400" b="1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00" b="1" spc="-5" dirty="0">
                <a:solidFill>
                  <a:srgbClr val="413C47"/>
                </a:solidFill>
                <a:latin typeface="Arial"/>
                <a:cs typeface="Arial"/>
              </a:rPr>
              <a:t>pozwoleniu wodnoprawnym (pozwoleniu zintegrowanym)  maksymalny pobór wód, </a:t>
            </a:r>
            <a:r>
              <a:rPr sz="2400" b="1" dirty="0">
                <a:solidFill>
                  <a:srgbClr val="413C47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srgbClr val="413C47"/>
                </a:solidFill>
                <a:latin typeface="Arial"/>
                <a:cs typeface="Arial"/>
              </a:rPr>
              <a:t>ile pobór wód będzie większy niż 30% </a:t>
            </a:r>
            <a:r>
              <a:rPr sz="2400" b="1" spc="56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13C47"/>
                </a:solidFill>
                <a:latin typeface="Arial"/>
                <a:cs typeface="Arial"/>
              </a:rPr>
              <a:t>dostępnych zasobów wód</a:t>
            </a:r>
            <a:r>
              <a:rPr sz="2400" b="1" spc="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13C47"/>
                </a:solidFill>
                <a:latin typeface="Arial"/>
                <a:cs typeface="Arial"/>
              </a:rPr>
              <a:t>podziemnych.</a:t>
            </a:r>
            <a:endParaRPr sz="24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5573" y="2594381"/>
            <a:ext cx="1667217" cy="2333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927100" y="1846674"/>
            <a:ext cx="6992938" cy="3829253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 algn="ctr">
              <a:lnSpc>
                <a:spcPct val="92700"/>
              </a:lnSpc>
              <a:spcBef>
                <a:spcPts val="565"/>
              </a:spcBef>
            </a:pPr>
            <a:r>
              <a:rPr sz="5250" dirty="0"/>
              <a:t>Jak </a:t>
            </a:r>
            <a:r>
              <a:rPr sz="5250" spc="0" dirty="0"/>
              <a:t>w </a:t>
            </a:r>
            <a:r>
              <a:rPr sz="5250" spc="-5" dirty="0"/>
              <a:t>praktyce</a:t>
            </a:r>
            <a:r>
              <a:rPr sz="5250" spc="-80" dirty="0"/>
              <a:t> </a:t>
            </a:r>
            <a:r>
              <a:rPr sz="5250" spc="-5" dirty="0"/>
              <a:t>obliczyć  wysokość opłaty stałej  </a:t>
            </a:r>
            <a:r>
              <a:rPr sz="5250" dirty="0"/>
              <a:t>za </a:t>
            </a:r>
            <a:r>
              <a:rPr sz="5250" spc="-5" dirty="0"/>
              <a:t>usługę</a:t>
            </a:r>
            <a:r>
              <a:rPr sz="5250" spc="-15" dirty="0"/>
              <a:t> </a:t>
            </a:r>
            <a:r>
              <a:rPr sz="5250" spc="-10" dirty="0"/>
              <a:t>wodną</a:t>
            </a:r>
            <a:r>
              <a:rPr lang="pl-PL" sz="5250" spc="-10" dirty="0"/>
              <a:t>?</a:t>
            </a:r>
            <a:endParaRPr sz="52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4881" y="1527763"/>
            <a:ext cx="8222615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4505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413C47"/>
                </a:solidFill>
                <a:latin typeface="Arial"/>
                <a:cs typeface="Arial"/>
              </a:rPr>
              <a:t>PRZYKŁAD: </a:t>
            </a:r>
            <a:r>
              <a:rPr sz="1700" b="1" spc="-5" dirty="0">
                <a:solidFill>
                  <a:srgbClr val="413C47"/>
                </a:solidFill>
                <a:latin typeface="Arial"/>
                <a:cs typeface="Arial"/>
              </a:rPr>
              <a:t>OBLICZENIE OPŁATY STAŁEJ </a:t>
            </a:r>
            <a:r>
              <a:rPr sz="1700" b="1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1700" b="1" spc="-5" dirty="0">
                <a:solidFill>
                  <a:srgbClr val="413C47"/>
                </a:solidFill>
                <a:latin typeface="Arial"/>
                <a:cs typeface="Arial"/>
              </a:rPr>
              <a:t>POBÓR WÓD</a:t>
            </a:r>
            <a:r>
              <a:rPr sz="1700" b="1" spc="3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13C47"/>
                </a:solidFill>
                <a:latin typeface="Arial"/>
                <a:cs typeface="Arial"/>
              </a:rPr>
              <a:t>PODZIEMNYCH</a:t>
            </a:r>
            <a:endParaRPr sz="17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b="1" dirty="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1460"/>
              </a:spcBef>
            </a:pP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1.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Możliwe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warianty obliczania wysokości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opłaty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stałej za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pobór wód</a:t>
            </a:r>
            <a:r>
              <a:rPr sz="1600" spc="6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podziemnych: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42570" indent="-229870">
              <a:lnSpc>
                <a:spcPts val="1910"/>
              </a:lnSpc>
              <a:buAutoNum type="alphaLcParenR"/>
              <a:tabLst>
                <a:tab pos="243204" algn="l"/>
              </a:tabLst>
            </a:pP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Maksymalny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godzinowy pobór</a:t>
            </a:r>
            <a:r>
              <a:rPr sz="160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wody:</a:t>
            </a:r>
            <a:endParaRPr sz="1600" dirty="0">
              <a:latin typeface="Arial"/>
              <a:cs typeface="Arial"/>
            </a:endParaRPr>
          </a:p>
          <a:p>
            <a:pPr marL="13970">
              <a:lnSpc>
                <a:spcPts val="1895"/>
              </a:lnSpc>
            </a:pP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Q max h =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30,0 m3/h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=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0,0083</a:t>
            </a:r>
            <a:r>
              <a:rPr sz="1600" spc="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m3/s</a:t>
            </a:r>
            <a:endParaRPr sz="1600" dirty="0">
              <a:latin typeface="Arial"/>
              <a:cs typeface="Arial"/>
            </a:endParaRPr>
          </a:p>
          <a:p>
            <a:pPr marL="13970">
              <a:lnSpc>
                <a:spcPts val="1910"/>
              </a:lnSpc>
            </a:pP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Wysokość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opłaty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stałej: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0,0083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x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500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x 365 = </a:t>
            </a:r>
            <a:r>
              <a:rPr sz="1600" spc="-5" dirty="0">
                <a:solidFill>
                  <a:srgbClr val="8E0036"/>
                </a:solidFill>
                <a:latin typeface="Arial"/>
                <a:cs typeface="Arial"/>
              </a:rPr>
              <a:t>1 514,75</a:t>
            </a:r>
            <a:r>
              <a:rPr sz="1600" spc="5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8E0036"/>
                </a:solidFill>
                <a:latin typeface="Arial"/>
                <a:cs typeface="Arial"/>
              </a:rPr>
              <a:t>zł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42570" indent="-229870">
              <a:lnSpc>
                <a:spcPts val="1900"/>
              </a:lnSpc>
              <a:buAutoNum type="alphaLcParenR" startAt="2"/>
              <a:tabLst>
                <a:tab pos="243204" algn="l"/>
              </a:tabLst>
            </a:pP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Maksymalny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dzienny pobór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 wody:</a:t>
            </a:r>
            <a:endParaRPr sz="1600" dirty="0">
              <a:latin typeface="Arial"/>
              <a:cs typeface="Arial"/>
            </a:endParaRPr>
          </a:p>
          <a:p>
            <a:pPr marL="13970">
              <a:lnSpc>
                <a:spcPts val="1889"/>
              </a:lnSpc>
            </a:pP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Q max d = 432,0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m3/d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=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0,005</a:t>
            </a:r>
            <a:r>
              <a:rPr sz="1600" spc="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m3/s</a:t>
            </a:r>
            <a:endParaRPr sz="1600" dirty="0">
              <a:latin typeface="Arial"/>
              <a:cs typeface="Arial"/>
            </a:endParaRPr>
          </a:p>
          <a:p>
            <a:pPr marL="13970">
              <a:lnSpc>
                <a:spcPts val="1910"/>
              </a:lnSpc>
            </a:pP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Wysokość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opłaty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stałej: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0,005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x 500 x 365 = </a:t>
            </a:r>
            <a:r>
              <a:rPr sz="1600" spc="-5" dirty="0">
                <a:solidFill>
                  <a:srgbClr val="8E0036"/>
                </a:solidFill>
                <a:latin typeface="Arial"/>
                <a:cs typeface="Arial"/>
              </a:rPr>
              <a:t>912,50</a:t>
            </a:r>
            <a:r>
              <a:rPr sz="1600" spc="3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8E0036"/>
                </a:solidFill>
                <a:latin typeface="Arial"/>
                <a:cs typeface="Arial"/>
              </a:rPr>
              <a:t>zł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39395" indent="-225425">
              <a:lnSpc>
                <a:spcPts val="1910"/>
              </a:lnSpc>
              <a:buAutoNum type="alphaLcParenR" startAt="3"/>
              <a:tabLst>
                <a:tab pos="240029" algn="l"/>
              </a:tabLst>
            </a:pP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Maksymalny roczny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pobór wody:</a:t>
            </a:r>
            <a:endParaRPr sz="1600" dirty="0">
              <a:latin typeface="Arial"/>
              <a:cs typeface="Arial"/>
            </a:endParaRPr>
          </a:p>
          <a:p>
            <a:pPr marL="13970">
              <a:lnSpc>
                <a:spcPts val="1889"/>
              </a:lnSpc>
            </a:pP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Q max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rok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=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127020,0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m3/rok = 0,004</a:t>
            </a:r>
            <a:r>
              <a:rPr sz="1600" spc="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m3/s</a:t>
            </a:r>
            <a:endParaRPr sz="1600" dirty="0">
              <a:latin typeface="Arial"/>
              <a:cs typeface="Arial"/>
            </a:endParaRPr>
          </a:p>
          <a:p>
            <a:pPr marL="13970">
              <a:lnSpc>
                <a:spcPts val="1900"/>
              </a:lnSpc>
            </a:pP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Wysokość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opłaty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stałej: </a:t>
            </a:r>
            <a:r>
              <a:rPr sz="1600" spc="-10" dirty="0">
                <a:solidFill>
                  <a:srgbClr val="413C47"/>
                </a:solidFill>
                <a:latin typeface="Arial"/>
                <a:cs typeface="Arial"/>
              </a:rPr>
              <a:t>0,004 </a:t>
            </a:r>
            <a:r>
              <a:rPr sz="1600" spc="-5" dirty="0">
                <a:solidFill>
                  <a:srgbClr val="413C47"/>
                </a:solidFill>
                <a:latin typeface="Arial"/>
                <a:cs typeface="Arial"/>
              </a:rPr>
              <a:t>x 500 x 365 = </a:t>
            </a:r>
            <a:r>
              <a:rPr sz="1600" spc="-10" dirty="0">
                <a:solidFill>
                  <a:srgbClr val="8E0036"/>
                </a:solidFill>
                <a:latin typeface="Arial"/>
                <a:cs typeface="Arial"/>
              </a:rPr>
              <a:t>730</a:t>
            </a:r>
            <a:r>
              <a:rPr sz="1600" spc="3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8E0036"/>
                </a:solidFill>
                <a:latin typeface="Arial"/>
                <a:cs typeface="Arial"/>
              </a:rPr>
              <a:t>zł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071" y="6131964"/>
            <a:ext cx="9544685" cy="31418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250"/>
              </a:spcBef>
            </a:pPr>
            <a:r>
              <a:rPr sz="1050" spc="-5" dirty="0">
                <a:latin typeface="Arial"/>
                <a:cs typeface="Arial"/>
              </a:rPr>
              <a:t>Dla przykładowego pozwolenia wodnoprawnego </a:t>
            </a:r>
            <a:r>
              <a:rPr sz="1050" dirty="0">
                <a:latin typeface="Arial"/>
                <a:cs typeface="Arial"/>
              </a:rPr>
              <a:t>na </a:t>
            </a:r>
            <a:r>
              <a:rPr sz="1050" spc="-5" dirty="0">
                <a:latin typeface="Arial"/>
                <a:cs typeface="Arial"/>
              </a:rPr>
              <a:t>pobór wód podziemnych oraz wprowadzanie oczyszczonych wód popłuczynach </a:t>
            </a:r>
            <a:r>
              <a:rPr sz="1050" dirty="0">
                <a:latin typeface="Arial"/>
                <a:cs typeface="Arial"/>
              </a:rPr>
              <a:t>do </a:t>
            </a:r>
            <a:r>
              <a:rPr sz="1050" spc="-5" dirty="0">
                <a:latin typeface="Arial"/>
                <a:cs typeface="Arial"/>
              </a:rPr>
              <a:t>ziemi wydanego dla małej  </a:t>
            </a:r>
            <a:r>
              <a:rPr sz="1050" dirty="0">
                <a:latin typeface="Arial"/>
                <a:cs typeface="Arial"/>
              </a:rPr>
              <a:t>gminy </a:t>
            </a:r>
            <a:r>
              <a:rPr sz="1050" spc="-5" dirty="0">
                <a:latin typeface="Arial"/>
                <a:cs typeface="Arial"/>
              </a:rPr>
              <a:t>(ok. </a:t>
            </a:r>
            <a:r>
              <a:rPr sz="1050" dirty="0">
                <a:latin typeface="Arial"/>
                <a:cs typeface="Arial"/>
              </a:rPr>
              <a:t>1</a:t>
            </a:r>
            <a:r>
              <a:rPr lang="pl-PL" sz="1050" dirty="0">
                <a:latin typeface="Arial"/>
                <a:cs typeface="Arial"/>
              </a:rPr>
              <a:t>2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tys. mieszkańców). 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0" y="2850489"/>
            <a:ext cx="10683875" cy="2432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7500" y="5392762"/>
            <a:ext cx="4739002" cy="131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68055" y="5392762"/>
            <a:ext cx="4740271" cy="864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1282" y="1523192"/>
            <a:ext cx="611060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" dirty="0"/>
              <a:t>PRZEBIEG PROCESU</a:t>
            </a:r>
            <a:r>
              <a:rPr sz="2450" spc="30" dirty="0"/>
              <a:t> </a:t>
            </a:r>
            <a:r>
              <a:rPr sz="2450" spc="-10" dirty="0"/>
              <a:t>LEGISLACYJNEGO</a:t>
            </a:r>
            <a:endParaRPr sz="2450"/>
          </a:p>
        </p:txBody>
      </p:sp>
      <p:sp>
        <p:nvSpPr>
          <p:cNvPr id="6" name="object 6"/>
          <p:cNvSpPr txBox="1"/>
          <p:nvPr/>
        </p:nvSpPr>
        <p:spPr>
          <a:xfrm>
            <a:off x="3960295" y="2361624"/>
            <a:ext cx="28854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Wydłużone vacatio</a:t>
            </a:r>
            <a:r>
              <a:rPr sz="2100" spc="-7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legis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9092" y="3620477"/>
            <a:ext cx="218694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1 stycznia</a:t>
            </a:r>
            <a:r>
              <a:rPr sz="2450" spc="-4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8E0036"/>
                </a:solidFill>
                <a:latin typeface="Arial"/>
                <a:cs typeface="Arial"/>
              </a:rPr>
              <a:t>2020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228" y="4644423"/>
            <a:ext cx="433895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8325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Art. 274 pkt</a:t>
            </a:r>
            <a:r>
              <a:rPr sz="1050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1</a:t>
            </a:r>
            <a:endParaRPr sz="1050" dirty="0">
              <a:latin typeface="Arial"/>
              <a:cs typeface="Arial"/>
            </a:endParaRPr>
          </a:p>
          <a:p>
            <a:pPr marL="12700" marR="5080">
              <a:lnSpc>
                <a:spcPts val="1210"/>
              </a:lnSpc>
              <a:spcBef>
                <a:spcPts val="130"/>
              </a:spcBef>
            </a:pP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Wejście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życie górnych jednostkowych stawek opłat za usługi wodne za  pobór wód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formie opłaty</a:t>
            </a:r>
            <a:r>
              <a:rPr sz="1050" spc="-3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stałej.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9181" y="5431048"/>
            <a:ext cx="4335780" cy="1146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algn="just">
              <a:lnSpc>
                <a:spcPct val="100499"/>
              </a:lnSpc>
              <a:spcBef>
                <a:spcPts val="100"/>
              </a:spcBef>
            </a:pP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Do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dnia 31 grudnia 2019 r. górne jednostkowe stawki opłat za pobór wód 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formie opłaty stałej </a:t>
            </a:r>
            <a:r>
              <a:rPr sz="1050" spc="-10" dirty="0">
                <a:solidFill>
                  <a:srgbClr val="413C47"/>
                </a:solidFill>
                <a:latin typeface="Arial"/>
                <a:cs typeface="Arial"/>
              </a:rPr>
              <a:t>będą </a:t>
            </a:r>
            <a:r>
              <a:rPr sz="1050" dirty="0">
                <a:solidFill>
                  <a:srgbClr val="8E0036"/>
                </a:solidFill>
                <a:latin typeface="Arial"/>
                <a:cs typeface="Arial"/>
              </a:rPr>
              <a:t>na </a:t>
            </a:r>
            <a:r>
              <a:rPr sz="1050" spc="-5" dirty="0">
                <a:solidFill>
                  <a:srgbClr val="8E0036"/>
                </a:solidFill>
                <a:latin typeface="Arial"/>
                <a:cs typeface="Arial"/>
              </a:rPr>
              <a:t>poziomie preferencyjnym (przejściowym) </a:t>
            </a:r>
            <a:r>
              <a:rPr sz="1050" dirty="0">
                <a:solidFill>
                  <a:srgbClr val="8E0036"/>
                </a:solidFill>
                <a:latin typeface="Arial"/>
                <a:cs typeface="Arial"/>
              </a:rPr>
              <a:t>i  </a:t>
            </a:r>
            <a:r>
              <a:rPr sz="1050" spc="-5" dirty="0">
                <a:solidFill>
                  <a:srgbClr val="8E0036"/>
                </a:solidFill>
                <a:latin typeface="Arial"/>
                <a:cs typeface="Arial"/>
              </a:rPr>
              <a:t>będą wynosiły</a:t>
            </a:r>
            <a:r>
              <a:rPr sz="1050" spc="-2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8E0036"/>
                </a:solidFill>
                <a:latin typeface="Arial"/>
                <a:cs typeface="Arial"/>
              </a:rPr>
              <a:t>odpowiednio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:</a:t>
            </a:r>
            <a:endParaRPr sz="1050" dirty="0">
              <a:latin typeface="Arial"/>
              <a:cs typeface="Arial"/>
            </a:endParaRPr>
          </a:p>
          <a:p>
            <a:pPr marL="217804" indent="-205104">
              <a:lnSpc>
                <a:spcPts val="1255"/>
              </a:lnSpc>
              <a:buAutoNum type="arabicParenR"/>
              <a:tabLst>
                <a:tab pos="218440" algn="l"/>
              </a:tabLst>
            </a:pP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za pobór wód podziemnych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–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500 </a:t>
            </a:r>
            <a:r>
              <a:rPr sz="1050" spc="-10" dirty="0">
                <a:solidFill>
                  <a:srgbClr val="413C47"/>
                </a:solidFill>
                <a:latin typeface="Arial"/>
                <a:cs typeface="Arial"/>
              </a:rPr>
              <a:t>zł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na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dobę za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1</a:t>
            </a:r>
            <a:r>
              <a:rPr sz="1050" spc="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m3/s</a:t>
            </a:r>
            <a:endParaRPr sz="1050" dirty="0">
              <a:latin typeface="Arial"/>
              <a:cs typeface="Arial"/>
            </a:endParaRPr>
          </a:p>
          <a:p>
            <a:pPr marL="217804" indent="-205104">
              <a:lnSpc>
                <a:spcPts val="1255"/>
              </a:lnSpc>
              <a:buAutoNum type="arabicParenR"/>
              <a:tabLst>
                <a:tab pos="218440" algn="l"/>
              </a:tabLst>
            </a:pP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za pobór wód powierzchniowych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–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250 </a:t>
            </a:r>
            <a:r>
              <a:rPr sz="1050" spc="-10" dirty="0">
                <a:solidFill>
                  <a:srgbClr val="413C47"/>
                </a:solidFill>
                <a:latin typeface="Arial"/>
                <a:cs typeface="Arial"/>
              </a:rPr>
              <a:t>zł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na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dobę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za 1</a:t>
            </a:r>
            <a:r>
              <a:rPr sz="1050" spc="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m3/s</a:t>
            </a:r>
            <a:endParaRPr sz="1050" dirty="0">
              <a:latin typeface="Arial"/>
              <a:cs typeface="Arial"/>
            </a:endParaRPr>
          </a:p>
          <a:p>
            <a:pPr marL="15240" marR="459740" indent="-3175">
              <a:lnSpc>
                <a:spcPts val="1210"/>
              </a:lnSpc>
              <a:spcBef>
                <a:spcPts val="130"/>
              </a:spcBef>
              <a:tabLst>
                <a:tab pos="184785" algn="l"/>
              </a:tabLst>
            </a:pP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-	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za określony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pozwoleniu wodnoprawnym albo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pozwoleniu  zintegrowanym maksymalny pobór</a:t>
            </a:r>
            <a:r>
              <a:rPr sz="1050" spc="-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wody.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3061" y="3620477"/>
            <a:ext cx="218694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1 stycznia</a:t>
            </a:r>
            <a:r>
              <a:rPr sz="2450" spc="-4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8E0036"/>
                </a:solidFill>
                <a:latin typeface="Arial"/>
                <a:cs typeface="Arial"/>
              </a:rPr>
              <a:t>2021</a:t>
            </a:r>
            <a:endParaRPr sz="2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04261" y="4563666"/>
            <a:ext cx="4469765" cy="513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Art.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36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ust.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1–3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oraz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6 i 7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oraz art. 303 ust.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1 i</a:t>
            </a:r>
            <a:r>
              <a:rPr sz="1050" spc="-6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55"/>
              </a:lnSpc>
              <a:spcBef>
                <a:spcPts val="60"/>
              </a:spcBef>
              <a:tabLst>
                <a:tab pos="594995" algn="l"/>
                <a:tab pos="819150" algn="l"/>
                <a:tab pos="1249680" algn="l"/>
                <a:tab pos="2104390" algn="l"/>
                <a:tab pos="2966720" algn="l"/>
                <a:tab pos="3763010" algn="l"/>
              </a:tabLst>
            </a:pP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Wejście	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w	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życie	obowiązków	dotyczących	</a:t>
            </a:r>
            <a:r>
              <a:rPr sz="1050" spc="-5" dirty="0">
                <a:solidFill>
                  <a:srgbClr val="8E0036"/>
                </a:solidFill>
                <a:latin typeface="Arial"/>
                <a:cs typeface="Arial"/>
              </a:rPr>
              <a:t>stosowania	</a:t>
            </a:r>
            <a:r>
              <a:rPr sz="1050" spc="-10" dirty="0">
                <a:solidFill>
                  <a:srgbClr val="8E0036"/>
                </a:solidFill>
                <a:latin typeface="Arial"/>
                <a:cs typeface="Arial"/>
              </a:rPr>
              <a:t>przyrządów</a:t>
            </a:r>
            <a:endParaRPr sz="1050">
              <a:latin typeface="Arial"/>
              <a:cs typeface="Arial"/>
            </a:endParaRPr>
          </a:p>
          <a:p>
            <a:pPr marR="10160" algn="ctr">
              <a:lnSpc>
                <a:spcPts val="1255"/>
              </a:lnSpc>
            </a:pPr>
            <a:r>
              <a:rPr sz="1050" spc="-5" dirty="0">
                <a:solidFill>
                  <a:srgbClr val="8E0036"/>
                </a:solidFill>
                <a:latin typeface="Arial"/>
                <a:cs typeface="Arial"/>
              </a:rPr>
              <a:t>pomiarowych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do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poboru wód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wprowadzania ścieków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do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wód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lub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do ziemi.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04261" y="5530091"/>
            <a:ext cx="4467860" cy="50228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600"/>
              </a:lnSpc>
              <a:spcBef>
                <a:spcPts val="120"/>
              </a:spcBef>
            </a:pP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Wprowadzenie okresu przejściowego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ma na celu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umożliwienie  zamontowania tych przyrządów </a:t>
            </a:r>
            <a:r>
              <a:rPr sz="105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zakładach, które pobierają wodę  (wprowadzają)</a:t>
            </a:r>
            <a:r>
              <a:rPr sz="1050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13C47"/>
                </a:solidFill>
                <a:latin typeface="Arial"/>
                <a:cs typeface="Arial"/>
              </a:rPr>
              <a:t>ścieki.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493" y="2448991"/>
            <a:ext cx="786625" cy="369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1465" y="1558238"/>
            <a:ext cx="70326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MOŻLIWOŚĆ </a:t>
            </a:r>
            <a:r>
              <a:rPr dirty="0"/>
              <a:t>ZMIANY </a:t>
            </a:r>
            <a:r>
              <a:rPr spc="-5" dirty="0"/>
              <a:t>POZWOLEŃ WODNOPRAWNYCH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90082" y="2785220"/>
            <a:ext cx="7339965" cy="296354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405130" algn="just">
              <a:lnSpc>
                <a:spcPts val="2620"/>
              </a:lnSpc>
              <a:spcBef>
                <a:spcPts val="450"/>
              </a:spcBef>
            </a:pP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Ustawa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Prawo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wodne przewiduje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możliwość 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aktualizacji aktualnych pozwoleń</a:t>
            </a:r>
            <a:r>
              <a:rPr sz="2450" spc="1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wodnoprawnych.</a:t>
            </a:r>
            <a:endParaRPr sz="245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400"/>
              </a:lnSpc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uwagi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na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wprowadzenie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opłaty stałej, uzależnionej  od maksymalnego poziomu poboru wód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wskazanego 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pozwoleniu wodnoprawnym,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ich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urealnienie  poprzez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zmianę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pozwoleń wodnoprawnych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może  </a:t>
            </a:r>
            <a:r>
              <a:rPr sz="2450" spc="-10" dirty="0">
                <a:solidFill>
                  <a:srgbClr val="8E0036"/>
                </a:solidFill>
                <a:latin typeface="Arial"/>
                <a:cs typeface="Arial"/>
              </a:rPr>
              <a:t>okazać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się uzasadnione</a:t>
            </a:r>
            <a:r>
              <a:rPr sz="2450" spc="-10" dirty="0">
                <a:solidFill>
                  <a:srgbClr val="8E0036"/>
                </a:solidFill>
                <a:latin typeface="Arial"/>
                <a:cs typeface="Arial"/>
              </a:rPr>
              <a:t> ekonomicznie.</a:t>
            </a:r>
            <a:endParaRPr sz="24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51100" y="1647825"/>
            <a:ext cx="6324600" cy="981038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WYSOKOŚĆ OPŁATY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ZMIENNEJ</a:t>
            </a:r>
            <a:endParaRPr sz="2800" b="1" dirty="0">
              <a:latin typeface="Arial"/>
              <a:cs typeface="Arial"/>
            </a:endParaRPr>
          </a:p>
          <a:p>
            <a:pPr marL="1026160">
              <a:lnSpc>
                <a:spcPct val="100000"/>
              </a:lnSpc>
              <a:spcBef>
                <a:spcPts val="350"/>
              </a:spcBef>
            </a:pPr>
            <a:r>
              <a:rPr lang="pl-PL" sz="2800" b="1" dirty="0">
                <a:solidFill>
                  <a:srgbClr val="FFFFFF"/>
                </a:solidFill>
                <a:latin typeface="Arial"/>
                <a:cs typeface="Arial"/>
              </a:rPr>
              <a:t>     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(za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pobór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wód)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2500" y="3781288"/>
            <a:ext cx="6553200" cy="9957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0645">
              <a:lnSpc>
                <a:spcPct val="100299"/>
              </a:lnSpc>
              <a:spcBef>
                <a:spcPts val="85"/>
              </a:spcBef>
            </a:pPr>
            <a:r>
              <a:rPr sz="3200" b="1" spc="-10" dirty="0">
                <a:solidFill>
                  <a:srgbClr val="413C47"/>
                </a:solidFill>
                <a:latin typeface="Arial"/>
                <a:cs typeface="Arial"/>
              </a:rPr>
              <a:t>Uzależniona </a:t>
            </a:r>
            <a:r>
              <a:rPr sz="3200" b="1" spc="-5" dirty="0">
                <a:solidFill>
                  <a:srgbClr val="8E0036"/>
                </a:solidFill>
                <a:latin typeface="Arial"/>
                <a:cs typeface="Arial"/>
              </a:rPr>
              <a:t>od celu </a:t>
            </a:r>
            <a:r>
              <a:rPr sz="3200" b="1" spc="-5" dirty="0">
                <a:solidFill>
                  <a:srgbClr val="413C47"/>
                </a:solidFill>
                <a:latin typeface="Arial"/>
                <a:cs typeface="Arial"/>
              </a:rPr>
              <a:t>na </a:t>
            </a:r>
            <a:r>
              <a:rPr sz="3200" b="1" spc="-10" dirty="0">
                <a:solidFill>
                  <a:srgbClr val="413C47"/>
                </a:solidFill>
                <a:latin typeface="Arial"/>
                <a:cs typeface="Arial"/>
              </a:rPr>
              <a:t>jaki  woda </a:t>
            </a:r>
            <a:r>
              <a:rPr sz="3200" b="1" spc="-5" dirty="0">
                <a:solidFill>
                  <a:srgbClr val="413C47"/>
                </a:solidFill>
                <a:latin typeface="Arial"/>
                <a:cs typeface="Arial"/>
              </a:rPr>
              <a:t>zostanie</a:t>
            </a:r>
            <a:r>
              <a:rPr sz="3200" b="1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413C47"/>
                </a:solidFill>
                <a:latin typeface="Arial"/>
                <a:cs typeface="Arial"/>
              </a:rPr>
              <a:t>przeznaczona</a:t>
            </a:r>
            <a:endParaRPr sz="3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96772" y="4654377"/>
            <a:ext cx="9306800" cy="1732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7186" y="1538429"/>
            <a:ext cx="86188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WYSOKOŚĆ OPŁATY </a:t>
            </a:r>
            <a:r>
              <a:rPr spc="-5" dirty="0"/>
              <a:t>ZMIENNEJ </a:t>
            </a:r>
            <a:r>
              <a:rPr spc="-10" dirty="0"/>
              <a:t>ZA </a:t>
            </a:r>
            <a:r>
              <a:rPr dirty="0"/>
              <a:t>POBÓR </a:t>
            </a:r>
            <a:r>
              <a:rPr spc="-5" dirty="0"/>
              <a:t>WÓD </a:t>
            </a:r>
            <a:r>
              <a:rPr dirty="0"/>
              <a:t>PRZEZ</a:t>
            </a:r>
            <a:r>
              <a:rPr spc="-25" dirty="0"/>
              <a:t> </a:t>
            </a:r>
            <a:r>
              <a:rPr spc="-5" dirty="0"/>
              <a:t>WOD-KAN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0118" y="2673988"/>
            <a:ext cx="9140825" cy="7861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1939"/>
              </a:lnSpc>
              <a:spcBef>
                <a:spcPts val="300"/>
              </a:spcBef>
            </a:pP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Za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pobór wód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w formie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opłaty zmiennej,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zależności od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ilości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pobieranych wód  podziemnych lub wód powierzchniowych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ramach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pozwoleń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wodnoprawnych albo  pozwoleń zintegrowanych</a:t>
            </a:r>
            <a:endParaRPr sz="1750" b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6304" y="3951127"/>
            <a:ext cx="8869680" cy="237172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860"/>
              </a:lnSpc>
              <a:spcBef>
                <a:spcPts val="360"/>
              </a:spcBef>
            </a:pPr>
            <a:r>
              <a:rPr sz="1750" spc="-5" dirty="0">
                <a:solidFill>
                  <a:srgbClr val="8E0036"/>
                </a:solidFill>
                <a:latin typeface="Arial"/>
                <a:cs typeface="Arial"/>
              </a:rPr>
              <a:t>do celów realizacji </a:t>
            </a:r>
            <a:r>
              <a:rPr sz="1750" dirty="0">
                <a:solidFill>
                  <a:srgbClr val="8E0036"/>
                </a:solidFill>
                <a:latin typeface="Arial"/>
                <a:cs typeface="Arial"/>
              </a:rPr>
              <a:t>zadań </a:t>
            </a:r>
            <a:r>
              <a:rPr sz="1750" spc="-10" dirty="0">
                <a:solidFill>
                  <a:srgbClr val="8E0036"/>
                </a:solidFill>
                <a:latin typeface="Arial"/>
                <a:cs typeface="Arial"/>
              </a:rPr>
              <a:t>własnych </a:t>
            </a:r>
            <a:r>
              <a:rPr sz="1750" spc="-5" dirty="0">
                <a:solidFill>
                  <a:srgbClr val="8E0036"/>
                </a:solidFill>
                <a:latin typeface="Arial"/>
                <a:cs typeface="Arial"/>
              </a:rPr>
              <a:t>gminy </a:t>
            </a:r>
            <a:r>
              <a:rPr sz="1750" dirty="0">
                <a:solidFill>
                  <a:srgbClr val="8E0036"/>
                </a:solidFill>
                <a:latin typeface="Arial"/>
                <a:cs typeface="Arial"/>
              </a:rPr>
              <a:t>w </a:t>
            </a:r>
            <a:r>
              <a:rPr sz="1750" spc="-5" dirty="0">
                <a:solidFill>
                  <a:srgbClr val="8E0036"/>
                </a:solidFill>
                <a:latin typeface="Arial"/>
                <a:cs typeface="Arial"/>
              </a:rPr>
              <a:t>zakresie zbiorowego zaopatrzenia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ludności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w 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wodę przeznaczoną do spożycia przez</a:t>
            </a:r>
            <a:r>
              <a:rPr sz="1750" spc="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ludzi: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814705" indent="1270">
              <a:lnSpc>
                <a:spcPts val="2020"/>
              </a:lnSpc>
              <a:buClr>
                <a:srgbClr val="413C47"/>
              </a:buClr>
              <a:buAutoNum type="alphaLcParenR"/>
              <a:tabLst>
                <a:tab pos="351790" algn="l"/>
                <a:tab pos="353060" algn="l"/>
              </a:tabLst>
            </a:pPr>
            <a:r>
              <a:rPr sz="1750" spc="-5" dirty="0">
                <a:solidFill>
                  <a:srgbClr val="8E0036"/>
                </a:solidFill>
                <a:latin typeface="Arial"/>
                <a:cs typeface="Arial"/>
              </a:rPr>
              <a:t>0,30 </a:t>
            </a:r>
            <a:r>
              <a:rPr sz="1750" dirty="0">
                <a:solidFill>
                  <a:srgbClr val="8E0036"/>
                </a:solidFill>
                <a:latin typeface="Arial"/>
                <a:cs typeface="Arial"/>
              </a:rPr>
              <a:t>za 1 </a:t>
            </a:r>
            <a:r>
              <a:rPr sz="1750" spc="-5" dirty="0">
                <a:solidFill>
                  <a:srgbClr val="8E0036"/>
                </a:solidFill>
                <a:latin typeface="Arial"/>
                <a:cs typeface="Arial"/>
              </a:rPr>
              <a:t>m3 </a:t>
            </a:r>
            <a:r>
              <a:rPr sz="1750" spc="-10" dirty="0">
                <a:solidFill>
                  <a:srgbClr val="413C47"/>
                </a:solidFill>
                <a:latin typeface="Arial"/>
                <a:cs typeface="Arial"/>
              </a:rPr>
              <a:t>pobranych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wód podziemnych lub wód powierzchniowych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ilości  średniorocznej przekraczającej 1,0 m3/s,</a:t>
            </a:r>
            <a:endParaRPr sz="1750">
              <a:latin typeface="Arial"/>
              <a:cs typeface="Arial"/>
            </a:endParaRPr>
          </a:p>
          <a:p>
            <a:pPr marL="12700" marR="615315" indent="1270">
              <a:lnSpc>
                <a:spcPts val="1860"/>
              </a:lnSpc>
              <a:spcBef>
                <a:spcPts val="480"/>
              </a:spcBef>
              <a:buClr>
                <a:srgbClr val="413C47"/>
              </a:buClr>
              <a:buAutoNum type="alphaLcParenR"/>
              <a:tabLst>
                <a:tab pos="330200" algn="l"/>
              </a:tabLst>
            </a:pPr>
            <a:r>
              <a:rPr sz="1750" spc="-5" dirty="0">
                <a:solidFill>
                  <a:srgbClr val="8E0036"/>
                </a:solidFill>
                <a:latin typeface="Arial"/>
                <a:cs typeface="Arial"/>
              </a:rPr>
              <a:t>0,20 </a:t>
            </a:r>
            <a:r>
              <a:rPr sz="1750" dirty="0">
                <a:solidFill>
                  <a:srgbClr val="8E0036"/>
                </a:solidFill>
                <a:latin typeface="Arial"/>
                <a:cs typeface="Arial"/>
              </a:rPr>
              <a:t>zł za 1 m3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pobranych wód podziemnych lub wód powierzchniowych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ilości  średniorocznej od 0,26 do 1,0</a:t>
            </a:r>
            <a:r>
              <a:rPr sz="1750" spc="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m3/s,</a:t>
            </a:r>
            <a:endParaRPr sz="1750">
              <a:latin typeface="Arial"/>
              <a:cs typeface="Arial"/>
            </a:endParaRPr>
          </a:p>
          <a:p>
            <a:pPr marL="12700" marR="625475" indent="1270">
              <a:lnSpc>
                <a:spcPts val="1860"/>
              </a:lnSpc>
              <a:spcBef>
                <a:spcPts val="480"/>
              </a:spcBef>
              <a:buClr>
                <a:srgbClr val="413C47"/>
              </a:buClr>
              <a:buAutoNum type="alphaLcParenR"/>
              <a:tabLst>
                <a:tab pos="319405" algn="l"/>
              </a:tabLst>
            </a:pPr>
            <a:r>
              <a:rPr sz="1750" spc="-5" dirty="0">
                <a:solidFill>
                  <a:srgbClr val="8E0036"/>
                </a:solidFill>
                <a:latin typeface="Arial"/>
                <a:cs typeface="Arial"/>
              </a:rPr>
              <a:t>0,15 </a:t>
            </a:r>
            <a:r>
              <a:rPr sz="1750" dirty="0">
                <a:solidFill>
                  <a:srgbClr val="8E0036"/>
                </a:solidFill>
                <a:latin typeface="Arial"/>
                <a:cs typeface="Arial"/>
              </a:rPr>
              <a:t>zł za 1 m3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pobranych wód podziemnych lub wód powierzchniowych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ilości  średniorocznej nieprzekraczającej 0,25 m3/s;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xmlns="" id="{FA6A7542-35DE-44A2-9E93-7FFE1B2F7629}"/>
              </a:ext>
            </a:extLst>
          </p:cNvPr>
          <p:cNvSpPr/>
          <p:nvPr/>
        </p:nvSpPr>
        <p:spPr>
          <a:xfrm>
            <a:off x="5008413" y="3552825"/>
            <a:ext cx="838200" cy="334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5948" y="2593108"/>
            <a:ext cx="9022371" cy="485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54505" y="3367925"/>
            <a:ext cx="8833815" cy="2131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75279" y="1515573"/>
            <a:ext cx="41300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WYSOKOŚĆ OPŁATY</a:t>
            </a:r>
            <a:r>
              <a:rPr spc="-75" dirty="0"/>
              <a:t> </a:t>
            </a:r>
            <a:r>
              <a:rPr spc="-5" dirty="0"/>
              <a:t>ZMIENNEJ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47243" y="2628276"/>
            <a:ext cx="370776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STAWKI</a:t>
            </a:r>
            <a:r>
              <a:rPr sz="24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JEDNOSTKOWE</a:t>
            </a:r>
            <a:endParaRPr sz="2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9672" y="3542767"/>
            <a:ext cx="6473825" cy="18237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ct val="95400"/>
              </a:lnSpc>
              <a:spcBef>
                <a:spcPts val="229"/>
              </a:spcBef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Ostateczna wysokość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opłat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zostanie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określona 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rozporządzenia Rady Ministrów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w sprawie 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opłat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za usługi wodne oraz szczególnego  korzystania z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wód,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które będzie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wydane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na 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podstawie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art. 277</a:t>
            </a:r>
            <a:r>
              <a:rPr sz="2450" spc="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nPW.</a:t>
            </a:r>
            <a:endParaRPr sz="24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6700" y="1295062"/>
            <a:ext cx="8305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</a:rPr>
              <a:t>ROZPORZĄDZENIE RADY MINISTRÓW </a:t>
            </a:r>
            <a:r>
              <a:rPr sz="2400" b="1" dirty="0">
                <a:solidFill>
                  <a:srgbClr val="FFFFFF"/>
                </a:solidFill>
              </a:rPr>
              <a:t>z </a:t>
            </a:r>
            <a:r>
              <a:rPr sz="2400" b="1" spc="-5" dirty="0">
                <a:solidFill>
                  <a:srgbClr val="FFFFFF"/>
                </a:solidFill>
              </a:rPr>
              <a:t>dnia </a:t>
            </a:r>
            <a:r>
              <a:rPr lang="pl-PL" sz="2400" b="1" dirty="0">
                <a:solidFill>
                  <a:srgbClr val="FFFFFF"/>
                </a:solidFill>
              </a:rPr>
              <a:t>22.12.2017 r.</a:t>
            </a:r>
            <a:endParaRPr sz="2400" b="1" dirty="0"/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</a:rPr>
              <a:t>w </a:t>
            </a:r>
            <a:r>
              <a:rPr sz="2400" b="1" spc="-5" dirty="0">
                <a:solidFill>
                  <a:srgbClr val="FFFFFF"/>
                </a:solidFill>
              </a:rPr>
              <a:t>sprawie </a:t>
            </a:r>
            <a:r>
              <a:rPr lang="pl-PL" sz="2400" b="1" spc="-5" dirty="0">
                <a:solidFill>
                  <a:srgbClr val="FFFFFF"/>
                </a:solidFill>
              </a:rPr>
              <a:t>Jednostkowych </a:t>
            </a:r>
            <a:r>
              <a:rPr sz="2400" b="1" spc="-5" dirty="0">
                <a:solidFill>
                  <a:srgbClr val="FFFFFF"/>
                </a:solidFill>
              </a:rPr>
              <a:t>opłat </a:t>
            </a:r>
            <a:r>
              <a:rPr sz="2400" b="1" dirty="0">
                <a:solidFill>
                  <a:srgbClr val="FFFFFF"/>
                </a:solidFill>
              </a:rPr>
              <a:t>za </a:t>
            </a:r>
            <a:r>
              <a:rPr sz="2400" b="1" spc="-5" dirty="0">
                <a:solidFill>
                  <a:srgbClr val="FFFFFF"/>
                </a:solidFill>
              </a:rPr>
              <a:t>usługi wodne</a:t>
            </a:r>
            <a:endParaRPr sz="24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1861739" y="3166152"/>
            <a:ext cx="8339693" cy="240706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145" marR="267335" indent="-5080">
              <a:lnSpc>
                <a:spcPts val="1490"/>
              </a:lnSpc>
              <a:spcBef>
                <a:spcPts val="310"/>
              </a:spcBef>
            </a:pP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§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4.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1.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Jednostkowe stawki opłaty zmiennej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pobór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wód,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zależności od ilości pobieranych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wód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ramach pozwolenia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wodnoprawnego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albo pozwolenia zintegrowanego,</a:t>
            </a:r>
            <a:r>
              <a:rPr sz="1400" spc="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wynoszą:</a:t>
            </a:r>
            <a:endParaRPr sz="1400" dirty="0">
              <a:latin typeface="Arial"/>
              <a:cs typeface="Arial"/>
            </a:endParaRPr>
          </a:p>
          <a:p>
            <a:pPr marL="17145">
              <a:lnSpc>
                <a:spcPts val="1635"/>
              </a:lnSpc>
            </a:pP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(…)</a:t>
            </a:r>
            <a:endParaRPr sz="1400" dirty="0">
              <a:latin typeface="Arial"/>
              <a:cs typeface="Arial"/>
            </a:endParaRPr>
          </a:p>
          <a:p>
            <a:pPr marL="17145" marR="5080" algn="just">
              <a:lnSpc>
                <a:spcPts val="1610"/>
              </a:lnSpc>
              <a:spcBef>
                <a:spcPts val="409"/>
              </a:spcBef>
              <a:buAutoNum type="arabicParenR" startAt="40"/>
              <a:tabLst>
                <a:tab pos="355600" algn="l"/>
              </a:tabLst>
            </a:pPr>
            <a:endParaRPr lang="pl-PL" sz="1400" dirty="0">
              <a:solidFill>
                <a:srgbClr val="413C47"/>
              </a:solidFill>
              <a:latin typeface="Arial"/>
              <a:cs typeface="Arial"/>
            </a:endParaRPr>
          </a:p>
          <a:p>
            <a:pPr marL="17145" marR="5080" algn="just">
              <a:lnSpc>
                <a:spcPts val="1610"/>
              </a:lnSpc>
              <a:spcBef>
                <a:spcPts val="409"/>
              </a:spcBef>
              <a:buAutoNum type="arabicParenR" startAt="40"/>
              <a:tabLst>
                <a:tab pos="355600" algn="l"/>
              </a:tabLst>
            </a:pP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pobór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wód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formie opłaty zmiennej,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zależności od ilości pobranych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wód podziemnych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ramach pozwoleń wodnoprawnych albo pozwoleń zintegrowanych, do celów realizacji zadań własnych gminy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zakresie zbiorowego zaopatrzenia ludności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wodę przeznaczoną </a:t>
            </a:r>
            <a:r>
              <a:rPr sz="1400" spc="-10" dirty="0">
                <a:solidFill>
                  <a:srgbClr val="8E0036"/>
                </a:solidFill>
                <a:latin typeface="Arial"/>
                <a:cs typeface="Arial"/>
              </a:rPr>
              <a:t>do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spożycia </a:t>
            </a:r>
            <a:r>
              <a:rPr sz="1400" spc="-10" dirty="0">
                <a:solidFill>
                  <a:srgbClr val="8E0036"/>
                </a:solidFill>
                <a:latin typeface="Arial"/>
                <a:cs typeface="Arial"/>
              </a:rPr>
              <a:t>przez</a:t>
            </a:r>
            <a:r>
              <a:rPr sz="1400" spc="5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ludzi: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13C47"/>
              </a:buClr>
              <a:buFont typeface="Arial"/>
              <a:buAutoNum type="arabicParenR" startAt="40"/>
            </a:pPr>
            <a:endParaRPr sz="1300" dirty="0">
              <a:latin typeface="Times New Roman"/>
              <a:cs typeface="Times New Roman"/>
            </a:endParaRPr>
          </a:p>
          <a:p>
            <a:pPr marL="626745" lvl="1" indent="-213360">
              <a:lnSpc>
                <a:spcPts val="1675"/>
              </a:lnSpc>
              <a:spcBef>
                <a:spcPts val="5"/>
              </a:spcBef>
              <a:buClr>
                <a:srgbClr val="413C47"/>
              </a:buClr>
              <a:buAutoNum type="alphaLcParenR"/>
              <a:tabLst>
                <a:tab pos="627380" algn="l"/>
              </a:tabLst>
            </a:pP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0,068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zł za 1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m3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pobranych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wód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podziemnych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ilości średniorocznej przekraczającej 1,0</a:t>
            </a:r>
            <a:r>
              <a:rPr sz="1400" spc="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m3,</a:t>
            </a:r>
            <a:endParaRPr sz="1400" dirty="0">
              <a:latin typeface="Arial"/>
              <a:cs typeface="Arial"/>
            </a:endParaRPr>
          </a:p>
          <a:p>
            <a:pPr marL="614045" lvl="1" indent="-200660">
              <a:lnSpc>
                <a:spcPts val="1675"/>
              </a:lnSpc>
              <a:buClr>
                <a:srgbClr val="413C47"/>
              </a:buClr>
              <a:buAutoNum type="alphaLcParenR"/>
              <a:tabLst>
                <a:tab pos="614680" algn="l"/>
              </a:tabLst>
            </a:pP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0,068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zł za 1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m3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pobranych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wód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podziemnych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ilości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średniorocznej od 0,26 do 0,50</a:t>
            </a:r>
            <a:r>
              <a:rPr sz="1400" spc="-2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m3,</a:t>
            </a:r>
            <a:endParaRPr sz="1400" dirty="0">
              <a:latin typeface="Arial"/>
              <a:cs typeface="Arial"/>
            </a:endParaRPr>
          </a:p>
          <a:p>
            <a:pPr marL="626745" lvl="1" indent="-213360">
              <a:lnSpc>
                <a:spcPts val="1675"/>
              </a:lnSpc>
              <a:buClr>
                <a:srgbClr val="413C47"/>
              </a:buClr>
              <a:buAutoNum type="alphaLcParenR"/>
              <a:tabLst>
                <a:tab pos="627380" algn="l"/>
              </a:tabLst>
            </a:pP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0,068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zł za 1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m3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pobranych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wód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podziemnych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ilości średniorocznej </a:t>
            </a:r>
            <a:r>
              <a:rPr lang="pl-PL" sz="1400" spc="-5" dirty="0">
                <a:solidFill>
                  <a:srgbClr val="413C47"/>
                </a:solidFill>
                <a:latin typeface="Arial"/>
                <a:cs typeface="Arial"/>
              </a:rPr>
              <a:t>nieprzekraczającej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0,25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m3,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3900" y="6487246"/>
            <a:ext cx="4397533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Podstawa prawna do wydania rozporządzenia: art. 277</a:t>
            </a:r>
            <a:r>
              <a:rPr sz="1200" b="1" spc="-10" dirty="0">
                <a:latin typeface="Arial"/>
                <a:cs typeface="Arial"/>
              </a:rPr>
              <a:t> nPW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xmlns="" id="{B82900C3-A945-44C7-9702-F9B512A9A03F}"/>
              </a:ext>
            </a:extLst>
          </p:cNvPr>
          <p:cNvSpPr/>
          <p:nvPr/>
        </p:nvSpPr>
        <p:spPr>
          <a:xfrm>
            <a:off x="5651500" y="2486025"/>
            <a:ext cx="685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1165" y="1478358"/>
            <a:ext cx="67068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l-PL" sz="1800" b="1" spc="-5" dirty="0">
                <a:solidFill>
                  <a:srgbClr val="FFFFFF"/>
                </a:solidFill>
              </a:rPr>
              <a:t>ROZPORZĄDZENIE RADY MINISTRÓW </a:t>
            </a:r>
            <a:r>
              <a:rPr lang="pl-PL" sz="1800" b="1" dirty="0">
                <a:solidFill>
                  <a:srgbClr val="FFFFFF"/>
                </a:solidFill>
              </a:rPr>
              <a:t>z </a:t>
            </a:r>
            <a:r>
              <a:rPr lang="pl-PL" sz="1800" b="1" spc="-5" dirty="0">
                <a:solidFill>
                  <a:srgbClr val="FFFFFF"/>
                </a:solidFill>
              </a:rPr>
              <a:t>dnia </a:t>
            </a:r>
            <a:r>
              <a:rPr lang="pl-PL" sz="1800" b="1" dirty="0">
                <a:solidFill>
                  <a:srgbClr val="FFFFFF"/>
                </a:solidFill>
              </a:rPr>
              <a:t>22.12.2017 r.</a:t>
            </a: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>
                <a:solidFill>
                  <a:srgbClr val="FFFFFF"/>
                </a:solidFill>
              </a:rPr>
              <a:t>w </a:t>
            </a:r>
            <a:r>
              <a:rPr lang="pl-PL" sz="1800" b="1" spc="-5" dirty="0">
                <a:solidFill>
                  <a:srgbClr val="FFFFFF"/>
                </a:solidFill>
              </a:rPr>
              <a:t>sprawie Jednostkowych opłat </a:t>
            </a:r>
            <a:r>
              <a:rPr lang="pl-PL" sz="1800" b="1" dirty="0">
                <a:solidFill>
                  <a:srgbClr val="FFFFFF"/>
                </a:solidFill>
              </a:rPr>
              <a:t>za </a:t>
            </a:r>
            <a:r>
              <a:rPr lang="pl-PL" sz="1800" b="1" spc="-5" dirty="0">
                <a:solidFill>
                  <a:srgbClr val="FFFFFF"/>
                </a:solidFill>
              </a:rPr>
              <a:t>usługi wodne</a:t>
            </a:r>
            <a:endParaRPr sz="1750" dirty="0"/>
          </a:p>
        </p:txBody>
      </p:sp>
      <p:sp>
        <p:nvSpPr>
          <p:cNvPr id="4" name="object 4"/>
          <p:cNvSpPr txBox="1"/>
          <p:nvPr/>
        </p:nvSpPr>
        <p:spPr>
          <a:xfrm>
            <a:off x="317500" y="2978734"/>
            <a:ext cx="10287000" cy="195758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271145" indent="1270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§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4.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1.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Jednostkowe stawki opłaty zmiennej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pobór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wód,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zależności od ilości pobieranych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wód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ramach pozwolenia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wodnoprawnego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albo pozwolenia zintegrowanego,</a:t>
            </a:r>
            <a:r>
              <a:rPr sz="1400" spc="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wynoszą: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635"/>
              </a:lnSpc>
            </a:pP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(…)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41)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pobór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wód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formie opłaty zmiennej,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zależności od ilości pobranych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wód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powierzchniowych</a:t>
            </a:r>
            <a:endParaRPr sz="1400" dirty="0">
              <a:latin typeface="Arial"/>
              <a:cs typeface="Arial"/>
            </a:endParaRPr>
          </a:p>
          <a:p>
            <a:pPr marL="12700" marR="5080" algn="just">
              <a:lnSpc>
                <a:spcPct val="92500"/>
              </a:lnSpc>
              <a:spcBef>
                <a:spcPts val="390"/>
              </a:spcBef>
            </a:pP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ramach pozwoleń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wodnoprawnych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albo pozwoleń zintegrowanych,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do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celów realizacji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zadań  własnych gminy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zakresie zbiorowego zaopatrzenia ludności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w </a:t>
            </a:r>
            <a:r>
              <a:rPr sz="1400" spc="-10" dirty="0">
                <a:solidFill>
                  <a:srgbClr val="8E0036"/>
                </a:solidFill>
                <a:latin typeface="Arial"/>
                <a:cs typeface="Arial"/>
              </a:rPr>
              <a:t>wodę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przeznaczoną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do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spożycia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przez 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ludzi:</a:t>
            </a:r>
            <a:endParaRPr sz="1400" dirty="0">
              <a:latin typeface="Arial"/>
              <a:cs typeface="Arial"/>
            </a:endParaRPr>
          </a:p>
          <a:p>
            <a:pPr marL="633730" indent="-219075">
              <a:lnSpc>
                <a:spcPts val="1585"/>
              </a:lnSpc>
              <a:spcBef>
                <a:spcPts val="204"/>
              </a:spcBef>
              <a:buClr>
                <a:srgbClr val="413C47"/>
              </a:buClr>
              <a:buAutoNum type="alphaLcParenR"/>
              <a:tabLst>
                <a:tab pos="634365" algn="l"/>
              </a:tabLst>
            </a:pP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0,040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zł za 1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m3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pobranych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wód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powierzchniowych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ilości średniorocznej przekraczającej</a:t>
            </a:r>
            <a:r>
              <a:rPr sz="1400" spc="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1,0</a:t>
            </a:r>
            <a:r>
              <a:rPr lang="pl-PL" sz="1400" dirty="0"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m3,</a:t>
            </a:r>
            <a:endParaRPr sz="1400" dirty="0">
              <a:latin typeface="Arial"/>
              <a:cs typeface="Arial"/>
            </a:endParaRPr>
          </a:p>
          <a:p>
            <a:pPr marL="608330" indent="-193675">
              <a:lnSpc>
                <a:spcPct val="100000"/>
              </a:lnSpc>
              <a:buClr>
                <a:srgbClr val="413C47"/>
              </a:buClr>
              <a:buAutoNum type="alphaLcParenR" startAt="2"/>
              <a:tabLst>
                <a:tab pos="608965" algn="l"/>
              </a:tabLst>
            </a:pP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0,040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zł za 1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m3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pobranych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wód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powierzchniowych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ilości średniorocznej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od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0,26 do </a:t>
            </a:r>
            <a:r>
              <a:rPr lang="pl-PL" sz="1400" spc="-5" dirty="0">
                <a:solidFill>
                  <a:srgbClr val="413C47"/>
                </a:solidFill>
                <a:latin typeface="Arial"/>
                <a:cs typeface="Arial"/>
              </a:rPr>
              <a:t>1.0</a:t>
            </a:r>
            <a:r>
              <a:rPr sz="1400" spc="6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m3,</a:t>
            </a:r>
            <a:endParaRPr sz="1400" dirty="0">
              <a:latin typeface="Arial"/>
              <a:cs typeface="Arial"/>
            </a:endParaRPr>
          </a:p>
          <a:p>
            <a:pPr marL="621665" indent="-207010">
              <a:lnSpc>
                <a:spcPct val="100000"/>
              </a:lnSpc>
              <a:spcBef>
                <a:spcPts val="10"/>
              </a:spcBef>
              <a:buClr>
                <a:srgbClr val="413C47"/>
              </a:buClr>
              <a:buAutoNum type="alphaLcParenR" startAt="2"/>
              <a:tabLst>
                <a:tab pos="622300" algn="l"/>
              </a:tabLst>
            </a:pP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0,040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zł za 1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m3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pobranych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wód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powierzchniowych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ilości średniorocznej </a:t>
            </a:r>
            <a:r>
              <a:rPr lang="pl-PL" sz="1400" spc="-10" dirty="0">
                <a:solidFill>
                  <a:srgbClr val="413C47"/>
                </a:solidFill>
                <a:latin typeface="Arial"/>
                <a:cs typeface="Arial"/>
              </a:rPr>
              <a:t>nieprzekraczającej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0,25</a:t>
            </a:r>
            <a:r>
              <a:rPr sz="1400" spc="6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m3,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9150" y="6524625"/>
            <a:ext cx="4396149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Podstawa prawna do wydania rozporządzenia: art. 277</a:t>
            </a:r>
            <a:r>
              <a:rPr sz="1200" b="1" spc="-10" dirty="0">
                <a:latin typeface="Arial"/>
                <a:cs typeface="Arial"/>
              </a:rPr>
              <a:t> nPW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xmlns="" id="{E000C7A5-9329-4A16-BB17-25BC29DCE3B3}"/>
              </a:ext>
            </a:extLst>
          </p:cNvPr>
          <p:cNvSpPr/>
          <p:nvPr/>
        </p:nvSpPr>
        <p:spPr>
          <a:xfrm>
            <a:off x="4660900" y="2409825"/>
            <a:ext cx="533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01749" y="1546048"/>
            <a:ext cx="6604634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" dirty="0">
                <a:solidFill>
                  <a:srgbClr val="413C47"/>
                </a:solidFill>
                <a:latin typeface="Arial"/>
                <a:cs typeface="Arial"/>
              </a:rPr>
              <a:t>OPŁATA ZA </a:t>
            </a:r>
            <a:r>
              <a:rPr sz="1950" dirty="0">
                <a:solidFill>
                  <a:srgbClr val="413C47"/>
                </a:solidFill>
                <a:latin typeface="Arial"/>
                <a:cs typeface="Arial"/>
              </a:rPr>
              <a:t>POBÓR </a:t>
            </a:r>
            <a:r>
              <a:rPr sz="1950" spc="-5" dirty="0">
                <a:solidFill>
                  <a:srgbClr val="413C47"/>
                </a:solidFill>
                <a:latin typeface="Arial"/>
                <a:cs typeface="Arial"/>
              </a:rPr>
              <a:t>WÓD DO ZAOPATRZENIA</a:t>
            </a:r>
            <a:r>
              <a:rPr sz="1950" spc="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413C47"/>
                </a:solidFill>
                <a:latin typeface="Arial"/>
                <a:cs typeface="Arial"/>
              </a:rPr>
              <a:t>LUNOŚCI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5945" y="2817219"/>
            <a:ext cx="6955155" cy="5568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542925" marR="5080" indent="-530860">
              <a:lnSpc>
                <a:spcPts val="1970"/>
              </a:lnSpc>
              <a:spcBef>
                <a:spcPts val="370"/>
              </a:spcBef>
            </a:pPr>
            <a:r>
              <a:rPr sz="1850" spc="-5" dirty="0">
                <a:solidFill>
                  <a:srgbClr val="413C47"/>
                </a:solidFill>
                <a:latin typeface="Arial"/>
                <a:cs typeface="Arial"/>
              </a:rPr>
              <a:t>Analiza </a:t>
            </a:r>
            <a:r>
              <a:rPr sz="1850" spc="-10" dirty="0">
                <a:solidFill>
                  <a:srgbClr val="413C47"/>
                </a:solidFill>
                <a:latin typeface="Arial"/>
                <a:cs typeface="Arial"/>
              </a:rPr>
              <a:t>stawek, </a:t>
            </a:r>
            <a:r>
              <a:rPr sz="1850" spc="-5" dirty="0">
                <a:solidFill>
                  <a:srgbClr val="413C47"/>
                </a:solidFill>
                <a:latin typeface="Arial"/>
                <a:cs typeface="Arial"/>
              </a:rPr>
              <a:t>a także </a:t>
            </a:r>
            <a:r>
              <a:rPr sz="1850" spc="-10" dirty="0">
                <a:solidFill>
                  <a:srgbClr val="413C47"/>
                </a:solidFill>
                <a:latin typeface="Arial"/>
                <a:cs typeface="Arial"/>
              </a:rPr>
              <a:t>współczynników </a:t>
            </a:r>
            <a:r>
              <a:rPr sz="1850" spc="-5" dirty="0">
                <a:solidFill>
                  <a:srgbClr val="413C47"/>
                </a:solidFill>
                <a:latin typeface="Arial"/>
                <a:cs typeface="Arial"/>
              </a:rPr>
              <a:t>różnicujących w projekcie  </a:t>
            </a:r>
            <a:r>
              <a:rPr sz="1850" spc="-10" dirty="0">
                <a:solidFill>
                  <a:srgbClr val="413C47"/>
                </a:solidFill>
                <a:latin typeface="Arial"/>
                <a:cs typeface="Arial"/>
              </a:rPr>
              <a:t>rozporządzenia </a:t>
            </a:r>
            <a:r>
              <a:rPr sz="1850" spc="-5" dirty="0">
                <a:solidFill>
                  <a:srgbClr val="413C47"/>
                </a:solidFill>
                <a:latin typeface="Arial"/>
                <a:cs typeface="Arial"/>
              </a:rPr>
              <a:t>RM </a:t>
            </a:r>
            <a:r>
              <a:rPr sz="1850" spc="-10" dirty="0">
                <a:solidFill>
                  <a:srgbClr val="413C47"/>
                </a:solidFill>
                <a:latin typeface="Arial"/>
                <a:cs typeface="Arial"/>
              </a:rPr>
              <a:t>prowadzi </a:t>
            </a:r>
            <a:r>
              <a:rPr sz="1850" spc="-5" dirty="0">
                <a:solidFill>
                  <a:srgbClr val="413C47"/>
                </a:solidFill>
                <a:latin typeface="Arial"/>
                <a:cs typeface="Arial"/>
              </a:rPr>
              <a:t>do następującego</a:t>
            </a:r>
            <a:r>
              <a:rPr sz="1850" spc="6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413C47"/>
                </a:solidFill>
                <a:latin typeface="Arial"/>
                <a:cs typeface="Arial"/>
              </a:rPr>
              <a:t>wniosku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7469" y="4223874"/>
            <a:ext cx="8309609" cy="129522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20"/>
              </a:spcBef>
            </a:pP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Wysokość 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opłaty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zmiennej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pobór wód do celów 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realizacji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zadań  własnych gminy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zakresie zbiorowego zaopatrzenia ludności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wodę  </a:t>
            </a:r>
            <a:r>
              <a:rPr sz="2100" spc="-10" dirty="0">
                <a:solidFill>
                  <a:srgbClr val="8E0036"/>
                </a:solidFill>
                <a:latin typeface="Arial"/>
                <a:cs typeface="Arial"/>
              </a:rPr>
              <a:t>jest </a:t>
            </a: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taka </a:t>
            </a:r>
            <a:r>
              <a:rPr sz="2100" spc="-10" dirty="0">
                <a:solidFill>
                  <a:srgbClr val="8E0036"/>
                </a:solidFill>
                <a:latin typeface="Arial"/>
                <a:cs typeface="Arial"/>
              </a:rPr>
              <a:t>sama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rozporządzeni</a:t>
            </a:r>
            <a:r>
              <a:rPr lang="pl-PL" sz="2100" spc="-5" dirty="0">
                <a:solidFill>
                  <a:srgbClr val="413C47"/>
                </a:solidFill>
                <a:latin typeface="Arial"/>
                <a:cs typeface="Arial"/>
              </a:rPr>
              <a:t>u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 RM jak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przypadku  obowiązującej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2017 r. opłaty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korzystanie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ze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środowiska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pobór wód.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xmlns="" id="{D27A4458-FDEC-4378-B4ED-DBBD5AA988D7}"/>
              </a:ext>
            </a:extLst>
          </p:cNvPr>
          <p:cNvSpPr/>
          <p:nvPr/>
        </p:nvSpPr>
        <p:spPr>
          <a:xfrm>
            <a:off x="4584700" y="3629025"/>
            <a:ext cx="533400" cy="556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7186" y="1538429"/>
            <a:ext cx="36544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13D"/>
                </a:solidFill>
              </a:rPr>
              <a:t>OPŁATY ZA </a:t>
            </a:r>
            <a:r>
              <a:rPr spc="-5" dirty="0">
                <a:solidFill>
                  <a:srgbClr val="33313D"/>
                </a:solidFill>
              </a:rPr>
              <a:t>USŁUGI</a:t>
            </a:r>
            <a:r>
              <a:rPr spc="-85" dirty="0">
                <a:solidFill>
                  <a:srgbClr val="33313D"/>
                </a:solidFill>
              </a:rPr>
              <a:t> </a:t>
            </a:r>
            <a:r>
              <a:rPr spc="-5" dirty="0">
                <a:solidFill>
                  <a:srgbClr val="33313D"/>
                </a:solidFill>
              </a:rPr>
              <a:t>WODNE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5100" y="2333625"/>
            <a:ext cx="10528299" cy="52581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Art.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271.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nPW</a:t>
            </a:r>
            <a:endParaRPr lang="pl-PL" sz="2400" spc="-5" dirty="0">
              <a:solidFill>
                <a:srgbClr val="33313D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2400" spc="-5" dirty="0">
                <a:solidFill>
                  <a:srgbClr val="33313D"/>
                </a:solidFill>
                <a:latin typeface="Arial"/>
                <a:cs typeface="Arial"/>
              </a:rPr>
              <a:t>7. </a:t>
            </a:r>
            <a:r>
              <a:rPr lang="pl-PL" sz="2400" dirty="0"/>
              <a:t>Jeżeli podmiot obowiązany do ponoszenia opłat za usługi wodne zaniechał wykonania obowiązku, o którym mowa w ust. 6, właściwy organ Wód Polskich określa wysokość opłaty stałej w drodze decyzji.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pl-PL" sz="2400" dirty="0"/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2400" dirty="0"/>
              <a:t>Ust. 6 Podmiot obowiązany do ponoszenia opłat za usługi wodne wnosi opłatę stałą na rachunek bankowy Wód Polskich w 4 równych ratach kwartalnych nie później niż do końca miesiąca następującego po upływie każdego kwartału.</a:t>
            </a:r>
          </a:p>
          <a:p>
            <a:pPr marL="12700" marR="5080" indent="4445" algn="just">
              <a:lnSpc>
                <a:spcPct val="100600"/>
              </a:lnSpc>
              <a:spcBef>
                <a:spcPts val="90"/>
              </a:spcBef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Jeżeli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podmiot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obowiązany do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ponoszenia opłat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za usługi 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wodne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pobiera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wody podziemne lub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wody powierzchniowe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do 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różnych celów lub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potrzeb,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jest obowiązany zapewnić</a:t>
            </a:r>
            <a:r>
              <a:rPr sz="2400" spc="8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odrębny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pomiar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ilości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wody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pobieranej do tych celów lub</a:t>
            </a:r>
            <a:r>
              <a:rPr sz="2400" spc="2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potrzeb.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56500" y="2868453"/>
            <a:ext cx="500291" cy="2310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7186" y="1536905"/>
            <a:ext cx="31680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WĄTPLIWOŚCI</a:t>
            </a:r>
            <a:r>
              <a:rPr spc="-80" dirty="0"/>
              <a:t> </a:t>
            </a:r>
            <a:r>
              <a:rPr dirty="0"/>
              <a:t>PRAWNE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89559" y="2858359"/>
            <a:ext cx="5158740" cy="209105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7800"/>
              </a:lnSpc>
              <a:spcBef>
                <a:spcPts val="165"/>
              </a:spcBef>
            </a:pPr>
            <a:r>
              <a:rPr sz="2300" spc="-5" dirty="0">
                <a:solidFill>
                  <a:srgbClr val="413C47"/>
                </a:solidFill>
                <a:latin typeface="Arial"/>
                <a:cs typeface="Arial"/>
              </a:rPr>
              <a:t>Nowe Prawo wodne </a:t>
            </a:r>
            <a:r>
              <a:rPr sz="2300" spc="-10" dirty="0">
                <a:solidFill>
                  <a:srgbClr val="413C47"/>
                </a:solidFill>
                <a:latin typeface="Arial"/>
                <a:cs typeface="Arial"/>
              </a:rPr>
              <a:t>nie </a:t>
            </a:r>
            <a:r>
              <a:rPr sz="2300" spc="-5" dirty="0">
                <a:solidFill>
                  <a:srgbClr val="413C47"/>
                </a:solidFill>
                <a:latin typeface="Arial"/>
                <a:cs typeface="Arial"/>
              </a:rPr>
              <a:t>określa </a:t>
            </a:r>
            <a:r>
              <a:rPr sz="2300" dirty="0">
                <a:solidFill>
                  <a:srgbClr val="413C47"/>
                </a:solidFill>
                <a:latin typeface="Arial"/>
                <a:cs typeface="Arial"/>
              </a:rPr>
              <a:t>w jaki  sposób </a:t>
            </a:r>
            <a:r>
              <a:rPr sz="2300" spc="-5" dirty="0">
                <a:solidFill>
                  <a:srgbClr val="413C47"/>
                </a:solidFill>
                <a:latin typeface="Arial"/>
                <a:cs typeface="Arial"/>
              </a:rPr>
              <a:t>przedsiębiorstwa wod-kan będą  ustalały </a:t>
            </a:r>
            <a:r>
              <a:rPr sz="2300" spc="-10" dirty="0">
                <a:solidFill>
                  <a:srgbClr val="413C47"/>
                </a:solidFill>
                <a:latin typeface="Arial"/>
                <a:cs typeface="Arial"/>
              </a:rPr>
              <a:t>ilość </a:t>
            </a:r>
            <a:r>
              <a:rPr sz="2300" spc="-5" dirty="0">
                <a:solidFill>
                  <a:srgbClr val="413C47"/>
                </a:solidFill>
                <a:latin typeface="Arial"/>
                <a:cs typeface="Arial"/>
              </a:rPr>
              <a:t>wody pobieranej przez  podmioty, które </a:t>
            </a:r>
            <a:r>
              <a:rPr sz="2300" spc="-5" dirty="0">
                <a:solidFill>
                  <a:srgbClr val="8E0036"/>
                </a:solidFill>
                <a:latin typeface="Arial"/>
                <a:cs typeface="Arial"/>
              </a:rPr>
              <a:t>wykorzystują ją na </a:t>
            </a:r>
            <a:r>
              <a:rPr sz="2300" dirty="0">
                <a:solidFill>
                  <a:srgbClr val="8E0036"/>
                </a:solidFill>
                <a:latin typeface="Arial"/>
                <a:cs typeface="Arial"/>
              </a:rPr>
              <a:t>cele  specjalne</a:t>
            </a:r>
            <a:r>
              <a:rPr sz="2300" dirty="0">
                <a:solidFill>
                  <a:srgbClr val="413C47"/>
                </a:solidFill>
                <a:latin typeface="Arial"/>
                <a:cs typeface="Arial"/>
              </a:rPr>
              <a:t>, </a:t>
            </a:r>
            <a:r>
              <a:rPr sz="2300" spc="-5" dirty="0">
                <a:solidFill>
                  <a:srgbClr val="413C47"/>
                </a:solidFill>
                <a:latin typeface="Arial"/>
                <a:cs typeface="Arial"/>
              </a:rPr>
              <a:t>objęte </a:t>
            </a:r>
            <a:r>
              <a:rPr sz="2300" spc="-10" dirty="0">
                <a:solidFill>
                  <a:srgbClr val="413C47"/>
                </a:solidFill>
                <a:latin typeface="Arial"/>
                <a:cs typeface="Arial"/>
              </a:rPr>
              <a:t>opłatami </a:t>
            </a:r>
            <a:r>
              <a:rPr sz="230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2300" spc="-5" dirty="0">
                <a:solidFill>
                  <a:srgbClr val="413C47"/>
                </a:solidFill>
                <a:latin typeface="Arial"/>
                <a:cs typeface="Arial"/>
              </a:rPr>
              <a:t>usługi  wodne (np. do celów</a:t>
            </a:r>
            <a:r>
              <a:rPr sz="230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413C47"/>
                </a:solidFill>
                <a:latin typeface="Arial"/>
                <a:cs typeface="Arial"/>
              </a:rPr>
              <a:t>spożywczych).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8176" y="1632536"/>
            <a:ext cx="45294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</a:rPr>
              <a:t>OPŁATA OD</a:t>
            </a:r>
            <a:r>
              <a:rPr sz="2800" b="1" spc="-35" dirty="0">
                <a:solidFill>
                  <a:srgbClr val="FFFFFF"/>
                </a:solidFill>
              </a:rPr>
              <a:t> </a:t>
            </a:r>
            <a:r>
              <a:rPr sz="2800" b="1" spc="-5" dirty="0">
                <a:solidFill>
                  <a:srgbClr val="FFFFFF"/>
                </a:solidFill>
              </a:rPr>
              <a:t>DESZCZÓWKI</a:t>
            </a:r>
            <a:endParaRPr sz="28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1613372" y="2212298"/>
            <a:ext cx="723265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 ŚWIETLE NOWEGO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PRAWO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WODNEGO</a:t>
            </a:r>
            <a:endParaRPr sz="28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3954" y="2409605"/>
            <a:ext cx="4708321" cy="4171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9192" y="1419225"/>
            <a:ext cx="3327907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33313D"/>
                </a:solidFill>
                <a:latin typeface="Arial"/>
                <a:cs typeface="Arial"/>
              </a:rPr>
              <a:t>PRZEPIS</a:t>
            </a:r>
            <a:r>
              <a:rPr sz="2100" b="1" spc="-4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33313D"/>
                </a:solidFill>
                <a:latin typeface="Arial"/>
                <a:cs typeface="Arial"/>
              </a:rPr>
              <a:t>PRZEJŚCIOWY</a:t>
            </a:r>
            <a:endParaRPr sz="2100" b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512" y="2533805"/>
            <a:ext cx="16109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Art.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558</a:t>
            </a:r>
            <a:r>
              <a:rPr sz="2100" spc="-9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nPW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512" y="3185961"/>
            <a:ext cx="4317365" cy="1931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9100"/>
              </a:lnSpc>
              <a:spcBef>
                <a:spcPts val="12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Wprowadzenie opłat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za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usługi  wodne </a:t>
            </a:r>
            <a:r>
              <a:rPr sz="2100" spc="-5" dirty="0">
                <a:solidFill>
                  <a:srgbClr val="8B002E"/>
                </a:solidFill>
                <a:latin typeface="Arial"/>
                <a:cs typeface="Arial"/>
              </a:rPr>
              <a:t>nie może stanowić podstawy  do zmiany taryf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,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o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których mowa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w 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przepisach ustawy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z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dnia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7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czerwca  2001 r.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o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zbiorowym zaopatrzeniu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w 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wodę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512" y="5111065"/>
            <a:ext cx="4316730" cy="129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00"/>
              </a:lnSpc>
              <a:spcBef>
                <a:spcPts val="100"/>
              </a:spcBef>
              <a:tabLst>
                <a:tab pos="647700" algn="l"/>
                <a:tab pos="2495550" algn="l"/>
              </a:tabLst>
            </a:pP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i	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zbiorowym	odprowadzaniu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ts val="2485"/>
              </a:lnSpc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ścieków (Dz. U.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z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2017 r. poz. 238 </a:t>
            </a:r>
            <a:r>
              <a:rPr sz="2100" spc="14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i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ts val="2485"/>
              </a:lnSpc>
              <a:tabLst>
                <a:tab pos="574675" algn="l"/>
                <a:tab pos="2127885" algn="l"/>
                <a:tab pos="2555875" algn="l"/>
                <a:tab pos="3060065" algn="l"/>
                <a:tab pos="3783965" algn="l"/>
              </a:tabLst>
            </a:pP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…),	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określon</a:t>
            </a:r>
            <a:r>
              <a:rPr sz="2100" spc="-15" dirty="0">
                <a:solidFill>
                  <a:srgbClr val="33313D"/>
                </a:solidFill>
                <a:latin typeface="Arial"/>
                <a:cs typeface="Arial"/>
              </a:rPr>
              <a:t>y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ch	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n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a	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r</a:t>
            </a:r>
            <a:r>
              <a:rPr sz="2100" spc="-10" dirty="0">
                <a:solidFill>
                  <a:srgbClr val="33313D"/>
                </a:solidFill>
                <a:latin typeface="Arial"/>
                <a:cs typeface="Arial"/>
              </a:rPr>
              <a:t>o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k	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2</a:t>
            </a:r>
            <a:r>
              <a:rPr sz="2100" spc="-10" dirty="0">
                <a:solidFill>
                  <a:srgbClr val="33313D"/>
                </a:solidFill>
                <a:latin typeface="Arial"/>
                <a:cs typeface="Arial"/>
              </a:rPr>
              <a:t>0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1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8	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oraz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ts val="2500"/>
              </a:lnSpc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rok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33313D"/>
                </a:solidFill>
                <a:latin typeface="Arial"/>
                <a:cs typeface="Arial"/>
              </a:rPr>
              <a:t>2019.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43836" y="2215345"/>
            <a:ext cx="2813050" cy="106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350" spc="-5" dirty="0">
                <a:solidFill>
                  <a:srgbClr val="33313D"/>
                </a:solidFill>
              </a:rPr>
              <a:t>ZAMROŻENIE</a:t>
            </a:r>
            <a:endParaRPr sz="3350" dirty="0"/>
          </a:p>
          <a:p>
            <a:pPr marR="635" algn="ctr">
              <a:lnSpc>
                <a:spcPct val="100000"/>
              </a:lnSpc>
              <a:spcBef>
                <a:spcPts val="5"/>
              </a:spcBef>
            </a:pPr>
            <a:r>
              <a:rPr sz="3500" dirty="0">
                <a:solidFill>
                  <a:srgbClr val="33313D"/>
                </a:solidFill>
              </a:rPr>
              <a:t>TARYF</a:t>
            </a:r>
            <a:endParaRPr sz="3500" dirty="0"/>
          </a:p>
        </p:txBody>
      </p:sp>
      <p:sp>
        <p:nvSpPr>
          <p:cNvPr id="10" name="object 10"/>
          <p:cNvSpPr txBox="1"/>
          <p:nvPr/>
        </p:nvSpPr>
        <p:spPr>
          <a:xfrm>
            <a:off x="6668601" y="3552825"/>
            <a:ext cx="278828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5" dirty="0">
                <a:solidFill>
                  <a:srgbClr val="33313D"/>
                </a:solidFill>
                <a:latin typeface="Arial"/>
                <a:cs typeface="Arial"/>
              </a:rPr>
              <a:t>„MARTWY</a:t>
            </a:r>
            <a:r>
              <a:rPr sz="2250" spc="-8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33313D"/>
                </a:solidFill>
                <a:latin typeface="Arial"/>
                <a:cs typeface="Arial"/>
              </a:rPr>
              <a:t>PRZEPIS”</a:t>
            </a:r>
            <a:endParaRPr sz="22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2" y="1426819"/>
            <a:ext cx="10340403" cy="4408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938" y="2828645"/>
            <a:ext cx="9640125" cy="251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1749" y="1553666"/>
            <a:ext cx="7166609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/>
              <a:t>AKTUALNIE TRZY REŻIMY PRAWNE OPŁAT ZA</a:t>
            </a:r>
            <a:r>
              <a:rPr sz="1900" spc="40" dirty="0"/>
              <a:t> </a:t>
            </a:r>
            <a:r>
              <a:rPr sz="1900" spc="-10" dirty="0"/>
              <a:t>DESZCZÓWKĘ</a:t>
            </a:r>
            <a:endParaRPr sz="1900"/>
          </a:p>
        </p:txBody>
      </p:sp>
      <p:sp>
        <p:nvSpPr>
          <p:cNvPr id="4" name="object 4"/>
          <p:cNvSpPr txBox="1"/>
          <p:nvPr/>
        </p:nvSpPr>
        <p:spPr>
          <a:xfrm>
            <a:off x="5159724" y="3344429"/>
            <a:ext cx="1228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PRAWO</a:t>
            </a:r>
            <a:r>
              <a:rPr sz="1200" spc="-9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WODNE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8311" y="3033639"/>
            <a:ext cx="2063750" cy="72707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PRAWO</a:t>
            </a:r>
            <a:r>
              <a:rPr sz="1750" spc="-4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OCHRONY</a:t>
            </a:r>
            <a:endParaRPr sz="1750">
              <a:latin typeface="Arial"/>
              <a:cs typeface="Arial"/>
            </a:endParaRPr>
          </a:p>
          <a:p>
            <a:pPr marR="12700" algn="ctr">
              <a:lnSpc>
                <a:spcPct val="100000"/>
              </a:lnSpc>
              <a:spcBef>
                <a:spcPts val="660"/>
              </a:spcBef>
            </a:pP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ŚRODOWISKA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16747" y="3147868"/>
            <a:ext cx="2613660" cy="659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solidFill>
                  <a:srgbClr val="413C47"/>
                </a:solidFill>
                <a:latin typeface="Arial"/>
                <a:cs typeface="Arial"/>
              </a:rPr>
              <a:t>USTAWA </a:t>
            </a:r>
            <a:r>
              <a:rPr sz="1350" dirty="0">
                <a:solidFill>
                  <a:srgbClr val="413C47"/>
                </a:solidFill>
                <a:latin typeface="Arial"/>
                <a:cs typeface="Arial"/>
              </a:rPr>
              <a:t>O</a:t>
            </a:r>
            <a:r>
              <a:rPr sz="1350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350" spc="-5" dirty="0">
                <a:solidFill>
                  <a:srgbClr val="413C47"/>
                </a:solidFill>
                <a:latin typeface="Arial"/>
                <a:cs typeface="Arial"/>
              </a:rPr>
              <a:t>ZBIOROWYM</a:t>
            </a:r>
            <a:endParaRPr sz="1350">
              <a:latin typeface="Arial"/>
              <a:cs typeface="Arial"/>
            </a:endParaRPr>
          </a:p>
          <a:p>
            <a:pPr marR="32384" algn="ctr">
              <a:lnSpc>
                <a:spcPct val="100000"/>
              </a:lnSpc>
              <a:spcBef>
                <a:spcPts val="50"/>
              </a:spcBef>
            </a:pPr>
            <a:r>
              <a:rPr sz="1350" spc="-5" dirty="0">
                <a:solidFill>
                  <a:srgbClr val="413C47"/>
                </a:solidFill>
                <a:latin typeface="Arial"/>
                <a:cs typeface="Arial"/>
              </a:rPr>
              <a:t>ZAOPATRZENIU </a:t>
            </a:r>
            <a:r>
              <a:rPr sz="1350" spc="0" dirty="0">
                <a:solidFill>
                  <a:srgbClr val="413C47"/>
                </a:solidFill>
                <a:latin typeface="Arial"/>
                <a:cs typeface="Arial"/>
              </a:rPr>
              <a:t>W</a:t>
            </a:r>
            <a:r>
              <a:rPr sz="1350" spc="-5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13C47"/>
                </a:solidFill>
                <a:latin typeface="Arial"/>
                <a:cs typeface="Arial"/>
              </a:rPr>
              <a:t>WODĘ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ODPROWADZANIU</a:t>
            </a:r>
            <a:r>
              <a:rPr sz="1400" spc="-4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ŚCIEKÓW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4518" y="2430830"/>
            <a:ext cx="7480871" cy="1345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2138" y="3832034"/>
            <a:ext cx="7465631" cy="1957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4518" y="5855105"/>
            <a:ext cx="7480871" cy="7809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51465" y="1584141"/>
            <a:ext cx="709866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OPŁATA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OD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DESZCZÓWKI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ŚWIETLE AKTUALNYCH</a:t>
            </a:r>
            <a:r>
              <a:rPr sz="1750" spc="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PRZEPISÓW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6349" y="2456607"/>
            <a:ext cx="3238500" cy="1297305"/>
          </a:xfrm>
          <a:prstGeom prst="rect">
            <a:avLst/>
          </a:prstGeom>
          <a:solidFill>
            <a:srgbClr val="8E003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R="635" algn="ctr">
              <a:lnSpc>
                <a:spcPts val="1910"/>
              </a:lnSpc>
              <a:spcBef>
                <a:spcPts val="1070"/>
              </a:spcBef>
            </a:pP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OPŁATA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KORZYSTANIE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910"/>
              </a:lnSpc>
            </a:pP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ZE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ŚRODOWISKA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79427" y="2456607"/>
            <a:ext cx="3226435" cy="1297305"/>
          </a:xfrm>
          <a:prstGeom prst="rect">
            <a:avLst/>
          </a:prstGeom>
          <a:solidFill>
            <a:srgbClr val="413C47"/>
          </a:solidFill>
        </p:spPr>
        <p:txBody>
          <a:bodyPr vert="horz" wrap="square" lIns="0" tIns="167640" rIns="0" bIns="0" rtlCol="0">
            <a:spAutoFit/>
          </a:bodyPr>
          <a:lstStyle/>
          <a:p>
            <a:pPr marL="238760" marR="238125" indent="301625">
              <a:lnSpc>
                <a:spcPts val="1900"/>
              </a:lnSpc>
              <a:spcBef>
                <a:spcPts val="1320"/>
              </a:spcBef>
            </a:pP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OPŁATA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ZA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USŁUGĘ 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ODPROWADZANIA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ŚCIEKÓW</a:t>
            </a:r>
            <a:endParaRPr sz="1600">
              <a:latin typeface="Arial"/>
              <a:cs typeface="Arial"/>
            </a:endParaRPr>
          </a:p>
          <a:p>
            <a:pPr marL="816610" marR="733425" indent="-79375">
              <a:lnSpc>
                <a:spcPts val="1889"/>
              </a:lnSpc>
            </a:pP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OPADOWYCH LUB 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ROZTOPOWYCH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0782" y="3990744"/>
            <a:ext cx="2790190" cy="1629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200"/>
              </a:lnSpc>
              <a:spcBef>
                <a:spcPts val="95"/>
              </a:spcBef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wprowadzanie</a:t>
            </a:r>
            <a:r>
              <a:rPr sz="1750" spc="-7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„deszczówki”  do wód lub do ziemi,  wykraczające poza zakres  zwykłego korzystania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wód  jest szczególnym  korzystaniem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z</a:t>
            </a:r>
            <a:r>
              <a:rPr sz="1750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wód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8249" y="3990744"/>
            <a:ext cx="2815590" cy="1629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70485" indent="15240" algn="ctr">
              <a:lnSpc>
                <a:spcPct val="100299"/>
              </a:lnSpc>
              <a:spcBef>
                <a:spcPts val="95"/>
              </a:spcBef>
            </a:pPr>
            <a:r>
              <a:rPr sz="1750" dirty="0">
                <a:solidFill>
                  <a:srgbClr val="8E0036"/>
                </a:solidFill>
                <a:latin typeface="Arial"/>
                <a:cs typeface="Arial"/>
              </a:rPr>
              <a:t>w </a:t>
            </a:r>
            <a:r>
              <a:rPr sz="1750" spc="-5" dirty="0">
                <a:solidFill>
                  <a:srgbClr val="8E0036"/>
                </a:solidFill>
                <a:latin typeface="Arial"/>
                <a:cs typeface="Arial"/>
              </a:rPr>
              <a:t>taryfach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możliwe jest  uwzględnianie opłat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za 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odprowadzanie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w</a:t>
            </a:r>
            <a:r>
              <a:rPr sz="1750" spc="-6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ściekach</a:t>
            </a:r>
            <a:endParaRPr sz="175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„deszczówki”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1750" spc="-10" dirty="0">
                <a:solidFill>
                  <a:srgbClr val="413C47"/>
                </a:solidFill>
                <a:latin typeface="Arial"/>
                <a:cs typeface="Arial"/>
              </a:rPr>
              <a:t>powierzchni 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zanieczyszczonych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o</a:t>
            </a:r>
            <a:r>
              <a:rPr sz="1750" spc="-3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trwałej</a:t>
            </a:r>
            <a:endParaRPr sz="1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750" spc="-15" dirty="0">
                <a:solidFill>
                  <a:srgbClr val="413C47"/>
                </a:solidFill>
                <a:latin typeface="Arial"/>
                <a:cs typeface="Arial"/>
              </a:rPr>
              <a:t>nawierzchni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4144" y="6026826"/>
            <a:ext cx="24644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413C47"/>
                </a:solidFill>
                <a:latin typeface="Arial"/>
                <a:cs typeface="Arial"/>
              </a:rPr>
              <a:t>Definicja ścieków </a:t>
            </a:r>
            <a:r>
              <a:rPr sz="1400" spc="-2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400" spc="-15" dirty="0">
                <a:solidFill>
                  <a:srgbClr val="413C47"/>
                </a:solidFill>
                <a:latin typeface="Arial"/>
                <a:cs typeface="Arial"/>
              </a:rPr>
              <a:t>uzzw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i</a:t>
            </a:r>
            <a:r>
              <a:rPr sz="1400" spc="5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413C47"/>
                </a:solidFill>
                <a:latin typeface="Arial"/>
                <a:cs typeface="Arial"/>
              </a:rPr>
              <a:t>inne</a:t>
            </a:r>
            <a:endParaRPr sz="14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przepisy</a:t>
            </a:r>
            <a:r>
              <a:rPr sz="1400" spc="-2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ustawy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0974" y="5964353"/>
            <a:ext cx="2786380" cy="58356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-2540" algn="ctr">
              <a:lnSpc>
                <a:spcPct val="102600"/>
              </a:lnSpc>
              <a:spcBef>
                <a:spcPts val="60"/>
              </a:spcBef>
            </a:pP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zob. art. 273 </a:t>
            </a: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ust. 1 pkt 2 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ustawy Prawo  </a:t>
            </a: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ochrony 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środowiska </a:t>
            </a: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oraz 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art. </a:t>
            </a: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122</a:t>
            </a:r>
            <a:r>
              <a:rPr sz="1200" spc="-7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ustawy  Prawo wodne </a:t>
            </a: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1200" spc="-5" dirty="0">
                <a:solidFill>
                  <a:srgbClr val="413C47"/>
                </a:solidFill>
                <a:latin typeface="Arial"/>
                <a:cs typeface="Arial"/>
              </a:rPr>
              <a:t>inne przepisy </a:t>
            </a:r>
            <a:r>
              <a:rPr sz="1200" spc="-10" dirty="0">
                <a:solidFill>
                  <a:srgbClr val="413C47"/>
                </a:solidFill>
                <a:latin typeface="Arial"/>
                <a:cs typeface="Arial"/>
              </a:rPr>
              <a:t>ww.</a:t>
            </a:r>
            <a:r>
              <a:rPr sz="1200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13C47"/>
                </a:solidFill>
                <a:latin typeface="Arial"/>
                <a:cs typeface="Arial"/>
              </a:rPr>
              <a:t>ustaw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2043" y="2366208"/>
            <a:ext cx="9309975" cy="4047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782" y="3803813"/>
            <a:ext cx="6204749" cy="2691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51465" y="1591760"/>
            <a:ext cx="69716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33313D"/>
                </a:solidFill>
              </a:rPr>
              <a:t>OPŁATA </a:t>
            </a:r>
            <a:r>
              <a:rPr sz="1700" spc="-5" dirty="0">
                <a:solidFill>
                  <a:srgbClr val="33313D"/>
                </a:solidFill>
              </a:rPr>
              <a:t>OD DESZCZÓWKI </a:t>
            </a:r>
            <a:r>
              <a:rPr sz="1700" dirty="0">
                <a:solidFill>
                  <a:srgbClr val="33313D"/>
                </a:solidFill>
              </a:rPr>
              <a:t>– </a:t>
            </a:r>
            <a:r>
              <a:rPr sz="1700" spc="-5" dirty="0">
                <a:solidFill>
                  <a:srgbClr val="33313D"/>
                </a:solidFill>
              </a:rPr>
              <a:t>RÓŻNE OBLICZA </a:t>
            </a:r>
            <a:r>
              <a:rPr sz="1700" dirty="0">
                <a:solidFill>
                  <a:srgbClr val="33313D"/>
                </a:solidFill>
              </a:rPr>
              <a:t>OD 1 </a:t>
            </a:r>
            <a:r>
              <a:rPr sz="1700" spc="-5" dirty="0">
                <a:solidFill>
                  <a:srgbClr val="33313D"/>
                </a:solidFill>
              </a:rPr>
              <a:t>STYCZNIA</a:t>
            </a:r>
            <a:r>
              <a:rPr sz="1700" spc="35" dirty="0">
                <a:solidFill>
                  <a:srgbClr val="33313D"/>
                </a:solidFill>
              </a:rPr>
              <a:t> </a:t>
            </a:r>
            <a:r>
              <a:rPr sz="1700" spc="-10" dirty="0">
                <a:solidFill>
                  <a:srgbClr val="33313D"/>
                </a:solidFill>
              </a:rPr>
              <a:t>2018</a:t>
            </a:r>
            <a:endParaRPr sz="1700"/>
          </a:p>
        </p:txBody>
      </p:sp>
      <p:sp>
        <p:nvSpPr>
          <p:cNvPr id="6" name="object 6"/>
          <p:cNvSpPr txBox="1"/>
          <p:nvPr/>
        </p:nvSpPr>
        <p:spPr>
          <a:xfrm>
            <a:off x="4126890" y="2456612"/>
            <a:ext cx="2933700" cy="1296035"/>
          </a:xfrm>
          <a:prstGeom prst="rect">
            <a:avLst/>
          </a:prstGeom>
          <a:solidFill>
            <a:srgbClr val="8B002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OPŁATA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14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ZMNIEJSZENIE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NATURALNEJ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RETENCJI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43" y="2456611"/>
            <a:ext cx="2934335" cy="1296035"/>
          </a:xfrm>
          <a:prstGeom prst="rect">
            <a:avLst/>
          </a:prstGeom>
          <a:solidFill>
            <a:srgbClr val="8B002E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285115" marR="280035" indent="610870">
              <a:lnSpc>
                <a:spcPct val="100699"/>
              </a:lnSpc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OPŁATA ZA 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ODPROWADZANIE DO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WÓD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75"/>
              </a:lnSpc>
            </a:pP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WÓD OPADOWYCH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LUB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75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ROZTOPOWYCH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37963" y="4021218"/>
            <a:ext cx="15074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33313D"/>
                </a:solidFill>
                <a:latin typeface="Arial"/>
                <a:cs typeface="Arial"/>
              </a:rPr>
              <a:t>Nowy </a:t>
            </a:r>
            <a:r>
              <a:rPr sz="1400" spc="-15" dirty="0">
                <a:solidFill>
                  <a:srgbClr val="33313D"/>
                </a:solidFill>
                <a:latin typeface="Arial"/>
                <a:cs typeface="Arial"/>
              </a:rPr>
              <a:t>rodzaj</a:t>
            </a:r>
            <a:r>
              <a:rPr sz="1400" spc="-3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3313D"/>
                </a:solidFill>
                <a:latin typeface="Arial"/>
                <a:cs typeface="Arial"/>
              </a:rPr>
              <a:t>opłaty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9959" y="3911510"/>
            <a:ext cx="2075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Odpowiednik opłaty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za  </a:t>
            </a:r>
            <a:r>
              <a:rPr sz="1400" spc="-15" dirty="0">
                <a:solidFill>
                  <a:srgbClr val="33313D"/>
                </a:solidFill>
                <a:latin typeface="Arial"/>
                <a:cs typeface="Arial"/>
              </a:rPr>
              <a:t>korzystanie ze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3313D"/>
                </a:solidFill>
                <a:latin typeface="Arial"/>
                <a:cs typeface="Arial"/>
              </a:rPr>
              <a:t>środowiska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10674" y="5060782"/>
            <a:ext cx="336232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Opłata za </a:t>
            </a:r>
            <a:r>
              <a:rPr sz="2450" spc="-10" dirty="0">
                <a:solidFill>
                  <a:srgbClr val="33313D"/>
                </a:solidFill>
                <a:latin typeface="Arial"/>
                <a:cs typeface="Arial"/>
              </a:rPr>
              <a:t>usługę</a:t>
            </a:r>
            <a:r>
              <a:rPr sz="2450" spc="-3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33313D"/>
                </a:solidFill>
                <a:latin typeface="Arial"/>
                <a:cs typeface="Arial"/>
              </a:rPr>
              <a:t>wodną</a:t>
            </a:r>
            <a:endParaRPr sz="2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4704" y="5924736"/>
            <a:ext cx="15684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Art.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268 ust.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1 </a:t>
            </a:r>
            <a:r>
              <a:rPr sz="1400" spc="-10" dirty="0">
                <a:solidFill>
                  <a:srgbClr val="33313D"/>
                </a:solidFill>
                <a:latin typeface="Arial"/>
                <a:cs typeface="Arial"/>
              </a:rPr>
              <a:t>pkt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3 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Prawa</a:t>
            </a:r>
            <a:r>
              <a:rPr sz="1400" spc="-2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wodnego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58729" y="5924736"/>
            <a:ext cx="1568450" cy="45148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54305" marR="5080" indent="-142240">
              <a:lnSpc>
                <a:spcPts val="1670"/>
              </a:lnSpc>
              <a:spcBef>
                <a:spcPts val="165"/>
              </a:spcBef>
            </a:pP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Art. </a:t>
            </a:r>
            <a:r>
              <a:rPr sz="1400" spc="-5" dirty="0">
                <a:solidFill>
                  <a:srgbClr val="33313D"/>
                </a:solidFill>
                <a:latin typeface="Arial"/>
                <a:cs typeface="Arial"/>
              </a:rPr>
              <a:t>269 ust.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1 </a:t>
            </a:r>
            <a:r>
              <a:rPr sz="1400" spc="-10" dirty="0">
                <a:solidFill>
                  <a:srgbClr val="33313D"/>
                </a:solidFill>
                <a:latin typeface="Arial"/>
                <a:cs typeface="Arial"/>
              </a:rPr>
              <a:t>pkt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1  </a:t>
            </a:r>
            <a:r>
              <a:rPr sz="1400" spc="-20" dirty="0">
                <a:solidFill>
                  <a:srgbClr val="33313D"/>
                </a:solidFill>
                <a:latin typeface="Arial"/>
                <a:cs typeface="Arial"/>
              </a:rPr>
              <a:t>Prawa wodnego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70078" y="2779125"/>
            <a:ext cx="2444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900" dirty="0">
                <a:solidFill>
                  <a:srgbClr val="907C7A"/>
                </a:solidFill>
                <a:latin typeface="Arial"/>
                <a:cs typeface="Arial"/>
              </a:rPr>
              <a:t>3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900" dirty="0">
                <a:solidFill>
                  <a:srgbClr val="907C7A"/>
                </a:solidFill>
                <a:latin typeface="Arial"/>
                <a:cs typeface="Arial"/>
              </a:rPr>
              <a:t>.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OPŁATA</a:t>
            </a:r>
            <a:r>
              <a:rPr sz="900" spc="-5" dirty="0">
                <a:solidFill>
                  <a:srgbClr val="907C7A"/>
                </a:solidFill>
                <a:latin typeface="Arial"/>
                <a:cs typeface="Arial"/>
              </a:rPr>
              <a:t>OPŁATA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900" spc="-5" dirty="0">
                <a:solidFill>
                  <a:srgbClr val="907C7A"/>
                </a:solidFill>
                <a:latin typeface="Arial"/>
                <a:cs typeface="Arial"/>
              </a:rPr>
              <a:t>ZA</a:t>
            </a:r>
            <a:r>
              <a:rPr sz="900" spc="-35" dirty="0">
                <a:solidFill>
                  <a:srgbClr val="907C7A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USŁUGĘ</a:t>
            </a:r>
            <a:r>
              <a:rPr sz="900" spc="-5" dirty="0">
                <a:solidFill>
                  <a:srgbClr val="907C7A"/>
                </a:solidFill>
                <a:latin typeface="Arial"/>
                <a:cs typeface="Arial"/>
              </a:rPr>
              <a:t>USŁUGĘ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91923" y="3011243"/>
            <a:ext cx="2414905" cy="198120"/>
          </a:xfrm>
          <a:prstGeom prst="rect">
            <a:avLst/>
          </a:prstGeom>
          <a:solidFill>
            <a:srgbClr val="4A363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350" spc="-5" dirty="0">
                <a:solidFill>
                  <a:srgbClr val="FFFFFF"/>
                </a:solidFill>
                <a:latin typeface="Arial"/>
                <a:cs typeface="Arial"/>
              </a:rPr>
              <a:t>ZBIOROWEGO</a:t>
            </a:r>
            <a:r>
              <a:rPr sz="1350" spc="-5" dirty="0">
                <a:solidFill>
                  <a:srgbClr val="907C7A"/>
                </a:solidFill>
                <a:latin typeface="Arial"/>
                <a:cs typeface="Arial"/>
              </a:rPr>
              <a:t>ZBIOROWEGO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91923" y="3205769"/>
            <a:ext cx="2355850" cy="177165"/>
          </a:xfrm>
          <a:prstGeom prst="rect">
            <a:avLst/>
          </a:prstGeom>
          <a:solidFill>
            <a:srgbClr val="4A363F"/>
          </a:solidFill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07C7A"/>
                </a:solidFill>
                <a:latin typeface="Arial"/>
                <a:cs typeface="Arial"/>
              </a:rPr>
              <a:t>ODPROWADZANIA</a:t>
            </a:r>
            <a:r>
              <a:rPr sz="1000" spc="-40" dirty="0">
                <a:solidFill>
                  <a:srgbClr val="907C7A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ŚCIEKÓW</a:t>
            </a:r>
            <a:r>
              <a:rPr sz="1000" spc="-5" dirty="0">
                <a:solidFill>
                  <a:srgbClr val="907C7A"/>
                </a:solidFill>
                <a:latin typeface="Arial"/>
                <a:cs typeface="Arial"/>
              </a:rPr>
              <a:t>ŚCIEKÓW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07213" y="4019694"/>
            <a:ext cx="229425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5" dirty="0">
                <a:solidFill>
                  <a:srgbClr val="33313D"/>
                </a:solidFill>
                <a:latin typeface="Arial"/>
                <a:cs typeface="Arial"/>
              </a:rPr>
              <a:t>Zmiana</a:t>
            </a:r>
            <a:r>
              <a:rPr sz="850" spc="-5" dirty="0">
                <a:solidFill>
                  <a:srgbClr val="4A363F"/>
                </a:solidFill>
                <a:latin typeface="Arial"/>
                <a:cs typeface="Arial"/>
              </a:rPr>
              <a:t>Zmiana </a:t>
            </a:r>
            <a:r>
              <a:rPr sz="850" spc="-5" dirty="0">
                <a:solidFill>
                  <a:srgbClr val="33313D"/>
                </a:solidFill>
                <a:latin typeface="Arial"/>
                <a:cs typeface="Arial"/>
              </a:rPr>
              <a:t>definicji</a:t>
            </a:r>
            <a:r>
              <a:rPr sz="850" spc="-5" dirty="0">
                <a:solidFill>
                  <a:srgbClr val="4A363F"/>
                </a:solidFill>
                <a:latin typeface="Arial"/>
                <a:cs typeface="Arial"/>
              </a:rPr>
              <a:t>definicji</a:t>
            </a:r>
            <a:r>
              <a:rPr sz="850" spc="15" dirty="0">
                <a:solidFill>
                  <a:srgbClr val="4A363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33313D"/>
                </a:solidFill>
                <a:latin typeface="Arial"/>
                <a:cs typeface="Arial"/>
              </a:rPr>
              <a:t>ścieków</a:t>
            </a:r>
            <a:r>
              <a:rPr sz="850" spc="-5" dirty="0">
                <a:solidFill>
                  <a:srgbClr val="4A363F"/>
                </a:solidFill>
                <a:latin typeface="Arial"/>
                <a:cs typeface="Arial"/>
              </a:rPr>
              <a:t>ścieków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00335" y="4566713"/>
            <a:ext cx="1897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33313D"/>
                </a:solidFill>
                <a:latin typeface="Arial"/>
                <a:cs typeface="Arial"/>
              </a:rPr>
              <a:t>Brak</a:t>
            </a:r>
            <a:r>
              <a:rPr sz="1100" spc="-5" dirty="0">
                <a:solidFill>
                  <a:srgbClr val="4A363F"/>
                </a:solidFill>
                <a:latin typeface="Arial"/>
                <a:cs typeface="Arial"/>
              </a:rPr>
              <a:t>Brak</a:t>
            </a:r>
            <a:r>
              <a:rPr sz="1100" spc="-20" dirty="0">
                <a:solidFill>
                  <a:srgbClr val="4A363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33313D"/>
                </a:solidFill>
                <a:latin typeface="Arial"/>
                <a:cs typeface="Arial"/>
              </a:rPr>
              <a:t>przepisów</a:t>
            </a:r>
            <a:r>
              <a:rPr sz="1100" spc="-5" dirty="0">
                <a:solidFill>
                  <a:srgbClr val="4A363F"/>
                </a:solidFill>
                <a:latin typeface="Arial"/>
                <a:cs typeface="Arial"/>
              </a:rPr>
              <a:t>przepisów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77037" y="4829383"/>
            <a:ext cx="1818639" cy="168275"/>
          </a:xfrm>
          <a:prstGeom prst="rect">
            <a:avLst/>
          </a:prstGeom>
          <a:solidFill>
            <a:srgbClr val="A9A9A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150" spc="-5" dirty="0">
                <a:solidFill>
                  <a:srgbClr val="33313D"/>
                </a:solidFill>
                <a:latin typeface="Arial"/>
                <a:cs typeface="Arial"/>
              </a:rPr>
              <a:t>przejściowych</a:t>
            </a:r>
            <a:r>
              <a:rPr sz="1150" spc="-5" dirty="0">
                <a:solidFill>
                  <a:srgbClr val="4A363F"/>
                </a:solidFill>
                <a:latin typeface="Arial"/>
                <a:cs typeface="Arial"/>
              </a:rPr>
              <a:t>przejściowych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35885" y="5265466"/>
            <a:ext cx="280670" cy="119380"/>
          </a:xfrm>
          <a:custGeom>
            <a:avLst/>
            <a:gdLst/>
            <a:ahLst/>
            <a:cxnLst/>
            <a:rect l="l" t="t" r="r" b="b"/>
            <a:pathLst>
              <a:path w="280670" h="119379">
                <a:moveTo>
                  <a:pt x="280366" y="118850"/>
                </a:moveTo>
                <a:lnTo>
                  <a:pt x="280366" y="0"/>
                </a:lnTo>
                <a:lnTo>
                  <a:pt x="0" y="0"/>
                </a:lnTo>
                <a:lnTo>
                  <a:pt x="0" y="118850"/>
                </a:lnTo>
                <a:lnTo>
                  <a:pt x="280366" y="11885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45208" y="5265466"/>
            <a:ext cx="640080" cy="119380"/>
          </a:xfrm>
          <a:custGeom>
            <a:avLst/>
            <a:gdLst/>
            <a:ahLst/>
            <a:cxnLst/>
            <a:rect l="l" t="t" r="r" b="b"/>
            <a:pathLst>
              <a:path w="640079" h="119379">
                <a:moveTo>
                  <a:pt x="639965" y="118850"/>
                </a:moveTo>
                <a:lnTo>
                  <a:pt x="639965" y="0"/>
                </a:lnTo>
                <a:lnTo>
                  <a:pt x="0" y="0"/>
                </a:lnTo>
                <a:lnTo>
                  <a:pt x="0" y="118850"/>
                </a:lnTo>
                <a:lnTo>
                  <a:pt x="639965" y="11885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48920" y="5246677"/>
            <a:ext cx="1894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3313D"/>
                </a:solidFill>
                <a:latin typeface="Arial"/>
                <a:cs typeface="Arial"/>
              </a:rPr>
              <a:t>Wciąż</a:t>
            </a:r>
            <a:r>
              <a:rPr sz="800" spc="-5" dirty="0">
                <a:solidFill>
                  <a:srgbClr val="4A363F"/>
                </a:solidFill>
                <a:latin typeface="Arial"/>
                <a:cs typeface="Arial"/>
              </a:rPr>
              <a:t>Wciąż</a:t>
            </a:r>
            <a:r>
              <a:rPr sz="800" spc="-25" dirty="0">
                <a:solidFill>
                  <a:srgbClr val="4A363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33313D"/>
                </a:solidFill>
                <a:latin typeface="Arial"/>
                <a:cs typeface="Arial"/>
              </a:rPr>
              <a:t>nierozwiązany</a:t>
            </a:r>
            <a:r>
              <a:rPr sz="800" spc="-5" dirty="0">
                <a:solidFill>
                  <a:srgbClr val="4A363F"/>
                </a:solidFill>
                <a:latin typeface="Arial"/>
                <a:cs typeface="Arial"/>
              </a:rPr>
              <a:t>nierozwiązany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85489" y="5575803"/>
            <a:ext cx="179006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3313D"/>
                </a:solidFill>
                <a:latin typeface="Arial"/>
                <a:cs typeface="Arial"/>
              </a:rPr>
              <a:t>problem</a:t>
            </a:r>
            <a:r>
              <a:rPr sz="800" spc="-5" dirty="0">
                <a:solidFill>
                  <a:srgbClr val="4A363F"/>
                </a:solidFill>
                <a:latin typeface="Arial"/>
                <a:cs typeface="Arial"/>
              </a:rPr>
              <a:t>problem </a:t>
            </a:r>
            <a:r>
              <a:rPr sz="800" spc="-5" dirty="0">
                <a:solidFill>
                  <a:srgbClr val="33313D"/>
                </a:solidFill>
                <a:latin typeface="Arial"/>
                <a:cs typeface="Arial"/>
              </a:rPr>
              <a:t>dachów</a:t>
            </a:r>
            <a:r>
              <a:rPr sz="800" spc="-5" dirty="0">
                <a:solidFill>
                  <a:srgbClr val="4A363F"/>
                </a:solidFill>
                <a:latin typeface="Arial"/>
                <a:cs typeface="Arial"/>
              </a:rPr>
              <a:t>dachów</a:t>
            </a:r>
            <a:r>
              <a:rPr sz="800" dirty="0">
                <a:solidFill>
                  <a:srgbClr val="4A363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33313D"/>
                </a:solidFill>
                <a:latin typeface="Arial"/>
                <a:cs typeface="Arial"/>
              </a:rPr>
              <a:t>itp</a:t>
            </a:r>
            <a:r>
              <a:rPr sz="800" spc="-5" dirty="0">
                <a:solidFill>
                  <a:srgbClr val="4A363F"/>
                </a:solidFill>
                <a:latin typeface="Arial"/>
                <a:cs typeface="Arial"/>
              </a:rPr>
              <a:t>itp</a:t>
            </a:r>
            <a:r>
              <a:rPr sz="800" spc="-5" dirty="0">
                <a:solidFill>
                  <a:srgbClr val="33313D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A363F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85315" y="5901880"/>
            <a:ext cx="241490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" dirty="0">
                <a:solidFill>
                  <a:srgbClr val="33313D"/>
                </a:solidFill>
                <a:latin typeface="Arial"/>
                <a:cs typeface="Arial"/>
              </a:rPr>
              <a:t>Identyczna</a:t>
            </a:r>
            <a:r>
              <a:rPr sz="950" spc="-5" dirty="0">
                <a:solidFill>
                  <a:srgbClr val="4A363F"/>
                </a:solidFill>
                <a:latin typeface="Arial"/>
                <a:cs typeface="Arial"/>
              </a:rPr>
              <a:t>Identyczna </a:t>
            </a:r>
            <a:r>
              <a:rPr sz="950" spc="-5" dirty="0">
                <a:solidFill>
                  <a:srgbClr val="33313D"/>
                </a:solidFill>
                <a:latin typeface="Arial"/>
                <a:cs typeface="Arial"/>
              </a:rPr>
              <a:t>treść</a:t>
            </a:r>
            <a:r>
              <a:rPr sz="950" spc="-5" dirty="0">
                <a:solidFill>
                  <a:srgbClr val="4A363F"/>
                </a:solidFill>
                <a:latin typeface="Arial"/>
                <a:cs typeface="Arial"/>
              </a:rPr>
              <a:t>treść</a:t>
            </a:r>
            <a:r>
              <a:rPr sz="950" spc="25" dirty="0">
                <a:solidFill>
                  <a:srgbClr val="4A363F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33313D"/>
                </a:solidFill>
                <a:latin typeface="Arial"/>
                <a:cs typeface="Arial"/>
              </a:rPr>
              <a:t>aktów</a:t>
            </a:r>
            <a:r>
              <a:rPr sz="950" spc="-5" dirty="0">
                <a:solidFill>
                  <a:srgbClr val="4A363F"/>
                </a:solidFill>
                <a:latin typeface="Arial"/>
                <a:cs typeface="Arial"/>
              </a:rPr>
              <a:t>aktów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386350" y="6162898"/>
            <a:ext cx="889000" cy="154305"/>
          </a:xfrm>
          <a:custGeom>
            <a:avLst/>
            <a:gdLst/>
            <a:ahLst/>
            <a:cxnLst/>
            <a:rect l="l" t="t" r="r" b="b"/>
            <a:pathLst>
              <a:path w="889000" h="154304">
                <a:moveTo>
                  <a:pt x="888638" y="153896"/>
                </a:moveTo>
                <a:lnTo>
                  <a:pt x="888638" y="0"/>
                </a:lnTo>
                <a:lnTo>
                  <a:pt x="0" y="0"/>
                </a:lnTo>
                <a:lnTo>
                  <a:pt x="0" y="153896"/>
                </a:lnTo>
                <a:lnTo>
                  <a:pt x="888638" y="153896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11505" y="6162898"/>
            <a:ext cx="291465" cy="154305"/>
          </a:xfrm>
          <a:custGeom>
            <a:avLst/>
            <a:gdLst/>
            <a:ahLst/>
            <a:cxnLst/>
            <a:rect l="l" t="t" r="r" b="b"/>
            <a:pathLst>
              <a:path w="291465" h="154304">
                <a:moveTo>
                  <a:pt x="291031" y="153896"/>
                </a:moveTo>
                <a:lnTo>
                  <a:pt x="291031" y="0"/>
                </a:lnTo>
                <a:lnTo>
                  <a:pt x="0" y="0"/>
                </a:lnTo>
                <a:lnTo>
                  <a:pt x="0" y="153896"/>
                </a:lnTo>
                <a:lnTo>
                  <a:pt x="291031" y="153896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483791" y="6141055"/>
            <a:ext cx="24212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33313D"/>
                </a:solidFill>
                <a:latin typeface="Arial"/>
                <a:cs typeface="Arial"/>
              </a:rPr>
              <a:t>wykonawczych</a:t>
            </a:r>
            <a:r>
              <a:rPr sz="1050" spc="-5" dirty="0">
                <a:solidFill>
                  <a:srgbClr val="4A363F"/>
                </a:solidFill>
                <a:latin typeface="Arial"/>
                <a:cs typeface="Arial"/>
              </a:rPr>
              <a:t>wykonawczych </a:t>
            </a:r>
            <a:r>
              <a:rPr sz="1050" spc="-5" dirty="0">
                <a:solidFill>
                  <a:srgbClr val="33313D"/>
                </a:solidFill>
                <a:latin typeface="Arial"/>
                <a:cs typeface="Arial"/>
              </a:rPr>
              <a:t>(sic!)</a:t>
            </a:r>
            <a:r>
              <a:rPr sz="1050" spc="-5" dirty="0">
                <a:solidFill>
                  <a:srgbClr val="4A363F"/>
                </a:solidFill>
                <a:latin typeface="Arial"/>
                <a:cs typeface="Arial"/>
              </a:rPr>
              <a:t>(sic!)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41500" y="2181225"/>
            <a:ext cx="7771130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50" dirty="0">
                <a:solidFill>
                  <a:srgbClr val="FFFFFF"/>
                </a:solidFill>
                <a:latin typeface="Arial"/>
                <a:cs typeface="Arial"/>
              </a:rPr>
              <a:t>OPŁATA ZA</a:t>
            </a:r>
            <a:r>
              <a:rPr sz="47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750" spc="-5" dirty="0">
                <a:solidFill>
                  <a:srgbClr val="FFFFFF"/>
                </a:solidFill>
                <a:latin typeface="Arial"/>
                <a:cs typeface="Arial"/>
              </a:rPr>
              <a:t>DESZCZÓWKĘ</a:t>
            </a:r>
            <a:endParaRPr sz="4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700" y="5153025"/>
            <a:ext cx="9502775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ŚWIETLE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USTAWY O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ZBIOROWYM ZAOPATRZENIU </a:t>
            </a:r>
            <a:endParaRPr lang="pl-PL" sz="20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spc="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WODĘ I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ODPROWADZANIU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ŚCIEKÓW</a:t>
            </a:r>
            <a:endParaRPr sz="2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274481" y="6090876"/>
            <a:ext cx="2413838" cy="427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1749" y="1546048"/>
            <a:ext cx="609282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" dirty="0"/>
              <a:t>DEFINICJA ŚCIEKÓW </a:t>
            </a:r>
            <a:r>
              <a:rPr sz="1950" spc="0" dirty="0"/>
              <a:t>W </a:t>
            </a:r>
            <a:r>
              <a:rPr sz="1950" dirty="0"/>
              <a:t>UZZW DO 23 </a:t>
            </a:r>
            <a:r>
              <a:rPr sz="1950" spc="-5" dirty="0"/>
              <a:t>SIERNIA</a:t>
            </a:r>
            <a:r>
              <a:rPr sz="1950" spc="-90" dirty="0"/>
              <a:t> </a:t>
            </a:r>
            <a:r>
              <a:rPr sz="1950" spc="-5" dirty="0"/>
              <a:t>2017</a:t>
            </a:r>
            <a:endParaRPr sz="1950"/>
          </a:p>
        </p:txBody>
      </p:sp>
      <p:sp>
        <p:nvSpPr>
          <p:cNvPr id="6" name="object 6"/>
          <p:cNvSpPr txBox="1"/>
          <p:nvPr/>
        </p:nvSpPr>
        <p:spPr>
          <a:xfrm>
            <a:off x="4152285" y="2277819"/>
            <a:ext cx="246189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Ściekami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są</a:t>
            </a:r>
            <a:r>
              <a:rPr sz="24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m.in.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900" y="3248025"/>
            <a:ext cx="9220200" cy="257596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1199515" algn="just">
              <a:lnSpc>
                <a:spcPct val="98600"/>
              </a:lnSpc>
              <a:spcBef>
                <a:spcPts val="130"/>
              </a:spcBef>
            </a:pP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Wprowadzone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do wód lub do ziemi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wody opadowe lub  roztopowe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,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ujęte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otwarte lub zamknięte systemy kanalizacyjne,  pochodzące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powierzchni zanieczyszczonych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o </a:t>
            </a:r>
            <a:r>
              <a:rPr sz="2400" spc="-5" dirty="0" err="1">
                <a:solidFill>
                  <a:srgbClr val="413C47"/>
                </a:solidFill>
                <a:latin typeface="Arial"/>
                <a:cs typeface="Arial"/>
              </a:rPr>
              <a:t>trwałej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  </a:t>
            </a:r>
            <a:r>
              <a:rPr sz="2400" spc="-10" dirty="0" err="1">
                <a:solidFill>
                  <a:srgbClr val="413C47"/>
                </a:solidFill>
                <a:latin typeface="Arial"/>
                <a:cs typeface="Arial"/>
              </a:rPr>
              <a:t>nawierzchni</a:t>
            </a:r>
            <a:r>
              <a:rPr lang="pl-PL" sz="2400" spc="-1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szczególności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miast, portów, lotnisk, terenów przemysłowych, handlowych, 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usługowych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składowych, baz transportowych oraz dróg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i</a:t>
            </a:r>
            <a:r>
              <a:rPr sz="2400" spc="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parkingów,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354" y="6194690"/>
            <a:ext cx="18110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Art. 2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pkt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8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lit.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UZZW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804" y="2880080"/>
            <a:ext cx="555525" cy="2576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59849" y="997253"/>
            <a:ext cx="7207872" cy="5354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73189" y="1553666"/>
            <a:ext cx="3362325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413C47"/>
                </a:solidFill>
                <a:latin typeface="Arial"/>
                <a:cs typeface="Arial"/>
              </a:rPr>
              <a:t>ZMIANA </a:t>
            </a:r>
            <a:r>
              <a:rPr sz="1900" spc="-10" dirty="0">
                <a:solidFill>
                  <a:srgbClr val="413C47"/>
                </a:solidFill>
                <a:latin typeface="Arial"/>
                <a:cs typeface="Arial"/>
              </a:rPr>
              <a:t>DEFINICJI</a:t>
            </a:r>
            <a:r>
              <a:rPr sz="1900" spc="-5" dirty="0">
                <a:solidFill>
                  <a:srgbClr val="413C47"/>
                </a:solidFill>
                <a:latin typeface="Arial"/>
                <a:cs typeface="Arial"/>
              </a:rPr>
              <a:t> ŚĆIEKÓW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2723" y="3161581"/>
            <a:ext cx="3315335" cy="16135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25"/>
              </a:spcBef>
            </a:pP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Nowa ustawa Prawo wodne  ogranicza </a:t>
            </a:r>
            <a:r>
              <a:rPr sz="2100" spc="-10" dirty="0">
                <a:solidFill>
                  <a:srgbClr val="413C47"/>
                </a:solidFill>
                <a:latin typeface="Arial"/>
                <a:cs typeface="Arial"/>
              </a:rPr>
              <a:t>pojęcie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„ścieków” 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uzzw,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a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także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ustawie  Prawo wodne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i w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ustawie  Prawo ochrony</a:t>
            </a:r>
            <a:r>
              <a:rPr sz="2100" spc="-7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środowiska.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14319" y="1948693"/>
            <a:ext cx="2004060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50" dirty="0">
                <a:solidFill>
                  <a:srgbClr val="FFFFFF"/>
                </a:solidFill>
              </a:rPr>
              <a:t>ŚCIEKI</a:t>
            </a:r>
            <a:endParaRPr sz="4750"/>
          </a:p>
        </p:txBody>
      </p:sp>
      <p:sp>
        <p:nvSpPr>
          <p:cNvPr id="7" name="object 7"/>
          <p:cNvSpPr txBox="1"/>
          <p:nvPr/>
        </p:nvSpPr>
        <p:spPr>
          <a:xfrm>
            <a:off x="7590452" y="4798701"/>
            <a:ext cx="1591945" cy="6572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5240" marR="5080" indent="-3175" algn="just">
              <a:lnSpc>
                <a:spcPts val="1639"/>
              </a:lnSpc>
              <a:spcBef>
                <a:spcPts val="190"/>
              </a:spcBef>
            </a:pP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WODY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OPADOWE  LUB</a:t>
            </a:r>
            <a:r>
              <a:rPr sz="1400" spc="-5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ROZTOPOWE  (DESZCZÓWKA)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3413" y="2653042"/>
            <a:ext cx="1855774" cy="2600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51464" y="1584141"/>
            <a:ext cx="27808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ISTOTA</a:t>
            </a:r>
            <a:r>
              <a:rPr sz="2000" spc="-4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PROBLEMU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294188" y="3197225"/>
            <a:ext cx="6399212" cy="154622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490"/>
              </a:spcBef>
            </a:pPr>
            <a:r>
              <a:rPr sz="3500" spc="-5" dirty="0"/>
              <a:t>Czy będzie możliwe pobieranie  </a:t>
            </a:r>
            <a:r>
              <a:rPr sz="3500" dirty="0"/>
              <a:t>w </a:t>
            </a:r>
            <a:r>
              <a:rPr sz="3500" spc="-5" dirty="0"/>
              <a:t>taryfach opłat </a:t>
            </a:r>
            <a:r>
              <a:rPr sz="3500" dirty="0"/>
              <a:t>za </a:t>
            </a:r>
            <a:r>
              <a:rPr sz="3500" spc="-5" dirty="0"/>
              <a:t>deszczówkę,  </a:t>
            </a:r>
            <a:r>
              <a:rPr sz="3500" dirty="0"/>
              <a:t>skoro </a:t>
            </a:r>
            <a:r>
              <a:rPr sz="3500" spc="-5" dirty="0"/>
              <a:t>traci status</a:t>
            </a:r>
            <a:r>
              <a:rPr sz="3500" spc="-15" dirty="0"/>
              <a:t> </a:t>
            </a:r>
            <a:r>
              <a:rPr sz="3500" dirty="0"/>
              <a:t>ścieków?</a:t>
            </a:r>
            <a:endParaRPr sz="3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1527" y="2922612"/>
            <a:ext cx="1625942" cy="2277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1282" y="1535382"/>
            <a:ext cx="34474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413C47"/>
                </a:solidFill>
                <a:latin typeface="Arial"/>
                <a:cs typeface="Arial"/>
              </a:rPr>
              <a:t>OPŁATA ZA</a:t>
            </a:r>
            <a:r>
              <a:rPr sz="2100" spc="-10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413C47"/>
                </a:solidFill>
                <a:latin typeface="Arial"/>
                <a:cs typeface="Arial"/>
              </a:rPr>
              <a:t>DESZCZÓWKĘ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5675" y="3241069"/>
            <a:ext cx="6438265" cy="152781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just">
              <a:lnSpc>
                <a:spcPts val="3940"/>
              </a:lnSpc>
              <a:spcBef>
                <a:spcPts val="245"/>
              </a:spcBef>
            </a:pPr>
            <a:r>
              <a:rPr sz="3300" spc="-5" dirty="0">
                <a:solidFill>
                  <a:srgbClr val="413C47"/>
                </a:solidFill>
                <a:latin typeface="Arial"/>
                <a:cs typeface="Arial"/>
              </a:rPr>
              <a:t>Co </a:t>
            </a:r>
            <a:r>
              <a:rPr sz="33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3300" spc="-10" dirty="0">
                <a:solidFill>
                  <a:srgbClr val="413C47"/>
                </a:solidFill>
                <a:latin typeface="Arial"/>
                <a:cs typeface="Arial"/>
              </a:rPr>
              <a:t>gminami, </a:t>
            </a:r>
            <a:r>
              <a:rPr sz="3300" spc="-5" dirty="0">
                <a:solidFill>
                  <a:srgbClr val="413C47"/>
                </a:solidFill>
                <a:latin typeface="Arial"/>
                <a:cs typeface="Arial"/>
              </a:rPr>
              <a:t>na </a:t>
            </a:r>
            <a:r>
              <a:rPr sz="3300" dirty="0">
                <a:solidFill>
                  <a:srgbClr val="413C47"/>
                </a:solidFill>
                <a:latin typeface="Arial"/>
                <a:cs typeface="Arial"/>
              </a:rPr>
              <a:t>terenie których  </a:t>
            </a:r>
            <a:r>
              <a:rPr sz="3300" spc="-5" dirty="0">
                <a:solidFill>
                  <a:srgbClr val="413C47"/>
                </a:solidFill>
                <a:latin typeface="Arial"/>
                <a:cs typeface="Arial"/>
              </a:rPr>
              <a:t>uwzględnia </a:t>
            </a:r>
            <a:r>
              <a:rPr sz="3300" dirty="0">
                <a:solidFill>
                  <a:srgbClr val="413C47"/>
                </a:solidFill>
                <a:latin typeface="Arial"/>
                <a:cs typeface="Arial"/>
              </a:rPr>
              <a:t>się </a:t>
            </a:r>
            <a:r>
              <a:rPr sz="3300" spc="-5" dirty="0">
                <a:solidFill>
                  <a:srgbClr val="413C47"/>
                </a:solidFill>
                <a:latin typeface="Arial"/>
                <a:cs typeface="Arial"/>
              </a:rPr>
              <a:t>obecnie </a:t>
            </a:r>
            <a:r>
              <a:rPr sz="3300" dirty="0">
                <a:solidFill>
                  <a:srgbClr val="413C47"/>
                </a:solidFill>
                <a:latin typeface="Arial"/>
                <a:cs typeface="Arial"/>
              </a:rPr>
              <a:t>w taryfach  </a:t>
            </a:r>
            <a:r>
              <a:rPr sz="3300" spc="-5" dirty="0">
                <a:solidFill>
                  <a:srgbClr val="413C47"/>
                </a:solidFill>
                <a:latin typeface="Arial"/>
                <a:cs typeface="Arial"/>
              </a:rPr>
              <a:t>opłaty </a:t>
            </a:r>
            <a:r>
              <a:rPr sz="330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3300" spc="-5" dirty="0">
                <a:solidFill>
                  <a:srgbClr val="413C47"/>
                </a:solidFill>
                <a:latin typeface="Arial"/>
                <a:cs typeface="Arial"/>
              </a:rPr>
              <a:t>wody</a:t>
            </a:r>
            <a:r>
              <a:rPr sz="3300" spc="-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413C47"/>
                </a:solidFill>
                <a:latin typeface="Arial"/>
                <a:cs typeface="Arial"/>
              </a:rPr>
              <a:t>opadowe?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65300" y="1266825"/>
            <a:ext cx="6781800" cy="2915542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97800"/>
              </a:lnSpc>
              <a:spcBef>
                <a:spcPts val="155"/>
              </a:spcBef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Jeżeli przepisy szczególne nie stanowią 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inaczej,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organy stanowiące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jednostek 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samorządu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terytorialnego postanawiają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o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(…) 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wysokości </a:t>
            </a:r>
            <a:r>
              <a:rPr sz="2400" dirty="0">
                <a:solidFill>
                  <a:srgbClr val="8B002E"/>
                </a:solidFill>
                <a:latin typeface="Arial"/>
                <a:cs typeface="Arial"/>
              </a:rPr>
              <a:t>cen i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opłat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albo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o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sposobie  ustalania cen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opłat </a:t>
            </a:r>
            <a:r>
              <a:rPr sz="2400" dirty="0">
                <a:solidFill>
                  <a:srgbClr val="8B002E"/>
                </a:solidFill>
                <a:latin typeface="Arial"/>
                <a:cs typeface="Arial"/>
              </a:rPr>
              <a:t>za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usługi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komunalne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o 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charakterze użyteczności publicznej oraz </a:t>
            </a:r>
            <a:r>
              <a:rPr sz="2400" dirty="0">
                <a:solidFill>
                  <a:srgbClr val="8B002E"/>
                </a:solidFill>
                <a:latin typeface="Arial"/>
                <a:cs typeface="Arial"/>
              </a:rPr>
              <a:t>za 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korzystanie </a:t>
            </a:r>
            <a:r>
              <a:rPr sz="2400" dirty="0">
                <a:solidFill>
                  <a:srgbClr val="8B002E"/>
                </a:solidFill>
                <a:latin typeface="Arial"/>
                <a:cs typeface="Arial"/>
              </a:rPr>
              <a:t>z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obiektów </a:t>
            </a:r>
            <a:r>
              <a:rPr sz="2400" dirty="0">
                <a:solidFill>
                  <a:srgbClr val="8B002E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urządzeń  użyteczności publicznej jednostek samorządu  terytorialnego.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0548" y="5653513"/>
            <a:ext cx="736980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Art.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ust.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pkt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ustawy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dnia 20 grudnia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1996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r.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gospodarce</a:t>
            </a:r>
            <a:r>
              <a:rPr sz="17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komunalnej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61966" y="1356981"/>
            <a:ext cx="5519711" cy="998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1966" y="2633103"/>
            <a:ext cx="5519711" cy="998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1966" y="3896401"/>
            <a:ext cx="5519711" cy="1021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6018" y="5217412"/>
            <a:ext cx="5519711" cy="996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1537" y="3067110"/>
            <a:ext cx="2790825" cy="139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45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MAPA</a:t>
            </a:r>
            <a:r>
              <a:rPr sz="2100" spc="-7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KLUCZOWYCH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8330"/>
              </a:lnSpc>
            </a:pPr>
            <a:r>
              <a:rPr sz="7000" spc="-5" dirty="0">
                <a:solidFill>
                  <a:srgbClr val="33313D"/>
                </a:solidFill>
                <a:latin typeface="Arial"/>
                <a:cs typeface="Arial"/>
              </a:rPr>
              <a:t>ZMIAN</a:t>
            </a:r>
            <a:endParaRPr sz="7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0776" y="1357076"/>
            <a:ext cx="1436370" cy="83292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ochrona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Arial"/>
                <a:cs typeface="Arial"/>
              </a:rPr>
              <a:t>wód</a:t>
            </a:r>
            <a:r>
              <a:rPr lang="pl-PL" sz="1600" dirty="0">
                <a:latin typeface="Arial"/>
                <a:cs typeface="Arial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Arial"/>
                <a:cs typeface="Arial"/>
              </a:rPr>
              <a:t>przed</a:t>
            </a:r>
            <a:r>
              <a:rPr sz="1600" spc="-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azotanami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8966" y="1270614"/>
            <a:ext cx="1258334" cy="1041311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63500" algn="ctr">
              <a:lnSpc>
                <a:spcPct val="100000"/>
              </a:lnSpc>
              <a:spcBef>
                <a:spcPts val="116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utworzenie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PGW</a:t>
            </a:r>
            <a:r>
              <a:rPr sz="1600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„Wody</a:t>
            </a:r>
            <a:endParaRPr sz="1600" dirty="0">
              <a:latin typeface="Arial"/>
              <a:cs typeface="Arial"/>
            </a:endParaRPr>
          </a:p>
          <a:p>
            <a:pPr marL="34925" algn="ctr">
              <a:lnSpc>
                <a:spcPct val="100000"/>
              </a:lnSpc>
              <a:spcBef>
                <a:spcPts val="509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Polskie”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9822" y="2870549"/>
            <a:ext cx="1435735" cy="5099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5095" marR="5080" indent="-113030">
              <a:lnSpc>
                <a:spcPts val="1900"/>
              </a:lnSpc>
              <a:spcBef>
                <a:spcPts val="17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system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opłat za  usługi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wodne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88750" y="3922685"/>
            <a:ext cx="1576070" cy="946785"/>
          </a:xfrm>
          <a:prstGeom prst="rect">
            <a:avLst/>
          </a:prstGeom>
          <a:solidFill>
            <a:srgbClr val="8B002E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53670" marR="151130" indent="36068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zgody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dnop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74894" y="3947065"/>
            <a:ext cx="1588135" cy="946785"/>
          </a:xfrm>
          <a:prstGeom prst="rect">
            <a:avLst/>
          </a:prstGeom>
          <a:solidFill>
            <a:srgbClr val="8B002E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ochrona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ujęć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wody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0154" y="5182555"/>
            <a:ext cx="1282954" cy="986809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96520" algn="ctr">
              <a:lnSpc>
                <a:spcPct val="100000"/>
              </a:lnSpc>
              <a:spcBef>
                <a:spcPts val="73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zarządzanie</a:t>
            </a:r>
            <a:endParaRPr sz="1600" dirty="0">
              <a:latin typeface="Arial"/>
              <a:cs typeface="Arial"/>
            </a:endParaRPr>
          </a:p>
          <a:p>
            <a:pPr marL="156845" algn="ctr">
              <a:lnSpc>
                <a:spcPct val="100000"/>
              </a:lnSpc>
              <a:spcBef>
                <a:spcPts val="63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ryzykiem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powodziowym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22445" y="5039891"/>
            <a:ext cx="1599390" cy="1208664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100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400" dirty="0">
              <a:latin typeface="Arial"/>
              <a:cs typeface="Arial"/>
            </a:endParaRPr>
          </a:p>
          <a:p>
            <a:pPr marR="114935" algn="ctr">
              <a:lnSpc>
                <a:spcPct val="100000"/>
              </a:lnSpc>
              <a:spcBef>
                <a:spcPts val="63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informacyjny</a:t>
            </a:r>
            <a:endParaRPr sz="1400" dirty="0">
              <a:latin typeface="Arial"/>
              <a:cs typeface="Arial"/>
            </a:endParaRPr>
          </a:p>
          <a:p>
            <a:pPr marR="95250" algn="ctr">
              <a:lnSpc>
                <a:spcPct val="100000"/>
              </a:lnSpc>
              <a:spcBef>
                <a:spcPts val="61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gospodarki</a:t>
            </a:r>
            <a:endParaRPr sz="1400" dirty="0">
              <a:latin typeface="Arial"/>
              <a:cs typeface="Arial"/>
            </a:endParaRPr>
          </a:p>
          <a:p>
            <a:pPr marL="279400">
              <a:lnSpc>
                <a:spcPct val="100000"/>
              </a:lnSpc>
              <a:spcBef>
                <a:spcPts val="53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wodnej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752" y="2350210"/>
            <a:ext cx="1855774" cy="2601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51465" y="1584141"/>
            <a:ext cx="558165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OPŁATA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ZMNIEJSZANIE NATURALNEJ</a:t>
            </a:r>
            <a:r>
              <a:rPr sz="1750" spc="-2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RETENCJI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650" y="3857625"/>
            <a:ext cx="7576184" cy="11766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440"/>
              </a:lnSpc>
              <a:spcBef>
                <a:spcPts val="400"/>
              </a:spcBef>
            </a:pPr>
            <a:r>
              <a:rPr sz="3850" spc="-5" dirty="0">
                <a:solidFill>
                  <a:srgbClr val="413C47"/>
                </a:solidFill>
                <a:latin typeface="Arial"/>
                <a:cs typeface="Arial"/>
              </a:rPr>
              <a:t>Czy art. </a:t>
            </a:r>
            <a:r>
              <a:rPr sz="3850" dirty="0">
                <a:solidFill>
                  <a:srgbClr val="413C47"/>
                </a:solidFill>
                <a:latin typeface="Arial"/>
                <a:cs typeface="Arial"/>
              </a:rPr>
              <a:t>4 ust. 1 </a:t>
            </a:r>
            <a:r>
              <a:rPr sz="3850" spc="-5" dirty="0">
                <a:solidFill>
                  <a:srgbClr val="413C47"/>
                </a:solidFill>
                <a:latin typeface="Arial"/>
                <a:cs typeface="Arial"/>
              </a:rPr>
              <a:t>pkt </a:t>
            </a:r>
            <a:r>
              <a:rPr sz="3850" dirty="0">
                <a:solidFill>
                  <a:srgbClr val="413C47"/>
                </a:solidFill>
                <a:latin typeface="Arial"/>
                <a:cs typeface="Arial"/>
              </a:rPr>
              <a:t>2 </a:t>
            </a:r>
            <a:r>
              <a:rPr sz="3850" spc="-5" dirty="0">
                <a:solidFill>
                  <a:srgbClr val="413C47"/>
                </a:solidFill>
                <a:latin typeface="Arial"/>
                <a:cs typeface="Arial"/>
              </a:rPr>
              <a:t>ugk</a:t>
            </a:r>
            <a:r>
              <a:rPr sz="3850" spc="-114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3850" spc="-5" dirty="0">
                <a:solidFill>
                  <a:srgbClr val="413C47"/>
                </a:solidFill>
                <a:latin typeface="Arial"/>
                <a:cs typeface="Arial"/>
              </a:rPr>
              <a:t>umożliwi  </a:t>
            </a:r>
            <a:r>
              <a:rPr sz="3850" spc="-5" dirty="0">
                <a:solidFill>
                  <a:srgbClr val="8E0036"/>
                </a:solidFill>
                <a:latin typeface="Arial"/>
                <a:cs typeface="Arial"/>
              </a:rPr>
              <a:t>utrzymanie opłat </a:t>
            </a:r>
            <a:r>
              <a:rPr sz="3850" dirty="0">
                <a:solidFill>
                  <a:srgbClr val="8E0036"/>
                </a:solidFill>
                <a:latin typeface="Arial"/>
                <a:cs typeface="Arial"/>
              </a:rPr>
              <a:t>za</a:t>
            </a:r>
            <a:r>
              <a:rPr sz="3850" spc="-5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3850" spc="-5" dirty="0">
                <a:solidFill>
                  <a:srgbClr val="8E0036"/>
                </a:solidFill>
                <a:latin typeface="Arial"/>
                <a:cs typeface="Arial"/>
              </a:rPr>
              <a:t>deszczówkę</a:t>
            </a:r>
            <a:endParaRPr sz="38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79500" y="2392045"/>
            <a:ext cx="8754745" cy="1389380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1914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ZARYS </a:t>
            </a:r>
            <a:r>
              <a:rPr sz="3500" spc="-5" dirty="0">
                <a:solidFill>
                  <a:srgbClr val="FFFFFF"/>
                </a:solidFill>
                <a:latin typeface="Arial"/>
                <a:cs typeface="Arial"/>
              </a:rPr>
              <a:t>OPŁATY 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3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FFFFFF"/>
                </a:solidFill>
                <a:latin typeface="Arial"/>
                <a:cs typeface="Arial"/>
              </a:rPr>
              <a:t>ODPROWADZANIE</a:t>
            </a:r>
            <a:endParaRPr sz="3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750" spc="-5" dirty="0">
                <a:solidFill>
                  <a:srgbClr val="FFFFFF"/>
                </a:solidFill>
                <a:latin typeface="Arial"/>
                <a:cs typeface="Arial"/>
              </a:rPr>
              <a:t>DO WÓD - WÓD OPADOWYCH LUB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5" dirty="0">
                <a:solidFill>
                  <a:srgbClr val="FFFFFF"/>
                </a:solidFill>
                <a:latin typeface="Arial"/>
                <a:cs typeface="Arial"/>
              </a:rPr>
              <a:t>ROZTOPOWYCH</a:t>
            </a:r>
            <a:endParaRPr sz="27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2500" y="885196"/>
            <a:ext cx="78486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5" dirty="0">
                <a:solidFill>
                  <a:srgbClr val="FFFFFF"/>
                </a:solidFill>
              </a:rPr>
              <a:t>Opłaty za usługi </a:t>
            </a:r>
            <a:r>
              <a:rPr sz="2400" b="1" spc="-10" dirty="0">
                <a:solidFill>
                  <a:srgbClr val="FFFFFF"/>
                </a:solidFill>
              </a:rPr>
              <a:t>wodne </a:t>
            </a:r>
            <a:r>
              <a:rPr sz="2400" b="1" spc="-5" dirty="0">
                <a:solidFill>
                  <a:srgbClr val="FFFFFF"/>
                </a:solidFill>
              </a:rPr>
              <a:t>uiszcza się za:</a:t>
            </a:r>
            <a:endParaRPr sz="24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2222500" y="1571625"/>
            <a:ext cx="5342890" cy="4189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5"/>
              </a:lnSpc>
              <a:spcBef>
                <a:spcPts val="100"/>
              </a:spcBef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odprowadzanie do</a:t>
            </a:r>
            <a:r>
              <a:rPr sz="2400" spc="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wód:</a:t>
            </a:r>
            <a:endParaRPr sz="2400" dirty="0">
              <a:latin typeface="Arial"/>
              <a:cs typeface="Arial"/>
            </a:endParaRPr>
          </a:p>
          <a:p>
            <a:pPr marL="419100" indent="-401955">
              <a:lnSpc>
                <a:spcPts val="2095"/>
              </a:lnSpc>
              <a:buAutoNum type="alphaLcParenR"/>
              <a:tabLst>
                <a:tab pos="419100" algn="l"/>
                <a:tab pos="419734" algn="l"/>
              </a:tabLst>
            </a:pP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wód opadowych lub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roztopowych</a:t>
            </a:r>
            <a:endParaRPr sz="2400" dirty="0">
              <a:latin typeface="Arial"/>
              <a:cs typeface="Arial"/>
            </a:endParaRPr>
          </a:p>
          <a:p>
            <a:pPr marL="419100" marR="154940">
              <a:lnSpc>
                <a:spcPct val="95800"/>
              </a:lnSpc>
              <a:spcBef>
                <a:spcPts val="484"/>
              </a:spcBef>
            </a:pP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ujętych </a:t>
            </a:r>
            <a:r>
              <a:rPr sz="2400" dirty="0">
                <a:solidFill>
                  <a:srgbClr val="8E0036"/>
                </a:solidFill>
                <a:latin typeface="Arial"/>
                <a:cs typeface="Arial"/>
              </a:rPr>
              <a:t>w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otwarte lub zamknięte systemy  kanalizacji deszczowej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służące do  odprowadzania opadów atmosferycznych  albo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systemy kanalizacji</a:t>
            </a:r>
            <a:r>
              <a:rPr sz="240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zbiorczej</a:t>
            </a:r>
            <a:r>
              <a:rPr lang="pl-PL" sz="2400" spc="-5" dirty="0">
                <a:solidFill>
                  <a:srgbClr val="8E0036"/>
                </a:solidFill>
                <a:latin typeface="Arial"/>
                <a:cs typeface="Arial"/>
              </a:rPr>
              <a:t> w granicach administracyjnych miast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,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419100" indent="-401955">
              <a:lnSpc>
                <a:spcPts val="2060"/>
              </a:lnSpc>
              <a:buAutoNum type="alphaLcParenR" startAt="2"/>
              <a:tabLst>
                <a:tab pos="419100" algn="l"/>
                <a:tab pos="419734" algn="l"/>
              </a:tabLst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wód pochodzących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odwodnienia</a:t>
            </a:r>
            <a:r>
              <a:rPr sz="2400" spc="-5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gruntów</a:t>
            </a:r>
            <a:endParaRPr sz="2400" dirty="0">
              <a:latin typeface="Arial"/>
              <a:cs typeface="Arial"/>
            </a:endParaRPr>
          </a:p>
          <a:p>
            <a:pPr marL="419100">
              <a:lnSpc>
                <a:spcPts val="2060"/>
              </a:lnSpc>
            </a:pP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granicach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administracyjnych</a:t>
            </a:r>
            <a:r>
              <a:rPr sz="2400" spc="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miast</a:t>
            </a:r>
            <a:r>
              <a:rPr lang="pl-PL" sz="2400" spc="-5" dirty="0">
                <a:solidFill>
                  <a:srgbClr val="413C47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700" y="6092437"/>
            <a:ext cx="21336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Art.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268 ust.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pkt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nPW</a:t>
            </a:r>
            <a:endParaRPr sz="14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1749" y="1533789"/>
            <a:ext cx="760735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solidFill>
                  <a:srgbClr val="33313D"/>
                </a:solidFill>
              </a:rPr>
              <a:t>KTO BĘDZIE </a:t>
            </a:r>
            <a:r>
              <a:rPr sz="2400" spc="-10" dirty="0">
                <a:solidFill>
                  <a:srgbClr val="33313D"/>
                </a:solidFill>
              </a:rPr>
              <a:t>UISZCZAŁ </a:t>
            </a:r>
            <a:r>
              <a:rPr sz="2400" spc="-5" dirty="0">
                <a:solidFill>
                  <a:srgbClr val="33313D"/>
                </a:solidFill>
              </a:rPr>
              <a:t>TEGO </a:t>
            </a:r>
            <a:r>
              <a:rPr sz="2400" spc="-10" dirty="0">
                <a:solidFill>
                  <a:srgbClr val="33313D"/>
                </a:solidFill>
              </a:rPr>
              <a:t>RODZAJU</a:t>
            </a:r>
            <a:r>
              <a:rPr sz="2400" spc="60" dirty="0">
                <a:solidFill>
                  <a:srgbClr val="33313D"/>
                </a:solidFill>
              </a:rPr>
              <a:t> </a:t>
            </a:r>
            <a:r>
              <a:rPr sz="2400" spc="-5" dirty="0">
                <a:solidFill>
                  <a:srgbClr val="33313D"/>
                </a:solidFill>
              </a:rPr>
              <a:t>OPŁATY?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1472179" y="2575340"/>
            <a:ext cx="8066490" cy="35682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75"/>
              </a:spcBef>
            </a:pPr>
            <a:r>
              <a:rPr sz="2000" spc="-5" dirty="0">
                <a:solidFill>
                  <a:srgbClr val="33313D"/>
                </a:solidFill>
                <a:latin typeface="Arial"/>
                <a:cs typeface="Arial"/>
              </a:rPr>
              <a:t>„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Opłaty za odprowadzanie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wód opadowych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lub roztopowych 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wprowadzanych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do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wód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z systemów kanalizacji zbiorczej w 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granicach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administracyjnych miast z terenów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uszczelnionych, 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będą ponoszone za 1 m3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tych wód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wprowadzanych do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wód,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w  okresie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jednego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roku. Górne stawki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tych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opłat wahają się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od  1,50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zł do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0,15 </a:t>
            </a:r>
            <a:r>
              <a:rPr sz="2400" spc="0" dirty="0">
                <a:solidFill>
                  <a:srgbClr val="33313D"/>
                </a:solidFill>
                <a:latin typeface="Arial"/>
                <a:cs typeface="Arial"/>
              </a:rPr>
              <a:t>za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1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m3 wód opadowych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lub roztopowych w  okresie 1 roku.(…)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Opłaty te będą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ponoszone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przez podmioty 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odpowiedzialne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za eksploatację systemów kanalizacji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zbiorczej 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na terenach miast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.”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3300" y="6143625"/>
            <a:ext cx="5318760" cy="499109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1810"/>
              </a:lnSpc>
              <a:spcBef>
                <a:spcPts val="24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Odpowiedź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na interpelację nr 8137 Podsekretarza Stanu w  Ministerstwie Środowiska z dnia 29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grudnia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" y="1426814"/>
            <a:ext cx="1230410" cy="612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1748" y="1533789"/>
            <a:ext cx="760735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5" dirty="0">
                <a:solidFill>
                  <a:srgbClr val="33313D"/>
                </a:solidFill>
              </a:rPr>
              <a:t>KTO BĘDZIE </a:t>
            </a:r>
            <a:r>
              <a:rPr sz="2400" b="1" spc="-10" dirty="0">
                <a:solidFill>
                  <a:srgbClr val="33313D"/>
                </a:solidFill>
              </a:rPr>
              <a:t>UISZCZAŁ </a:t>
            </a:r>
            <a:r>
              <a:rPr sz="2400" b="1" spc="-5" dirty="0">
                <a:solidFill>
                  <a:srgbClr val="33313D"/>
                </a:solidFill>
              </a:rPr>
              <a:t>TEGO </a:t>
            </a:r>
            <a:r>
              <a:rPr sz="2400" b="1" spc="-10" dirty="0">
                <a:solidFill>
                  <a:srgbClr val="33313D"/>
                </a:solidFill>
              </a:rPr>
              <a:t>RODZAJU</a:t>
            </a:r>
            <a:r>
              <a:rPr sz="2400" b="1" spc="50" dirty="0">
                <a:solidFill>
                  <a:srgbClr val="33313D"/>
                </a:solidFill>
              </a:rPr>
              <a:t> </a:t>
            </a:r>
            <a:r>
              <a:rPr sz="2400" b="1" spc="-5" dirty="0">
                <a:solidFill>
                  <a:srgbClr val="33313D"/>
                </a:solidFill>
              </a:rPr>
              <a:t>OPŁATY?</a:t>
            </a:r>
            <a:endParaRPr sz="2400" b="1" dirty="0"/>
          </a:p>
        </p:txBody>
      </p:sp>
      <p:sp>
        <p:nvSpPr>
          <p:cNvPr id="5" name="object 5"/>
          <p:cNvSpPr txBox="1"/>
          <p:nvPr/>
        </p:nvSpPr>
        <p:spPr>
          <a:xfrm>
            <a:off x="1460500" y="2737985"/>
            <a:ext cx="8490039" cy="252819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7200"/>
              </a:lnSpc>
              <a:spcBef>
                <a:spcPts val="160"/>
              </a:spcBef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„Odrębną kwestią, która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nie jest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przedmiotem regulacji  projektu ustawy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Prawo wodne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są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opłaty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za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odprowadzanie  wód opadowych lub roztopowych,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jakie będą ponoszone przez 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indywidualnych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użytkowników systemów</a:t>
            </a:r>
            <a:r>
              <a:rPr sz="2400" spc="25" dirty="0">
                <a:solidFill>
                  <a:srgbClr val="8B002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kanalizacji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 marR="67945">
              <a:lnSpc>
                <a:spcPct val="96800"/>
              </a:lnSpc>
              <a:spcBef>
                <a:spcPts val="5"/>
              </a:spcBef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Obowiązki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tym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zakresie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kształtowane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są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przepisami ustawy 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z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dnia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7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czerwca 2001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r. o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zbiorowym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zaopatrzeniu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w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wodę </a:t>
            </a: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i 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zbiorowym odprowadzaniu</a:t>
            </a:r>
            <a:r>
              <a:rPr sz="2400" spc="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ścieków”.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0336" y="5674845"/>
            <a:ext cx="5318760" cy="5003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24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Odpowiedź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na interpelację nr 8137 Podsekretarza Stanu w  Ministerstwie Środowiska z dnia 29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grudnia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18919" y="6035654"/>
            <a:ext cx="2369400" cy="427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4627" y="1332847"/>
            <a:ext cx="41249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13C47"/>
                </a:solidFill>
                <a:latin typeface="Arial"/>
                <a:cs typeface="Arial"/>
              </a:rPr>
              <a:t>DEFINICJA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16324" y="2823313"/>
            <a:ext cx="47364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WODY </a:t>
            </a:r>
            <a:r>
              <a:rPr dirty="0">
                <a:solidFill>
                  <a:srgbClr val="FFFFFF"/>
                </a:solidFill>
              </a:rPr>
              <a:t>OPADOWE </a:t>
            </a:r>
            <a:r>
              <a:rPr spc="-5" dirty="0">
                <a:solidFill>
                  <a:srgbClr val="FFFFFF"/>
                </a:solidFill>
              </a:rPr>
              <a:t>LUB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ROZTOPOWE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72755" y="4357962"/>
            <a:ext cx="6228715" cy="986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7470">
              <a:lnSpc>
                <a:spcPct val="100000"/>
              </a:lnSpc>
              <a:spcBef>
                <a:spcPts val="105"/>
              </a:spcBef>
            </a:pPr>
            <a:r>
              <a:rPr sz="3150" spc="-5" dirty="0">
                <a:solidFill>
                  <a:srgbClr val="413C47"/>
                </a:solidFill>
                <a:latin typeface="Arial"/>
                <a:cs typeface="Arial"/>
              </a:rPr>
              <a:t>rozumie </a:t>
            </a:r>
            <a:r>
              <a:rPr sz="3150" dirty="0">
                <a:solidFill>
                  <a:srgbClr val="413C47"/>
                </a:solidFill>
                <a:latin typeface="Arial"/>
                <a:cs typeface="Arial"/>
              </a:rPr>
              <a:t>się </a:t>
            </a:r>
            <a:r>
              <a:rPr sz="3150" spc="-10" dirty="0">
                <a:solidFill>
                  <a:srgbClr val="413C47"/>
                </a:solidFill>
                <a:latin typeface="Arial"/>
                <a:cs typeface="Arial"/>
              </a:rPr>
              <a:t>przez </a:t>
            </a:r>
            <a:r>
              <a:rPr sz="3150" dirty="0">
                <a:solidFill>
                  <a:srgbClr val="413C47"/>
                </a:solidFill>
                <a:latin typeface="Arial"/>
                <a:cs typeface="Arial"/>
              </a:rPr>
              <a:t>to </a:t>
            </a:r>
            <a:r>
              <a:rPr sz="3150" spc="-5" dirty="0">
                <a:solidFill>
                  <a:srgbClr val="413C47"/>
                </a:solidFill>
                <a:latin typeface="Arial"/>
                <a:cs typeface="Arial"/>
              </a:rPr>
              <a:t>wody będące  skutkiem opadów</a:t>
            </a:r>
            <a:r>
              <a:rPr sz="3150" spc="-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3150" spc="-5" dirty="0">
                <a:solidFill>
                  <a:srgbClr val="413C47"/>
                </a:solidFill>
                <a:latin typeface="Arial"/>
                <a:cs typeface="Arial"/>
              </a:rPr>
              <a:t>atmosferycznych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11917" y="6138007"/>
            <a:ext cx="15170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Art.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16 pkt 69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nPW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xmlns="" id="{55EA622F-8EF0-41D0-9831-8FF0C52F5283}"/>
              </a:ext>
            </a:extLst>
          </p:cNvPr>
          <p:cNvSpPr/>
          <p:nvPr/>
        </p:nvSpPr>
        <p:spPr>
          <a:xfrm>
            <a:off x="4584700" y="3781425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472564" y="6036681"/>
            <a:ext cx="2215756" cy="427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69693" y="1308714"/>
            <a:ext cx="41255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DEFINICJA</a:t>
            </a:r>
            <a:endParaRPr sz="2400" b="1" dirty="0"/>
          </a:p>
        </p:txBody>
      </p:sp>
      <p:sp>
        <p:nvSpPr>
          <p:cNvPr id="6" name="object 6"/>
          <p:cNvSpPr txBox="1"/>
          <p:nvPr/>
        </p:nvSpPr>
        <p:spPr>
          <a:xfrm>
            <a:off x="3785067" y="2737985"/>
            <a:ext cx="398462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dirty="0">
                <a:solidFill>
                  <a:srgbClr val="FFFFFF"/>
                </a:solidFill>
                <a:latin typeface="Arial"/>
                <a:cs typeface="Arial"/>
              </a:rPr>
              <a:t>ŚCIEKI</a:t>
            </a:r>
            <a:r>
              <a:rPr sz="31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50" spc="-5" dirty="0">
                <a:solidFill>
                  <a:srgbClr val="FFFFFF"/>
                </a:solidFill>
                <a:latin typeface="Arial"/>
                <a:cs typeface="Arial"/>
              </a:rPr>
              <a:t>KOMUNALNE</a:t>
            </a:r>
            <a:endParaRPr sz="3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5700" y="4227498"/>
            <a:ext cx="8077200" cy="176394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4300"/>
              </a:lnSpc>
              <a:spcBef>
                <a:spcPts val="220"/>
              </a:spcBef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rozumie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się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przez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to ścieki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bytowe lub mieszaninę ścieków bytowych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ze 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ściekami przemysłowymi albo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wodami 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opadowymi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lub 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roztopowymi, 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odprowadzane urządzeniami służącymi do realizacji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zadań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własnych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gminy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  zakresie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kanalizacji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oczyszczania ścieków</a:t>
            </a:r>
            <a:r>
              <a:rPr sz="2400" spc="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komunalnych</a:t>
            </a:r>
            <a:r>
              <a:rPr lang="pl-PL" sz="2400" spc="-5" dirty="0">
                <a:solidFill>
                  <a:srgbClr val="413C47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103" y="6138007"/>
            <a:ext cx="15170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Art.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16 pkt 63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nPW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xmlns="" id="{AC837DB8-289C-4072-B1E5-0C1B0452AF38}"/>
              </a:ext>
            </a:extLst>
          </p:cNvPr>
          <p:cNvSpPr/>
          <p:nvPr/>
        </p:nvSpPr>
        <p:spPr>
          <a:xfrm>
            <a:off x="4813300" y="3476625"/>
            <a:ext cx="762000" cy="506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82153" y="2578125"/>
            <a:ext cx="8657323" cy="1492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833" y="4168520"/>
            <a:ext cx="8699220" cy="1479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84959" y="6164320"/>
            <a:ext cx="2503360" cy="427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5845" y="1585665"/>
            <a:ext cx="778129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OPŁATA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ODPROWADZANIE </a:t>
            </a: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WÓD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OPADOWYCH LUB</a:t>
            </a:r>
            <a:r>
              <a:rPr sz="1750" spc="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ROZTOPOWYCH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1565" y="2817219"/>
            <a:ext cx="8306434" cy="104584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4100"/>
              </a:lnSpc>
              <a:spcBef>
                <a:spcPts val="225"/>
              </a:spcBef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Opłata za 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usługi wodne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za 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odprowadzanie do wód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wód opadowych lub  roztopowych ujętych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otwarte lub zamknięte systemy kanalizacji deszczowej  służące do odprowadzania opadów atmosferycznych albo systemy kanalizacji  zbiorczej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granicach administracyjnych miast składa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się</a:t>
            </a:r>
            <a:r>
              <a:rPr sz="17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z: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7609" y="4724038"/>
            <a:ext cx="14331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8E0036"/>
                </a:solidFill>
                <a:latin typeface="Arial"/>
                <a:cs typeface="Arial"/>
              </a:rPr>
              <a:t>opłaty</a:t>
            </a:r>
            <a:r>
              <a:rPr sz="2100" spc="-9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8E0036"/>
                </a:solidFill>
                <a:latin typeface="Arial"/>
                <a:cs typeface="Arial"/>
              </a:rPr>
              <a:t>stałej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17571" y="4596176"/>
            <a:ext cx="1169035" cy="587375"/>
          </a:xfrm>
          <a:prstGeom prst="rect">
            <a:avLst/>
          </a:prstGeom>
          <a:solidFill>
            <a:srgbClr val="8E0036"/>
          </a:solidFill>
        </p:spPr>
        <p:txBody>
          <a:bodyPr vert="horz" wrap="square" lIns="0" tIns="193675" rIns="0" bIns="0" rtlCol="0">
            <a:spAutoFit/>
          </a:bodyPr>
          <a:lstStyle/>
          <a:p>
            <a:pPr marL="368300">
              <a:lnSpc>
                <a:spcPct val="100000"/>
              </a:lnSpc>
              <a:spcBef>
                <a:spcPts val="1525"/>
              </a:spcBef>
            </a:pP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oraz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2687" y="4361010"/>
            <a:ext cx="2588260" cy="1094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73660" algn="ctr">
              <a:lnSpc>
                <a:spcPct val="100000"/>
              </a:lnSpc>
              <a:spcBef>
                <a:spcPts val="100"/>
              </a:spcBef>
            </a:pPr>
            <a:r>
              <a:rPr sz="1750" spc="-5" dirty="0">
                <a:solidFill>
                  <a:srgbClr val="8E0036"/>
                </a:solidFill>
                <a:latin typeface="Arial"/>
                <a:cs typeface="Arial"/>
              </a:rPr>
              <a:t>opłaty zmiennej</a:t>
            </a:r>
            <a:r>
              <a:rPr sz="1750" spc="-5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zależnej  od istnienia</a:t>
            </a:r>
            <a:r>
              <a:rPr sz="1750" spc="-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urządzeń</a:t>
            </a:r>
            <a:endParaRPr sz="1750">
              <a:latin typeface="Arial"/>
              <a:cs typeface="Arial"/>
            </a:endParaRPr>
          </a:p>
          <a:p>
            <a:pPr marL="41275">
              <a:lnSpc>
                <a:spcPts val="2080"/>
              </a:lnSpc>
              <a:spcBef>
                <a:spcPts val="50"/>
              </a:spcBef>
            </a:pP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do retencjonowania</a:t>
            </a:r>
            <a:r>
              <a:rPr sz="1750" spc="-5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wody</a:t>
            </a:r>
            <a:endParaRPr sz="1750">
              <a:latin typeface="Arial"/>
              <a:cs typeface="Arial"/>
            </a:endParaRPr>
          </a:p>
          <a:p>
            <a:pPr algn="ctr">
              <a:lnSpc>
                <a:spcPts val="2080"/>
              </a:lnSpc>
            </a:pPr>
            <a:r>
              <a:rPr sz="1750" spc="-15" dirty="0">
                <a:solidFill>
                  <a:srgbClr val="413C47"/>
                </a:solidFill>
                <a:latin typeface="Arial"/>
                <a:cs typeface="Arial"/>
              </a:rPr>
              <a:t>z terenów</a:t>
            </a:r>
            <a:r>
              <a:rPr sz="1750" spc="-6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15" dirty="0">
                <a:solidFill>
                  <a:srgbClr val="413C47"/>
                </a:solidFill>
                <a:latin typeface="Arial"/>
                <a:cs typeface="Arial"/>
              </a:rPr>
              <a:t>uszczelnionych.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85447" y="6267829"/>
            <a:ext cx="16649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Art.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270 ust. 11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nPW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52626" y="4146295"/>
            <a:ext cx="4229620" cy="1855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80" y="6106393"/>
            <a:ext cx="4102633" cy="427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7156" y="4146295"/>
            <a:ext cx="4148988" cy="1549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7156" y="5756342"/>
            <a:ext cx="4148988" cy="931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77368" y="1540955"/>
            <a:ext cx="32883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WYSOKOŚĆ</a:t>
            </a:r>
            <a:r>
              <a:rPr sz="2400" b="1" spc="-45" dirty="0"/>
              <a:t> </a:t>
            </a:r>
            <a:r>
              <a:rPr sz="2400" b="1" spc="-5" dirty="0"/>
              <a:t>OPŁAT</a:t>
            </a:r>
            <a:endParaRPr sz="2400" b="1" dirty="0"/>
          </a:p>
        </p:txBody>
      </p:sp>
      <p:sp>
        <p:nvSpPr>
          <p:cNvPr id="8" name="object 8"/>
          <p:cNvSpPr txBox="1"/>
          <p:nvPr/>
        </p:nvSpPr>
        <p:spPr>
          <a:xfrm>
            <a:off x="1252626" y="2504854"/>
            <a:ext cx="8366958" cy="52895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328670" marR="5080" indent="-3316604">
              <a:lnSpc>
                <a:spcPts val="1860"/>
              </a:lnSpc>
              <a:spcBef>
                <a:spcPts val="36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Górne jednostkowe stawki opłat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za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usługi wodne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(…)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wynoszą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za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odprowadzanie  do wód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wód: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22864" y="3675332"/>
            <a:ext cx="209994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formie opłaty</a:t>
            </a:r>
            <a:r>
              <a:rPr sz="1750" spc="-7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stałej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8810" y="4239111"/>
            <a:ext cx="3834129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0"/>
              </a:spcBef>
            </a:pP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- </a:t>
            </a:r>
            <a:r>
              <a:rPr sz="1400" spc="1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5 </a:t>
            </a:r>
            <a:r>
              <a:rPr sz="1400" spc="15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zł </a:t>
            </a:r>
            <a:r>
              <a:rPr sz="1400" spc="15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na </a:t>
            </a:r>
            <a:r>
              <a:rPr sz="1400" spc="15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dobę </a:t>
            </a:r>
            <a:r>
              <a:rPr sz="1400" spc="13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za </a:t>
            </a:r>
            <a:r>
              <a:rPr sz="1400" spc="13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1 </a:t>
            </a:r>
            <a:r>
              <a:rPr sz="1400" spc="15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m3/s </a:t>
            </a:r>
            <a:r>
              <a:rPr sz="1400" spc="15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za </a:t>
            </a:r>
            <a:r>
              <a:rPr sz="1400" spc="13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określoną </a:t>
            </a:r>
            <a:r>
              <a:rPr sz="1400" spc="15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pozwoleniu  </a:t>
            </a:r>
            <a:r>
              <a:rPr sz="1400" spc="-10" dirty="0">
                <a:solidFill>
                  <a:srgbClr val="8E0036"/>
                </a:solidFill>
                <a:latin typeface="Arial"/>
                <a:cs typeface="Arial"/>
              </a:rPr>
              <a:t>wodnoprawnym 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albo 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w</a:t>
            </a:r>
            <a:r>
              <a:rPr sz="1400" spc="-19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pozwoleniu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8810" y="4650518"/>
            <a:ext cx="3833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8920" algn="l"/>
                <a:tab pos="2828290" algn="l"/>
                <a:tab pos="3495040" algn="l"/>
              </a:tabLst>
            </a:pP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z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8E0036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egro</a:t>
            </a:r>
            <a:r>
              <a:rPr sz="1400" spc="-20" dirty="0">
                <a:solidFill>
                  <a:srgbClr val="8E0036"/>
                </a:solidFill>
                <a:latin typeface="Arial"/>
                <a:cs typeface="Arial"/>
              </a:rPr>
              <a:t>w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an</a:t>
            </a:r>
            <a:r>
              <a:rPr sz="1400" spc="-10" dirty="0">
                <a:solidFill>
                  <a:srgbClr val="8E0036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m	</a:t>
            </a:r>
            <a:r>
              <a:rPr sz="1400" spc="-10" dirty="0">
                <a:solidFill>
                  <a:srgbClr val="8E0036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ks</a:t>
            </a:r>
            <a:r>
              <a:rPr sz="1400" spc="-20" dirty="0">
                <a:solidFill>
                  <a:srgbClr val="8E0036"/>
                </a:solidFill>
                <a:latin typeface="Arial"/>
                <a:cs typeface="Arial"/>
              </a:rPr>
              <a:t>y</a:t>
            </a:r>
            <a:r>
              <a:rPr sz="1400" spc="-10" dirty="0">
                <a:solidFill>
                  <a:srgbClr val="8E0036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aln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ą	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il</a:t>
            </a:r>
            <a:r>
              <a:rPr sz="1400" spc="-15" dirty="0">
                <a:solidFill>
                  <a:srgbClr val="8E0036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ść	</a:t>
            </a:r>
            <a:r>
              <a:rPr sz="1400" spc="-20" dirty="0">
                <a:solidFill>
                  <a:srgbClr val="8E0036"/>
                </a:solidFill>
                <a:latin typeface="Arial"/>
                <a:cs typeface="Arial"/>
              </a:rPr>
              <a:t>w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ód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8810" y="4856603"/>
            <a:ext cx="3834765" cy="10820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ct val="96100"/>
              </a:lnSpc>
              <a:spcBef>
                <a:spcPts val="170"/>
              </a:spcBef>
            </a:pP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opadowych lub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roztopowych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odprowadzanych  do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wód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otwartych lub zamkniętych systemów  kanalizacji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deszczowej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90"/>
              </a:lnSpc>
              <a:spcBef>
                <a:spcPts val="225"/>
              </a:spcBef>
            </a:pP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służących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do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odprowadzania</a:t>
            </a:r>
            <a:r>
              <a:rPr sz="1400" spc="3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opadów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90"/>
              </a:lnSpc>
            </a:pP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atmosferycznych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2228" y="6197738"/>
            <a:ext cx="30581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zob. art. 273 ust. 6oraz 274 pkt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nPW</a:t>
            </a:r>
            <a:r>
              <a:rPr lang="pl-PL"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40222" y="3675332"/>
            <a:ext cx="246951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formie opłaty</a:t>
            </a:r>
            <a:r>
              <a:rPr sz="1750" spc="-6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zmiennej</a:t>
            </a:r>
            <a:endParaRPr sz="1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91680" y="4300061"/>
            <a:ext cx="3761740" cy="12668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3970" marR="5080" indent="-1905" algn="just">
              <a:lnSpc>
                <a:spcPct val="96300"/>
              </a:lnSpc>
              <a:spcBef>
                <a:spcPts val="165"/>
              </a:spcBef>
            </a:pP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-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od 1,50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zł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do </a:t>
            </a:r>
            <a:r>
              <a:rPr sz="1400" spc="-10" dirty="0">
                <a:solidFill>
                  <a:srgbClr val="8E0036"/>
                </a:solidFill>
                <a:latin typeface="Arial"/>
                <a:cs typeface="Arial"/>
              </a:rPr>
              <a:t>0,15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zł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za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1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m3 na </a:t>
            </a:r>
            <a:r>
              <a:rPr sz="1400" dirty="0">
                <a:solidFill>
                  <a:srgbClr val="8E0036"/>
                </a:solidFill>
                <a:latin typeface="Arial"/>
                <a:cs typeface="Arial"/>
              </a:rPr>
              <a:t>1 </a:t>
            </a: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rok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 odprowadzonych do 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wód wód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opadowych lub  roztopowych ujętych </a:t>
            </a:r>
            <a:r>
              <a:rPr sz="1400" u="heavy" dirty="0">
                <a:solidFill>
                  <a:srgbClr val="413C47"/>
                </a:solidFill>
                <a:uFill>
                  <a:solidFill>
                    <a:srgbClr val="413C47"/>
                  </a:solidFill>
                </a:uFill>
                <a:latin typeface="Arial"/>
                <a:cs typeface="Arial"/>
              </a:rPr>
              <a:t>w </a:t>
            </a:r>
            <a:r>
              <a:rPr sz="1400" u="heavy" spc="-5" dirty="0">
                <a:solidFill>
                  <a:srgbClr val="413C47"/>
                </a:solidFill>
                <a:uFill>
                  <a:solidFill>
                    <a:srgbClr val="413C47"/>
                  </a:solidFill>
                </a:uFill>
                <a:latin typeface="Arial"/>
                <a:cs typeface="Arial"/>
              </a:rPr>
              <a:t>otwarte lub zamknięte  systemy kanalizacji deszczowej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 służące do  odprowadzania opadów atmosferycznych </a:t>
            </a: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w 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granicach administracyjnych</a:t>
            </a:r>
            <a:r>
              <a:rPr sz="140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miast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91680" y="5883596"/>
            <a:ext cx="3758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-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wysokość jest uzależniona od istnienia lub</a:t>
            </a:r>
            <a:r>
              <a:rPr sz="1400" spc="1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nie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93203" y="6099914"/>
            <a:ext cx="371919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6800" algn="l"/>
                <a:tab pos="1574800" algn="l"/>
                <a:tab pos="3276600" algn="l"/>
              </a:tabLst>
            </a:pPr>
            <a:r>
              <a:rPr sz="1400" spc="-5" dirty="0">
                <a:solidFill>
                  <a:srgbClr val="8E0036"/>
                </a:solidFill>
                <a:latin typeface="Arial"/>
                <a:cs typeface="Arial"/>
              </a:rPr>
              <a:t>urządzeń	do	retencjonowania	wody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terenów uszczelnionych oraz ich</a:t>
            </a:r>
            <a:r>
              <a:rPr sz="1400" spc="-6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13C47"/>
                </a:solidFill>
                <a:latin typeface="Arial"/>
                <a:cs typeface="Arial"/>
              </a:rPr>
              <a:t>pojemności.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xmlns="" id="{F54BB27C-7F84-4634-B988-C817F8057A8C}"/>
              </a:ext>
            </a:extLst>
          </p:cNvPr>
          <p:cNvSpPr/>
          <p:nvPr/>
        </p:nvSpPr>
        <p:spPr>
          <a:xfrm>
            <a:off x="2984500" y="3171825"/>
            <a:ext cx="505888" cy="440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dół 18">
            <a:extLst>
              <a:ext uri="{FF2B5EF4-FFF2-40B4-BE49-F238E27FC236}">
                <a16:creationId xmlns:a16="http://schemas.microsoft.com/office/drawing/2014/main" xmlns="" id="{51140599-06F1-4954-BB5F-08A2FF001C36}"/>
              </a:ext>
            </a:extLst>
          </p:cNvPr>
          <p:cNvSpPr/>
          <p:nvPr/>
        </p:nvSpPr>
        <p:spPr>
          <a:xfrm>
            <a:off x="7346912" y="3133193"/>
            <a:ext cx="505888" cy="440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60500" y="2486025"/>
            <a:ext cx="8458200" cy="1389380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1914"/>
              </a:spcBef>
            </a:pPr>
            <a:r>
              <a:rPr sz="3500" spc="-5" dirty="0">
                <a:solidFill>
                  <a:srgbClr val="FFFFFF"/>
                </a:solidFill>
                <a:latin typeface="Arial"/>
                <a:cs typeface="Arial"/>
              </a:rPr>
              <a:t>OPŁATA</a:t>
            </a:r>
            <a:endParaRPr sz="3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750" spc="-5" dirty="0">
                <a:solidFill>
                  <a:srgbClr val="FFFFFF"/>
                </a:solidFill>
                <a:latin typeface="Arial"/>
                <a:cs typeface="Arial"/>
              </a:rPr>
              <a:t>ZA ZMNIEJSZANIE </a:t>
            </a:r>
            <a:r>
              <a:rPr sz="2750" spc="-10" dirty="0">
                <a:solidFill>
                  <a:srgbClr val="FFFFFF"/>
                </a:solidFill>
                <a:latin typeface="Arial"/>
                <a:cs typeface="Arial"/>
              </a:rPr>
              <a:t>NAT</a:t>
            </a:r>
            <a:r>
              <a:rPr lang="pl-PL" sz="275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750" spc="-10" dirty="0">
                <a:solidFill>
                  <a:srgbClr val="FFFFFF"/>
                </a:solidFill>
                <a:latin typeface="Arial"/>
                <a:cs typeface="Arial"/>
              </a:rPr>
              <a:t>RALNEJ</a:t>
            </a:r>
            <a:r>
              <a:rPr sz="2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Arial"/>
                <a:cs typeface="Arial"/>
              </a:rPr>
              <a:t>RETENCJI</a:t>
            </a:r>
            <a:endParaRPr sz="27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9900" y="2052450"/>
            <a:ext cx="3429000" cy="911788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2050" spc="-5" dirty="0">
                <a:solidFill>
                  <a:srgbClr val="33313D"/>
                </a:solidFill>
                <a:latin typeface="Arial"/>
                <a:cs typeface="Arial"/>
              </a:rPr>
              <a:t>NAJWAŻNIEJSZE</a:t>
            </a:r>
            <a:r>
              <a:rPr sz="2050" spc="-3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33313D"/>
                </a:solidFill>
                <a:latin typeface="Arial"/>
                <a:cs typeface="Arial"/>
              </a:rPr>
              <a:t>ZMIANY</a:t>
            </a:r>
            <a:endParaRPr sz="2050" dirty="0">
              <a:latin typeface="Arial"/>
              <a:cs typeface="Arial"/>
            </a:endParaRPr>
          </a:p>
          <a:p>
            <a:pPr marL="54610" algn="ctr">
              <a:lnSpc>
                <a:spcPct val="100000"/>
              </a:lnSpc>
              <a:spcBef>
                <a:spcPts val="665"/>
              </a:spcBef>
            </a:pP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GMINY I</a:t>
            </a:r>
            <a:r>
              <a:rPr sz="2800" spc="-6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13D"/>
                </a:solidFill>
                <a:latin typeface="Arial"/>
                <a:cs typeface="Arial"/>
              </a:rPr>
              <a:t>POWIATY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8655" y="955070"/>
            <a:ext cx="273050" cy="3580129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65956" y="1238255"/>
            <a:ext cx="23952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KOMPETENCYJNE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5956" y="1941075"/>
            <a:ext cx="14027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KA</a:t>
            </a: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D</a:t>
            </a:r>
            <a:r>
              <a:rPr sz="2100" spc="-10" dirty="0">
                <a:solidFill>
                  <a:srgbClr val="33313D"/>
                </a:solidFill>
                <a:latin typeface="Arial"/>
                <a:cs typeface="Arial"/>
              </a:rPr>
              <a:t>R</a:t>
            </a: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OWE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5956" y="2663322"/>
            <a:ext cx="164083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33313D"/>
                </a:solidFill>
                <a:latin typeface="Arial"/>
                <a:cs typeface="Arial"/>
              </a:rPr>
              <a:t>FINANSOWE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5956" y="3344683"/>
            <a:ext cx="25285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33313D"/>
                </a:solidFill>
                <a:latin typeface="Arial"/>
                <a:cs typeface="Arial"/>
              </a:rPr>
              <a:t>SPRAWOZDAWCZE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5956" y="4095881"/>
            <a:ext cx="432054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5" dirty="0">
                <a:solidFill>
                  <a:srgbClr val="33313D"/>
                </a:solidFill>
                <a:latin typeface="Arial"/>
                <a:cs typeface="Arial"/>
              </a:rPr>
              <a:t>ORGANIZACYJNO-PLANISTYCZNE</a:t>
            </a:r>
            <a:endParaRPr sz="20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200816"/>
            <a:ext cx="990600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Przesłanki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uiszczania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opłaty za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zmniejszenie</a:t>
            </a:r>
            <a:endParaRPr sz="2800" dirty="0">
              <a:latin typeface="Arial"/>
              <a:cs typeface="Arial"/>
            </a:endParaRPr>
          </a:p>
          <a:p>
            <a:pPr algn="ctr"/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naturalnej</a:t>
            </a:r>
            <a:endParaRPr sz="2800" dirty="0">
              <a:latin typeface="Arial"/>
              <a:cs typeface="Arial"/>
            </a:endParaRPr>
          </a:p>
          <a:p>
            <a:pPr marL="6985" algn="ctr"/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retencji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terenowej z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art. 269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ust. 1 pkt 1</a:t>
            </a:r>
            <a:r>
              <a:rPr sz="2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nPW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000" y="2209433"/>
            <a:ext cx="8915399" cy="2028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sz="2400" spc="-5" dirty="0" err="1">
                <a:solidFill>
                  <a:srgbClr val="413C47"/>
                </a:solidFill>
                <a:latin typeface="Arial"/>
                <a:cs typeface="Arial"/>
              </a:rPr>
              <a:t>zmniejszenie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solidFill>
                  <a:srgbClr val="413C47"/>
                </a:solidFill>
                <a:latin typeface="Arial"/>
                <a:cs typeface="Arial"/>
              </a:rPr>
              <a:t>naturalnej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solidFill>
                  <a:srgbClr val="413C47"/>
                </a:solidFill>
                <a:latin typeface="Arial"/>
                <a:cs typeface="Arial"/>
              </a:rPr>
              <a:t>retencji</a:t>
            </a:r>
            <a:r>
              <a:rPr sz="2400" spc="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solidFill>
                  <a:srgbClr val="413C47"/>
                </a:solidFill>
                <a:latin typeface="Arial"/>
                <a:cs typeface="Arial"/>
              </a:rPr>
              <a:t>terenowej</a:t>
            </a:r>
            <a:r>
              <a:rPr lang="pl-PL" sz="2400" dirty="0">
                <a:latin typeface="Arial"/>
                <a:cs typeface="Arial"/>
              </a:rPr>
              <a:t> </a:t>
            </a:r>
            <a:r>
              <a:rPr sz="2400" spc="-5" dirty="0" err="1">
                <a:solidFill>
                  <a:srgbClr val="413C47"/>
                </a:solidFill>
                <a:latin typeface="Arial"/>
                <a:cs typeface="Arial"/>
              </a:rPr>
              <a:t>na</a:t>
            </a:r>
            <a:r>
              <a:rPr lang="pl-PL" sz="2400" spc="-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solidFill>
                  <a:srgbClr val="413C47"/>
                </a:solidFill>
                <a:latin typeface="Arial"/>
                <a:cs typeface="Arial"/>
              </a:rPr>
              <a:t>skutek</a:t>
            </a:r>
            <a:r>
              <a:rPr lang="pl-PL" sz="2400" spc="-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10" dirty="0" err="1">
                <a:solidFill>
                  <a:srgbClr val="413C47"/>
                </a:solidFill>
                <a:latin typeface="Arial"/>
                <a:cs typeface="Arial"/>
              </a:rPr>
              <a:t>wykonywania</a:t>
            </a:r>
            <a:r>
              <a:rPr lang="pl-PL" sz="2400" spc="-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solidFill>
                  <a:srgbClr val="413C47"/>
                </a:solidFill>
                <a:latin typeface="Arial"/>
                <a:cs typeface="Arial"/>
              </a:rPr>
              <a:t>na</a:t>
            </a:r>
            <a:r>
              <a:rPr lang="pl-PL" sz="2400" spc="-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10" dirty="0" err="1">
                <a:solidFill>
                  <a:srgbClr val="8E0036"/>
                </a:solidFill>
                <a:latin typeface="Arial"/>
                <a:cs typeface="Arial"/>
              </a:rPr>
              <a:t>nieruchomości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 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o </a:t>
            </a:r>
            <a:r>
              <a:rPr sz="2400" spc="-10" dirty="0" err="1">
                <a:solidFill>
                  <a:srgbClr val="8E0036"/>
                </a:solidFill>
                <a:latin typeface="Arial"/>
                <a:cs typeface="Arial"/>
              </a:rPr>
              <a:t>powierzchni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00" spc="-10" dirty="0" err="1">
                <a:solidFill>
                  <a:srgbClr val="8E0036"/>
                </a:solidFill>
                <a:latin typeface="Arial"/>
                <a:cs typeface="Arial"/>
              </a:rPr>
              <a:t>powyżej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 3500</a:t>
            </a:r>
            <a:r>
              <a:rPr sz="2400" spc="1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m</a:t>
            </a:r>
            <a:r>
              <a:rPr sz="2400" spc="-5" baseline="30000" dirty="0">
                <a:solidFill>
                  <a:srgbClr val="8E0036"/>
                </a:solidFill>
                <a:latin typeface="Arial"/>
                <a:cs typeface="Arial"/>
              </a:rPr>
              <a:t>2</a:t>
            </a:r>
            <a:r>
              <a:rPr lang="pl-PL" sz="2400" spc="-5" baseline="3000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lang="pl-PL" sz="2400" spc="-10" dirty="0">
                <a:solidFill>
                  <a:srgbClr val="8E0036"/>
                </a:solidFill>
                <a:latin typeface="Arial"/>
                <a:cs typeface="Arial"/>
              </a:rPr>
              <a:t>robót	</a:t>
            </a:r>
            <a:r>
              <a:rPr lang="pl-PL" sz="2400" spc="-5" dirty="0">
                <a:solidFill>
                  <a:srgbClr val="8E0036"/>
                </a:solidFill>
                <a:latin typeface="Arial"/>
                <a:cs typeface="Arial"/>
              </a:rPr>
              <a:t>lub	obiektów </a:t>
            </a:r>
            <a:r>
              <a:rPr lang="pl-PL" sz="2400" spc="-10" dirty="0">
                <a:solidFill>
                  <a:srgbClr val="8E0036"/>
                </a:solidFill>
                <a:latin typeface="Arial"/>
                <a:cs typeface="Arial"/>
              </a:rPr>
              <a:t>budowlanych trwale </a:t>
            </a:r>
            <a:r>
              <a:rPr lang="pl-PL" sz="2400" spc="-10" dirty="0">
                <a:solidFill>
                  <a:srgbClr val="413C47"/>
                </a:solidFill>
                <a:latin typeface="Arial"/>
                <a:cs typeface="Arial"/>
              </a:rPr>
              <a:t>związanych	</a:t>
            </a:r>
            <a:r>
              <a:rPr lang="pl-PL" sz="2400" spc="-5" dirty="0">
                <a:solidFill>
                  <a:srgbClr val="413C47"/>
                </a:solidFill>
                <a:latin typeface="Arial"/>
                <a:cs typeface="Arial"/>
              </a:rPr>
              <a:t>z	</a:t>
            </a:r>
            <a:r>
              <a:rPr lang="pl-PL" sz="2400" spc="-10" dirty="0">
                <a:solidFill>
                  <a:srgbClr val="413C47"/>
                </a:solidFill>
                <a:latin typeface="Arial"/>
                <a:cs typeface="Arial"/>
              </a:rPr>
              <a:t>gruntem mających wpływ  na zmniejszenie tej retencji przez</a:t>
            </a:r>
            <a:endParaRPr lang="pl-PL" sz="2400" dirty="0">
              <a:latin typeface="Arial"/>
              <a:cs typeface="Arial"/>
            </a:endParaRPr>
          </a:p>
          <a:p>
            <a:pPr marL="12700" algn="just">
              <a:spcBef>
                <a:spcPts val="100"/>
              </a:spcBef>
            </a:pPr>
            <a:endParaRPr lang="pl-PL" sz="20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sz="2000" baseline="30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500" y="4086225"/>
            <a:ext cx="9753600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algn="just">
              <a:lnSpc>
                <a:spcPct val="100000"/>
              </a:lnSpc>
              <a:spcBef>
                <a:spcPts val="95"/>
              </a:spcBef>
            </a:pPr>
            <a:r>
              <a:rPr lang="pl-PL" sz="1600" spc="-5" dirty="0">
                <a:solidFill>
                  <a:srgbClr val="FFFFFF"/>
                </a:solidFill>
                <a:latin typeface="Arial"/>
                <a:cs typeface="Arial"/>
              </a:rPr>
              <a:t>				</a:t>
            </a:r>
            <a:endParaRPr sz="16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245110" algn="just"/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wyłączenie 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więcej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niż 70 % 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powierzchni 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nieruchomości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powierzchni </a:t>
            </a:r>
            <a:r>
              <a:rPr sz="2400" spc="-5" dirty="0" err="1">
                <a:solidFill>
                  <a:srgbClr val="413C47"/>
                </a:solidFill>
                <a:latin typeface="Arial"/>
                <a:cs typeface="Arial"/>
              </a:rPr>
              <a:t>biologicznie</a:t>
            </a:r>
            <a:r>
              <a:rPr sz="2400" spc="6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10" dirty="0" err="1">
                <a:solidFill>
                  <a:srgbClr val="413C47"/>
                </a:solidFill>
                <a:latin typeface="Arial"/>
                <a:cs typeface="Arial"/>
              </a:rPr>
              <a:t>czynnej</a:t>
            </a:r>
            <a:r>
              <a:rPr lang="pl-PL" sz="2400" dirty="0">
                <a:latin typeface="Arial"/>
                <a:cs typeface="Arial"/>
              </a:rPr>
              <a:t> </a:t>
            </a:r>
            <a:r>
              <a:rPr sz="2400" spc="-5" dirty="0" err="1">
                <a:solidFill>
                  <a:srgbClr val="413C47"/>
                </a:solidFill>
                <a:latin typeface="Arial"/>
                <a:cs typeface="Arial"/>
              </a:rPr>
              <a:t>na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obszarach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nieujętych w </a:t>
            </a:r>
            <a:r>
              <a:rPr sz="2400" spc="-5" dirty="0" err="1">
                <a:solidFill>
                  <a:srgbClr val="8E0036"/>
                </a:solidFill>
                <a:latin typeface="Arial"/>
                <a:cs typeface="Arial"/>
              </a:rPr>
              <a:t>systemy</a:t>
            </a:r>
            <a:r>
              <a:rPr sz="2400" spc="-2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solidFill>
                  <a:srgbClr val="8E0036"/>
                </a:solidFill>
                <a:latin typeface="Arial"/>
                <a:cs typeface="Arial"/>
              </a:rPr>
              <a:t>kanalizacji</a:t>
            </a:r>
            <a:r>
              <a:rPr lang="pl-PL" sz="2400" spc="-5" dirty="0">
                <a:solidFill>
                  <a:srgbClr val="8E0036"/>
                </a:solidFill>
                <a:latin typeface="Arial"/>
                <a:cs typeface="Arial"/>
              </a:rPr>
              <a:t> otwartej lub </a:t>
            </a:r>
            <a:r>
              <a:rPr lang="pl-PL" sz="2400" spc="-5" dirty="0" err="1">
                <a:solidFill>
                  <a:srgbClr val="8E0036"/>
                </a:solidFill>
                <a:latin typeface="Arial"/>
                <a:cs typeface="Arial"/>
              </a:rPr>
              <a:t>zamknietej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xmlns="" id="{ED20A5FC-4B6E-4109-A789-18FF52E32E55}"/>
              </a:ext>
            </a:extLst>
          </p:cNvPr>
          <p:cNvSpPr/>
          <p:nvPr/>
        </p:nvSpPr>
        <p:spPr>
          <a:xfrm>
            <a:off x="4584700" y="1676033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l-PL" sz="1600"/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xmlns="" id="{A8592FC9-7F8E-49A4-B996-38EF09DCEC70}"/>
              </a:ext>
            </a:extLst>
          </p:cNvPr>
          <p:cNvSpPr/>
          <p:nvPr/>
        </p:nvSpPr>
        <p:spPr>
          <a:xfrm>
            <a:off x="4432300" y="3933825"/>
            <a:ext cx="685800" cy="368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l-PL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8500" y="1495425"/>
            <a:ext cx="1855774" cy="2600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7500" y="3407619"/>
            <a:ext cx="8001000" cy="2183931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/>
              <a:t>Kogo</a:t>
            </a:r>
            <a:r>
              <a:rPr spc="-10" dirty="0"/>
              <a:t> </a:t>
            </a:r>
            <a:r>
              <a:rPr spc="-5" dirty="0"/>
              <a:t>dotyczy</a:t>
            </a: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4700" spc="-5" dirty="0">
                <a:solidFill>
                  <a:srgbClr val="413C47"/>
                </a:solidFill>
              </a:rPr>
              <a:t>„opłata </a:t>
            </a:r>
            <a:r>
              <a:rPr sz="4700" dirty="0" err="1">
                <a:solidFill>
                  <a:srgbClr val="413C47"/>
                </a:solidFill>
              </a:rPr>
              <a:t>za</a:t>
            </a:r>
            <a:r>
              <a:rPr sz="4700" spc="-50" dirty="0">
                <a:solidFill>
                  <a:srgbClr val="413C47"/>
                </a:solidFill>
              </a:rPr>
              <a:t> </a:t>
            </a:r>
            <a:r>
              <a:rPr sz="4700" spc="-5" dirty="0" err="1">
                <a:solidFill>
                  <a:srgbClr val="413C47"/>
                </a:solidFill>
              </a:rPr>
              <a:t>zmniejszenie</a:t>
            </a:r>
            <a:r>
              <a:rPr lang="pl-PL" sz="4700" spc="-5" dirty="0">
                <a:solidFill>
                  <a:srgbClr val="413C47"/>
                </a:solidFill>
              </a:rPr>
              <a:t> NATURALEJ RETENCJI</a:t>
            </a:r>
            <a:endParaRPr sz="4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01469" y="6163685"/>
            <a:ext cx="2486850" cy="427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700" y="189832"/>
            <a:ext cx="9143999" cy="1162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OPŁATA </a:t>
            </a:r>
            <a:r>
              <a:rPr sz="3600" dirty="0"/>
              <a:t>ZA </a:t>
            </a:r>
            <a:r>
              <a:rPr sz="3600" spc="-5" dirty="0"/>
              <a:t>ZMNIEJSZANIE NATURALNEJ</a:t>
            </a:r>
            <a:r>
              <a:rPr sz="3600" spc="-20" dirty="0"/>
              <a:t> </a:t>
            </a:r>
            <a:r>
              <a:rPr sz="3600" spc="-5" dirty="0"/>
              <a:t>RETENCJI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1536700" y="1514831"/>
            <a:ext cx="859791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Opłatę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za usługi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wodne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są obowiązane</a:t>
            </a:r>
            <a:r>
              <a:rPr sz="2400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ponosić: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917" y="2486025"/>
            <a:ext cx="10214109" cy="452239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59435" indent="4445">
              <a:spcBef>
                <a:spcPts val="409"/>
              </a:spcBef>
              <a:buAutoNum type="arabicParenR" startAt="2"/>
              <a:tabLst>
                <a:tab pos="221615" algn="l"/>
              </a:tabLst>
            </a:pPr>
            <a:r>
              <a:rPr lang="pl-PL" sz="2400" spc="-5" dirty="0" smtClean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 smtClean="0">
                <a:solidFill>
                  <a:srgbClr val="413C47"/>
                </a:solidFill>
                <a:latin typeface="Arial"/>
                <a:cs typeface="Arial"/>
              </a:rPr>
              <a:t>osoby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fizyczne, osoby prawne, jednostki organizacyjne,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tym sp</a:t>
            </a:r>
            <a:r>
              <a:rPr lang="pl-PL" sz="2400" spc="-5" dirty="0">
                <a:solidFill>
                  <a:srgbClr val="413C47"/>
                </a:solidFill>
                <a:latin typeface="Arial"/>
                <a:cs typeface="Arial"/>
              </a:rPr>
              <a:t>ó</a:t>
            </a:r>
            <a:r>
              <a:rPr sz="2400" spc="-5" dirty="0" err="1">
                <a:solidFill>
                  <a:srgbClr val="413C47"/>
                </a:solidFill>
                <a:latin typeface="Arial"/>
                <a:cs typeface="Arial"/>
              </a:rPr>
              <a:t>łki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 nieposiadające  osobowości prawnej, </a:t>
            </a:r>
            <a:r>
              <a:rPr sz="2400" spc="-10" dirty="0" err="1">
                <a:solidFill>
                  <a:srgbClr val="413C47"/>
                </a:solidFill>
                <a:latin typeface="Arial"/>
                <a:cs typeface="Arial"/>
              </a:rPr>
              <a:t>będące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419100" lvl="1" indent="-1270">
              <a:buAutoNum type="alphaLcParenR"/>
              <a:tabLst>
                <a:tab pos="622300" algn="l"/>
              </a:tabLst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właścicielami nieruchomości lub obiektów</a:t>
            </a:r>
            <a:r>
              <a:rPr sz="2400" spc="-3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budowlanych,</a:t>
            </a:r>
            <a:endParaRPr sz="2400" dirty="0">
              <a:latin typeface="Arial"/>
              <a:cs typeface="Arial"/>
            </a:endParaRPr>
          </a:p>
          <a:p>
            <a:pPr marL="419100" lvl="1" indent="-1270">
              <a:buAutoNum type="alphaLcParenR"/>
              <a:tabLst>
                <a:tab pos="622300" algn="l"/>
              </a:tabLst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posiadaczami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samoistnymi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nieruchomości lub obiektów</a:t>
            </a:r>
            <a:r>
              <a:rPr sz="2400" spc="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budowlanych,</a:t>
            </a:r>
            <a:endParaRPr sz="2400" dirty="0">
              <a:latin typeface="Arial"/>
              <a:cs typeface="Arial"/>
            </a:endParaRPr>
          </a:p>
          <a:p>
            <a:pPr marL="419100" lvl="1" indent="-1270">
              <a:buAutoNum type="alphaLcParenR"/>
              <a:tabLst>
                <a:tab pos="622300" algn="l"/>
              </a:tabLst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użytkownikami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wieczystymi</a:t>
            </a:r>
            <a:r>
              <a:rPr sz="2400" spc="1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gruntów,</a:t>
            </a:r>
            <a:endParaRPr sz="2400" dirty="0">
              <a:latin typeface="Arial"/>
              <a:cs typeface="Arial"/>
            </a:endParaRPr>
          </a:p>
          <a:p>
            <a:pPr marL="419100" marR="5080" lvl="1" indent="-1270">
              <a:spcBef>
                <a:spcPts val="405"/>
              </a:spcBef>
              <a:buAutoNum type="alphaLcParenR"/>
              <a:tabLst>
                <a:tab pos="627380" algn="l"/>
              </a:tabLst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posiadaczami nieruchomości lub ich części albo obiektów budowlanych lub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ich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części,  stanowiących własność Skarbu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Państwa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lub jednostki samorząd</a:t>
            </a:r>
            <a:r>
              <a:rPr sz="2400" spc="3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terytorialnego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7145"/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które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na skutek 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wykonywania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robót </a:t>
            </a:r>
            <a:r>
              <a:rPr sz="2400" dirty="0">
                <a:solidFill>
                  <a:srgbClr val="8E0036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obiektów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mających wpływ na zmniejszenie</a:t>
            </a:r>
            <a:r>
              <a:rPr sz="2400" spc="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naturalnej</a:t>
            </a:r>
            <a:endParaRPr sz="2400" dirty="0">
              <a:latin typeface="Arial"/>
              <a:cs typeface="Arial"/>
            </a:endParaRPr>
          </a:p>
          <a:p>
            <a:pPr marL="12700"/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retencji terenowej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doprowadziły do zmniejszenia tej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retencji;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7920" y="6267829"/>
            <a:ext cx="15684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Art.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298 ust.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nPW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xmlns="" id="{A0F9F20A-BD75-43C6-AC9A-880EE29EC989}"/>
              </a:ext>
            </a:extLst>
          </p:cNvPr>
          <p:cNvSpPr/>
          <p:nvPr/>
        </p:nvSpPr>
        <p:spPr>
          <a:xfrm>
            <a:off x="4813300" y="2052326"/>
            <a:ext cx="609600" cy="544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93700" y="4924425"/>
            <a:ext cx="8693505" cy="70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60260" y="6164129"/>
            <a:ext cx="3728059" cy="427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301" y="581025"/>
            <a:ext cx="10210800" cy="114005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just">
              <a:spcBef>
                <a:spcPts val="250"/>
              </a:spcBef>
            </a:pP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OPŁATA </a:t>
            </a:r>
            <a:r>
              <a:rPr sz="360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3600" spc="-5" dirty="0">
                <a:solidFill>
                  <a:srgbClr val="413C47"/>
                </a:solidFill>
                <a:latin typeface="Arial"/>
                <a:cs typeface="Arial"/>
              </a:rPr>
              <a:t>ZMNIEJSZANIE NATURALNEJ  RETENCJI WYŁĄCZENIA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52681" y="1861015"/>
            <a:ext cx="7388038" cy="3892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" dirty="0">
                <a:solidFill>
                  <a:srgbClr val="FFFFFF"/>
                </a:solidFill>
              </a:rPr>
              <a:t>Opłaty za zmniejszenie </a:t>
            </a:r>
            <a:r>
              <a:rPr sz="2450" spc="-10" dirty="0">
                <a:solidFill>
                  <a:srgbClr val="FFFFFF"/>
                </a:solidFill>
              </a:rPr>
              <a:t>naturalnej</a:t>
            </a:r>
            <a:r>
              <a:rPr sz="2450" spc="25" dirty="0">
                <a:solidFill>
                  <a:srgbClr val="FFFFFF"/>
                </a:solidFill>
              </a:rPr>
              <a:t> </a:t>
            </a:r>
            <a:r>
              <a:rPr sz="2450" spc="-10" dirty="0">
                <a:solidFill>
                  <a:srgbClr val="FFFFFF"/>
                </a:solidFill>
              </a:rPr>
              <a:t>retencji:</a:t>
            </a:r>
            <a:endParaRPr sz="2450" dirty="0"/>
          </a:p>
        </p:txBody>
      </p:sp>
      <p:sp>
        <p:nvSpPr>
          <p:cNvPr id="7" name="object 7"/>
          <p:cNvSpPr txBox="1"/>
          <p:nvPr/>
        </p:nvSpPr>
        <p:spPr>
          <a:xfrm>
            <a:off x="782319" y="2819151"/>
            <a:ext cx="9906000" cy="261738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spcBef>
                <a:spcPts val="250"/>
              </a:spcBef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nie ponosi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się za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jezdnie dróg publicznych oraz drogi kolejowe,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których  wody opadowe lub roztopowe są odprowadzane do wód lub do ziemi przy  pomocy urządzeń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wodnych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umożliwiających retencję lub infiltrację tych</a:t>
            </a:r>
            <a:r>
              <a:rPr sz="2400" spc="7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wód.</a:t>
            </a:r>
            <a:endParaRPr sz="2400" dirty="0">
              <a:latin typeface="Arial"/>
              <a:cs typeface="Arial"/>
            </a:endParaRPr>
          </a:p>
          <a:p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/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nie ponoszą kościoły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inne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związki</a:t>
            </a:r>
            <a:r>
              <a:rPr sz="2400" spc="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wyznaniowe</a:t>
            </a:r>
            <a:r>
              <a:rPr sz="1750" spc="-5" dirty="0">
                <a:solidFill>
                  <a:srgbClr val="413C47"/>
                </a:solidFill>
                <a:latin typeface="Arial"/>
                <a:cs typeface="Arial"/>
              </a:rPr>
              <a:t>.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6098" y="6267829"/>
            <a:ext cx="32962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Art.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269 ust.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2-3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projektu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Prawa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wodnego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xmlns="" id="{B8098248-7776-4CA2-A175-E66D2C48A22D}"/>
              </a:ext>
            </a:extLst>
          </p:cNvPr>
          <p:cNvSpPr/>
          <p:nvPr/>
        </p:nvSpPr>
        <p:spPr>
          <a:xfrm>
            <a:off x="4660900" y="2528406"/>
            <a:ext cx="381000" cy="360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5101" y="2396668"/>
            <a:ext cx="3810164" cy="1933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solidFill>
                  <a:srgbClr val="33313D"/>
                </a:solidFill>
                <a:latin typeface="Arial"/>
                <a:cs typeface="Arial"/>
              </a:rPr>
              <a:t>NAJWAŻNIEJSZE</a:t>
            </a:r>
            <a:r>
              <a:rPr sz="3200" spc="-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13D"/>
                </a:solidFill>
                <a:latin typeface="Arial"/>
                <a:cs typeface="Arial"/>
              </a:rPr>
              <a:t>ZMIANY</a:t>
            </a:r>
            <a:r>
              <a:rPr lang="pl-PL" sz="3200" spc="-5" dirty="0">
                <a:solidFill>
                  <a:srgbClr val="33313D"/>
                </a:solidFill>
                <a:latin typeface="Arial"/>
                <a:cs typeface="Arial"/>
              </a:rPr>
              <a:t> SPÓŁKI</a:t>
            </a:r>
            <a:r>
              <a:rPr lang="pl-PL" sz="3200" spc="-50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lang="pl-PL" sz="3200" spc="-5" dirty="0">
                <a:solidFill>
                  <a:srgbClr val="33313D"/>
                </a:solidFill>
                <a:latin typeface="Arial"/>
                <a:cs typeface="Arial"/>
              </a:rPr>
              <a:t>WOD-KAN</a:t>
            </a:r>
            <a:endParaRPr lang="pl-PL"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6886" y="2177767"/>
            <a:ext cx="673735" cy="568960"/>
          </a:xfrm>
          <a:prstGeom prst="rect">
            <a:avLst/>
          </a:prstGeom>
          <a:solidFill>
            <a:srgbClr val="8B002E"/>
          </a:solidFill>
        </p:spPr>
        <p:txBody>
          <a:bodyPr vert="horz" wrap="square" lIns="0" tIns="1714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135"/>
              </a:spcBef>
            </a:pP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6895" y="2947248"/>
            <a:ext cx="623570" cy="568960"/>
          </a:xfrm>
          <a:prstGeom prst="rect">
            <a:avLst/>
          </a:prstGeom>
          <a:solidFill>
            <a:srgbClr val="8B002E"/>
          </a:solidFill>
        </p:spPr>
        <p:txBody>
          <a:bodyPr vert="horz" wrap="square" lIns="0" tIns="1714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13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6465" y="3555186"/>
            <a:ext cx="273050" cy="1562100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2243" y="2282390"/>
            <a:ext cx="45092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FINANSOWE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01960" y="3051873"/>
            <a:ext cx="49405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PROCEDURALNE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22030" y="3929219"/>
            <a:ext cx="50929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313D"/>
                </a:solidFill>
                <a:latin typeface="Arial"/>
                <a:cs typeface="Arial"/>
              </a:rPr>
              <a:t>ŚRODOWISKOWE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(OCHRONA</a:t>
            </a:r>
            <a:r>
              <a:rPr sz="2400" spc="-8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13D"/>
                </a:solidFill>
                <a:latin typeface="Arial"/>
                <a:cs typeface="Arial"/>
              </a:rPr>
              <a:t>WÓD)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22030" y="4762971"/>
            <a:ext cx="50929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TARYFOWE</a:t>
            </a:r>
            <a:r>
              <a:rPr sz="2050" spc="-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1350" spc="-5" dirty="0">
                <a:solidFill>
                  <a:srgbClr val="33313D"/>
                </a:solidFill>
                <a:latin typeface="Arial"/>
                <a:cs typeface="Arial"/>
              </a:rPr>
              <a:t>(REGULACYJNO-KONTROLNE</a:t>
            </a:r>
            <a:r>
              <a:rPr sz="1700" spc="-5" dirty="0">
                <a:solidFill>
                  <a:srgbClr val="33313D"/>
                </a:solidFill>
                <a:latin typeface="Arial"/>
                <a:cs typeface="Arial"/>
              </a:rPr>
              <a:t>)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1979" y="1759495"/>
            <a:ext cx="2792234" cy="392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972" y="1924867"/>
            <a:ext cx="7463817" cy="187185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670"/>
              </a:spcBef>
            </a:pPr>
            <a:r>
              <a:rPr sz="3850" dirty="0"/>
              <a:t>Kto i w </a:t>
            </a:r>
            <a:r>
              <a:rPr sz="3850" spc="-5" dirty="0"/>
              <a:t>jakim trybie będzie ustalał  wysokość opłaty </a:t>
            </a:r>
            <a:r>
              <a:rPr sz="3850" dirty="0"/>
              <a:t>za </a:t>
            </a:r>
            <a:r>
              <a:rPr sz="3850" spc="-5" dirty="0"/>
              <a:t>usługi</a:t>
            </a:r>
            <a:r>
              <a:rPr sz="3850" spc="-95" dirty="0"/>
              <a:t> </a:t>
            </a:r>
            <a:r>
              <a:rPr sz="3850" spc="-5" dirty="0"/>
              <a:t>wodne</a:t>
            </a:r>
            <a:endParaRPr sz="385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071F714-41DD-45D0-9654-F9DF85B7F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9453" y="2455328"/>
            <a:ext cx="6982063" cy="1457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9453" y="4299686"/>
            <a:ext cx="8812860" cy="1560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701" y="1544524"/>
            <a:ext cx="475546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OPŁATY ZA USŁUGI</a:t>
            </a:r>
            <a:r>
              <a:rPr sz="2400" spc="-4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WODNE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38330" y="2730828"/>
            <a:ext cx="1275715" cy="920750"/>
          </a:xfrm>
          <a:prstGeom prst="rect">
            <a:avLst/>
          </a:prstGeom>
          <a:solidFill>
            <a:srgbClr val="8E003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75"/>
              </a:lnSpc>
            </a:pPr>
            <a:r>
              <a:rPr sz="6300" spc="-60" dirty="0">
                <a:solidFill>
                  <a:srgbClr val="FFFFFF"/>
                </a:solidFill>
                <a:latin typeface="Arial"/>
                <a:cs typeface="Arial"/>
              </a:rPr>
              <a:t>WP</a:t>
            </a:r>
            <a:endParaRPr sz="6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7752" y="2690190"/>
            <a:ext cx="643953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100"/>
              </a:spcBef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Co do zasady wysokość opłat za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usługi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wodne 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będą ustalały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Wody</a:t>
            </a:r>
            <a:r>
              <a:rPr sz="2450" spc="1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8E0036"/>
                </a:solidFill>
                <a:latin typeface="Arial"/>
                <a:cs typeface="Arial"/>
              </a:rPr>
              <a:t>Polskie.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3938" y="4511859"/>
            <a:ext cx="6282055" cy="113220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98200"/>
              </a:lnSpc>
              <a:spcBef>
                <a:spcPts val="150"/>
              </a:spcBef>
            </a:pP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Wyjątkiem od tej zasady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będzie </a:t>
            </a:r>
            <a:r>
              <a:rPr sz="2450" spc="-10" dirty="0">
                <a:solidFill>
                  <a:srgbClr val="8E0036"/>
                </a:solidFill>
                <a:latin typeface="Arial"/>
                <a:cs typeface="Arial"/>
              </a:rPr>
              <a:t>opłata </a:t>
            </a:r>
            <a:r>
              <a:rPr sz="2450" spc="-5" dirty="0">
                <a:solidFill>
                  <a:srgbClr val="8E0036"/>
                </a:solidFill>
                <a:latin typeface="Arial"/>
                <a:cs typeface="Arial"/>
              </a:rPr>
              <a:t>za  zmniejszenie naturalnej retencji.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Jej  </a:t>
            </a:r>
            <a:r>
              <a:rPr sz="2450" spc="-10" dirty="0">
                <a:solidFill>
                  <a:srgbClr val="413C47"/>
                </a:solidFill>
                <a:latin typeface="Arial"/>
                <a:cs typeface="Arial"/>
              </a:rPr>
              <a:t>wysokość będą ustalały poszczególne</a:t>
            </a:r>
            <a:r>
              <a:rPr sz="2450" spc="8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50" spc="-5" dirty="0">
                <a:solidFill>
                  <a:srgbClr val="413C47"/>
                </a:solidFill>
                <a:latin typeface="Arial"/>
                <a:cs typeface="Arial"/>
              </a:rPr>
              <a:t>gminy.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3607" y="2733293"/>
            <a:ext cx="686313" cy="3211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5698" y="856633"/>
            <a:ext cx="676915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/>
              <a:t>OPŁATY ZA USŁUGI</a:t>
            </a:r>
            <a:r>
              <a:rPr sz="3600" spc="-40" dirty="0"/>
              <a:t> </a:t>
            </a:r>
            <a:r>
              <a:rPr sz="3600" spc="-5" dirty="0"/>
              <a:t>WODNE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1625815" y="1658592"/>
            <a:ext cx="8750085" cy="5229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Art.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271 ust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1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nPW</a:t>
            </a:r>
            <a:endParaRPr sz="24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Wysokość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opłaty stałej</a:t>
            </a:r>
            <a:r>
              <a:rPr sz="240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za:</a:t>
            </a:r>
            <a:endParaRPr sz="2400" dirty="0">
              <a:latin typeface="Arial"/>
              <a:cs typeface="Arial"/>
            </a:endParaRPr>
          </a:p>
          <a:p>
            <a:pPr marL="520065" indent="-506095" algn="just">
              <a:lnSpc>
                <a:spcPct val="100000"/>
              </a:lnSpc>
              <a:spcBef>
                <a:spcPts val="15"/>
              </a:spcBef>
              <a:buAutoNum type="arabicParenR"/>
              <a:tabLst>
                <a:tab pos="519430" algn="l"/>
                <a:tab pos="520700" algn="l"/>
              </a:tabLst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pobór wód</a:t>
            </a:r>
            <a:r>
              <a:rPr sz="2400" spc="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podziemnych,</a:t>
            </a:r>
            <a:endParaRPr sz="2400" dirty="0">
              <a:latin typeface="Arial"/>
              <a:cs typeface="Arial"/>
            </a:endParaRPr>
          </a:p>
          <a:p>
            <a:pPr marL="520065" indent="-506095" algn="just">
              <a:lnSpc>
                <a:spcPct val="100000"/>
              </a:lnSpc>
              <a:buAutoNum type="arabicParenR"/>
              <a:tabLst>
                <a:tab pos="519430" algn="l"/>
                <a:tab pos="520700" algn="l"/>
              </a:tabLst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pobór wód</a:t>
            </a:r>
            <a:r>
              <a:rPr sz="2400" spc="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powierzchniowych,</a:t>
            </a:r>
            <a:endParaRPr sz="2400" dirty="0">
              <a:latin typeface="Arial"/>
              <a:cs typeface="Arial"/>
            </a:endParaRPr>
          </a:p>
          <a:p>
            <a:pPr marL="520065" indent="-506095" algn="just">
              <a:lnSpc>
                <a:spcPct val="100000"/>
              </a:lnSpc>
              <a:buAutoNum type="arabicParenR"/>
              <a:tabLst>
                <a:tab pos="519430" algn="l"/>
                <a:tab pos="520700" algn="l"/>
              </a:tabLst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odprowadzanie do</a:t>
            </a:r>
            <a:r>
              <a:rPr sz="2400" spc="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wód:</a:t>
            </a:r>
            <a:endParaRPr sz="2400" dirty="0">
              <a:latin typeface="Arial"/>
              <a:cs typeface="Arial"/>
            </a:endParaRPr>
          </a:p>
          <a:p>
            <a:pPr marL="417830" marR="5080" lvl="1" indent="-3175" algn="just">
              <a:lnSpc>
                <a:spcPts val="1980"/>
              </a:lnSpc>
              <a:spcBef>
                <a:spcPts val="515"/>
              </a:spcBef>
              <a:buAutoNum type="alphaLcParenR"/>
              <a:tabLst>
                <a:tab pos="677545" algn="l"/>
              </a:tabLst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wód opadowych lub roztopowych ujętych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otwarte lub  zamknięte systemy kanalizacji deszczowej służące do  odprowadzania opadów atmosferycznych albo systemy kanalizacji  zbiorczej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granicach administracyjnych</a:t>
            </a:r>
            <a:r>
              <a:rPr sz="2400" spc="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miast,</a:t>
            </a:r>
            <a:endParaRPr sz="2400" dirty="0">
              <a:latin typeface="Arial"/>
              <a:cs typeface="Arial"/>
            </a:endParaRPr>
          </a:p>
          <a:p>
            <a:pPr marL="417830" lvl="1" indent="-3175" algn="just">
              <a:lnSpc>
                <a:spcPts val="1985"/>
              </a:lnSpc>
              <a:spcBef>
                <a:spcPts val="229"/>
              </a:spcBef>
              <a:buAutoNum type="alphaLcParenR"/>
              <a:tabLst>
                <a:tab pos="677545" algn="l"/>
              </a:tabLst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wód pochodzących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odwodnienia gruntów</a:t>
            </a:r>
            <a:r>
              <a:rPr sz="2400" spc="-5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w</a:t>
            </a:r>
            <a:endParaRPr sz="2400" dirty="0">
              <a:latin typeface="Arial"/>
              <a:cs typeface="Arial"/>
            </a:endParaRPr>
          </a:p>
          <a:p>
            <a:pPr marL="417830" algn="just">
              <a:lnSpc>
                <a:spcPts val="1975"/>
              </a:lnSpc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granicach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administracyjnych</a:t>
            </a:r>
            <a:r>
              <a:rPr sz="2400" spc="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miast,</a:t>
            </a:r>
            <a:endParaRPr sz="2400" dirty="0">
              <a:latin typeface="Arial"/>
              <a:cs typeface="Arial"/>
            </a:endParaRPr>
          </a:p>
          <a:p>
            <a:pPr marL="265430" indent="-251460" algn="just">
              <a:lnSpc>
                <a:spcPts val="2090"/>
              </a:lnSpc>
              <a:buAutoNum type="arabicParenR" startAt="4"/>
              <a:tabLst>
                <a:tab pos="266065" algn="l"/>
              </a:tabLst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wprowadzanie ścieków do wód lub do</a:t>
            </a:r>
            <a:r>
              <a:rPr sz="2400" spc="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ziemi</a:t>
            </a:r>
            <a:endParaRPr sz="2400" dirty="0">
              <a:latin typeface="Arial"/>
              <a:cs typeface="Arial"/>
            </a:endParaRPr>
          </a:p>
          <a:p>
            <a:pPr marL="12700" marR="52069" algn="just">
              <a:lnSpc>
                <a:spcPts val="2060"/>
              </a:lnSpc>
              <a:spcBef>
                <a:spcPts val="175"/>
              </a:spcBef>
            </a:pP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ustalają Wody Polskie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oraz przekazują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podmiotom obowiązanym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do  ponoszenia opłat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za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usługi wodne </a:t>
            </a:r>
            <a:r>
              <a:rPr sz="2400" dirty="0">
                <a:solidFill>
                  <a:srgbClr val="8E0036"/>
                </a:solidFill>
                <a:latin typeface="Arial"/>
                <a:cs typeface="Arial"/>
              </a:rPr>
              <a:t>w formie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informacji 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rocznej, 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zawierającej także </a:t>
            </a:r>
            <a:r>
              <a:rPr sz="2400" dirty="0">
                <a:solidFill>
                  <a:srgbClr val="8E0036"/>
                </a:solidFill>
                <a:latin typeface="Arial"/>
                <a:cs typeface="Arial"/>
              </a:rPr>
              <a:t>sposób </a:t>
            </a:r>
            <a:r>
              <a:rPr sz="2400" spc="-5" dirty="0">
                <a:solidFill>
                  <a:srgbClr val="8E0036"/>
                </a:solidFill>
                <a:latin typeface="Arial"/>
                <a:cs typeface="Arial"/>
              </a:rPr>
              <a:t>obliczenia tej</a:t>
            </a:r>
            <a:r>
              <a:rPr sz="2400" spc="15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E0036"/>
                </a:solidFill>
                <a:latin typeface="Arial"/>
                <a:cs typeface="Arial"/>
              </a:rPr>
              <a:t>opłaty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2300" y="244703"/>
            <a:ext cx="6934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/>
              <a:t>OPŁATY ZA USŁUGI</a:t>
            </a:r>
            <a:r>
              <a:rPr sz="3600" spc="-40" dirty="0"/>
              <a:t> </a:t>
            </a:r>
            <a:r>
              <a:rPr sz="3600" spc="-5" dirty="0"/>
              <a:t>WODNE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241300" y="1419225"/>
            <a:ext cx="7934398" cy="97026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20"/>
              </a:spcBef>
            </a:pPr>
            <a:r>
              <a:rPr sz="1950" dirty="0">
                <a:solidFill>
                  <a:srgbClr val="413C47"/>
                </a:solidFill>
                <a:latin typeface="Arial"/>
                <a:cs typeface="Arial"/>
              </a:rPr>
              <a:t>Art. </a:t>
            </a:r>
            <a:r>
              <a:rPr sz="1950" spc="-5" dirty="0">
                <a:solidFill>
                  <a:srgbClr val="413C47"/>
                </a:solidFill>
                <a:latin typeface="Arial"/>
                <a:cs typeface="Arial"/>
              </a:rPr>
              <a:t>272 nPW </a:t>
            </a:r>
            <a:r>
              <a:rPr sz="1950" dirty="0">
                <a:solidFill>
                  <a:srgbClr val="413C47"/>
                </a:solidFill>
                <a:latin typeface="Arial"/>
                <a:cs typeface="Arial"/>
              </a:rPr>
              <a:t>ust.</a:t>
            </a:r>
            <a:r>
              <a:rPr sz="1950" spc="-30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413C47"/>
                </a:solidFill>
                <a:latin typeface="Arial"/>
                <a:cs typeface="Arial"/>
              </a:rPr>
              <a:t>10.</a:t>
            </a:r>
            <a:endParaRPr sz="1950" dirty="0">
              <a:latin typeface="Arial"/>
              <a:cs typeface="Arial"/>
            </a:endParaRPr>
          </a:p>
          <a:p>
            <a:pPr marL="12700" marR="5080" algn="just">
              <a:lnSpc>
                <a:spcPct val="91600"/>
              </a:lnSpc>
              <a:spcBef>
                <a:spcPts val="520"/>
              </a:spcBef>
            </a:pPr>
            <a:r>
              <a:rPr sz="1950" spc="-5" dirty="0">
                <a:solidFill>
                  <a:srgbClr val="413C47"/>
                </a:solidFill>
                <a:latin typeface="Arial"/>
                <a:cs typeface="Arial"/>
              </a:rPr>
              <a:t>Ustalając wysokość opłat, </a:t>
            </a:r>
            <a:r>
              <a:rPr sz="1950" dirty="0">
                <a:solidFill>
                  <a:srgbClr val="413C47"/>
                </a:solidFill>
                <a:latin typeface="Arial"/>
                <a:cs typeface="Arial"/>
              </a:rPr>
              <a:t>o </a:t>
            </a:r>
            <a:r>
              <a:rPr sz="1950" spc="-5" dirty="0">
                <a:solidFill>
                  <a:srgbClr val="413C47"/>
                </a:solidFill>
                <a:latin typeface="Arial"/>
                <a:cs typeface="Arial"/>
              </a:rPr>
              <a:t>których </a:t>
            </a:r>
            <a:r>
              <a:rPr sz="1950" spc="-10" dirty="0">
                <a:solidFill>
                  <a:srgbClr val="413C47"/>
                </a:solidFill>
                <a:latin typeface="Arial"/>
                <a:cs typeface="Arial"/>
              </a:rPr>
              <a:t>mowa </a:t>
            </a:r>
            <a:r>
              <a:rPr sz="1950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1950" spc="-5" dirty="0">
                <a:solidFill>
                  <a:srgbClr val="413C47"/>
                </a:solidFill>
                <a:latin typeface="Arial"/>
                <a:cs typeface="Arial"/>
              </a:rPr>
              <a:t>art. 272  </a:t>
            </a:r>
            <a:r>
              <a:rPr sz="1950" dirty="0">
                <a:solidFill>
                  <a:srgbClr val="413C47"/>
                </a:solidFill>
                <a:latin typeface="Arial"/>
                <a:cs typeface="Arial"/>
              </a:rPr>
              <a:t>nPW </a:t>
            </a:r>
            <a:r>
              <a:rPr sz="1950" spc="-5" dirty="0">
                <a:solidFill>
                  <a:srgbClr val="413C47"/>
                </a:solidFill>
                <a:latin typeface="Arial"/>
                <a:cs typeface="Arial"/>
              </a:rPr>
              <a:t>ust. </a:t>
            </a:r>
            <a:r>
              <a:rPr sz="1950" dirty="0">
                <a:solidFill>
                  <a:srgbClr val="413C47"/>
                </a:solidFill>
                <a:latin typeface="Arial"/>
                <a:cs typeface="Arial"/>
              </a:rPr>
              <a:t>1–9, </a:t>
            </a:r>
            <a:r>
              <a:rPr sz="1950" spc="-5" dirty="0">
                <a:solidFill>
                  <a:srgbClr val="413C47"/>
                </a:solidFill>
                <a:latin typeface="Arial"/>
                <a:cs typeface="Arial"/>
              </a:rPr>
              <a:t>uwzględnia się </a:t>
            </a:r>
            <a:r>
              <a:rPr sz="1950" spc="-5" dirty="0">
                <a:solidFill>
                  <a:srgbClr val="8E0036"/>
                </a:solidFill>
                <a:latin typeface="Arial"/>
                <a:cs typeface="Arial"/>
              </a:rPr>
              <a:t>okres </a:t>
            </a:r>
            <a:r>
              <a:rPr sz="1950" spc="-10" dirty="0">
                <a:solidFill>
                  <a:srgbClr val="8E0036"/>
                </a:solidFill>
                <a:latin typeface="Arial"/>
                <a:cs typeface="Arial"/>
              </a:rPr>
              <a:t>rozliczeniowy  </a:t>
            </a:r>
            <a:r>
              <a:rPr sz="1950" spc="-5" dirty="0">
                <a:solidFill>
                  <a:srgbClr val="8E0036"/>
                </a:solidFill>
                <a:latin typeface="Arial"/>
                <a:cs typeface="Arial"/>
              </a:rPr>
              <a:t>wynoszący</a:t>
            </a:r>
            <a:r>
              <a:rPr sz="1950" spc="-20" dirty="0">
                <a:solidFill>
                  <a:srgbClr val="8E003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8E0036"/>
                </a:solidFill>
                <a:latin typeface="Arial"/>
                <a:cs typeface="Arial"/>
              </a:rPr>
              <a:t>kwartał.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500" y="3964995"/>
            <a:ext cx="8686800" cy="24817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ct val="94600"/>
              </a:lnSpc>
              <a:spcBef>
                <a:spcPts val="200"/>
              </a:spcBef>
            </a:pP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W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art. 272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ust.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1-7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mowa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o opłatach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zmiennych,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w ust. 8 o opłacie za  zmniejszenia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naturalnej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retencji, natomiast w ust. 9 o opłacie za 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wydobywanie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z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wód powierzchniowych,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w tym z morskich </a:t>
            </a:r>
            <a:r>
              <a:rPr sz="2400" spc="-15" dirty="0">
                <a:solidFill>
                  <a:srgbClr val="413C47"/>
                </a:solidFill>
                <a:latin typeface="Arial"/>
                <a:cs typeface="Arial"/>
              </a:rPr>
              <a:t>wód 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wewnętrznych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wraz z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wodami wewnętrznymi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Zatoki Gdańskiej </a:t>
            </a:r>
            <a:r>
              <a:rPr sz="2400" dirty="0">
                <a:solidFill>
                  <a:srgbClr val="413C47"/>
                </a:solidFill>
                <a:latin typeface="Arial"/>
                <a:cs typeface="Arial"/>
              </a:rPr>
              <a:t>oraz 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wód morza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terytorialnego, kamienia,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żwiru,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piasku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oraz innych  materiałów,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a także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wycinanie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roślin z </a:t>
            </a:r>
            <a:r>
              <a:rPr sz="2400" spc="-10" dirty="0">
                <a:solidFill>
                  <a:srgbClr val="413C47"/>
                </a:solidFill>
                <a:latin typeface="Arial"/>
                <a:cs typeface="Arial"/>
              </a:rPr>
              <a:t>wód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lub</a:t>
            </a:r>
            <a:r>
              <a:rPr sz="2400" spc="25" dirty="0">
                <a:solidFill>
                  <a:srgbClr val="413C4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3C47"/>
                </a:solidFill>
                <a:latin typeface="Arial"/>
                <a:cs typeface="Arial"/>
              </a:rPr>
              <a:t>brzegu.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xmlns="" id="{B8447F06-FA42-43E3-B6F0-A349C2D36521}"/>
              </a:ext>
            </a:extLst>
          </p:cNvPr>
          <p:cNvSpPr/>
          <p:nvPr/>
        </p:nvSpPr>
        <p:spPr>
          <a:xfrm>
            <a:off x="3594100" y="2638425"/>
            <a:ext cx="990601" cy="9702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7500" y="276225"/>
            <a:ext cx="9273095" cy="7158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algn="just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Art.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272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nPW</a:t>
            </a:r>
            <a:endParaRPr sz="24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3970" marR="191135" indent="-1270" algn="just">
              <a:lnSpc>
                <a:spcPct val="101000"/>
              </a:lnSpc>
              <a:spcBef>
                <a:spcPts val="5"/>
              </a:spcBef>
              <a:buAutoNum type="arabicPeriod" startAt="11"/>
              <a:tabLst>
                <a:tab pos="331470" algn="l"/>
              </a:tabLst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Ustalenie ilości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pobranych </a:t>
            </a:r>
            <a:r>
              <a:rPr sz="2400" spc="-15" dirty="0">
                <a:solidFill>
                  <a:srgbClr val="33313D"/>
                </a:solidFill>
                <a:latin typeface="Arial"/>
                <a:cs typeface="Arial"/>
              </a:rPr>
              <a:t>wód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podziemnych  lub </a:t>
            </a:r>
            <a:r>
              <a:rPr sz="2400" spc="-15" dirty="0">
                <a:solidFill>
                  <a:srgbClr val="33313D"/>
                </a:solidFill>
                <a:latin typeface="Arial"/>
                <a:cs typeface="Arial"/>
              </a:rPr>
              <a:t>wód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powierzchniowych,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lub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ilości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ścieków 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wprowadzanych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do </a:t>
            </a:r>
            <a:r>
              <a:rPr sz="2400" spc="-15" dirty="0">
                <a:solidFill>
                  <a:srgbClr val="33313D"/>
                </a:solidFill>
                <a:latin typeface="Arial"/>
                <a:cs typeface="Arial"/>
              </a:rPr>
              <a:t>wód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lub do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ziemi odbywa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się  na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podstawie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odczytu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wskazań przyrządów 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pomiarowych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lub na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podstawie</a:t>
            </a:r>
            <a:r>
              <a:rPr sz="2400" spc="25" dirty="0">
                <a:solidFill>
                  <a:srgbClr val="8B002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danych</a:t>
            </a:r>
            <a:endParaRPr sz="2400" dirty="0">
              <a:latin typeface="Arial"/>
              <a:cs typeface="Arial"/>
            </a:endParaRPr>
          </a:p>
          <a:p>
            <a:pPr marL="1397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z systemów pomiarowych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3970" marR="5080" indent="-1270" algn="just">
              <a:lnSpc>
                <a:spcPct val="96400"/>
              </a:lnSpc>
              <a:buAutoNum type="arabicPeriod" startAt="12"/>
              <a:tabLst>
                <a:tab pos="347980" algn="l"/>
              </a:tabLst>
            </a:pP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Podmiot obowiązany do ponoszenia opłat za  usługi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wodne </a:t>
            </a:r>
            <a:r>
              <a:rPr sz="2400" spc="-5" dirty="0">
                <a:solidFill>
                  <a:srgbClr val="33313D"/>
                </a:solidFill>
                <a:latin typeface="Arial"/>
                <a:cs typeface="Arial"/>
              </a:rPr>
              <a:t>jest obowiązany zapewnić </a:t>
            </a:r>
            <a:r>
              <a:rPr sz="2400" spc="-10" dirty="0">
                <a:solidFill>
                  <a:srgbClr val="8B002E"/>
                </a:solidFill>
                <a:latin typeface="Arial"/>
                <a:cs typeface="Arial"/>
              </a:rPr>
              <a:t>odrębny  pomiar </a:t>
            </a:r>
            <a:r>
              <a:rPr sz="2400" spc="-5" dirty="0">
                <a:solidFill>
                  <a:srgbClr val="8B002E"/>
                </a:solidFill>
                <a:latin typeface="Arial"/>
                <a:cs typeface="Arial"/>
              </a:rPr>
              <a:t>ilości 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pobieranych wód podziemnych oraz  pobieranych wód</a:t>
            </a:r>
            <a:r>
              <a:rPr sz="2400" spc="35" dirty="0">
                <a:solidFill>
                  <a:srgbClr val="33313D"/>
                </a:solidFill>
                <a:latin typeface="Arial"/>
                <a:cs typeface="Arial"/>
              </a:rPr>
              <a:t> </a:t>
            </a:r>
            <a:r>
              <a:rPr sz="2400" spc="-10" dirty="0" err="1">
                <a:solidFill>
                  <a:srgbClr val="33313D"/>
                </a:solidFill>
                <a:latin typeface="Arial"/>
                <a:cs typeface="Arial"/>
              </a:rPr>
              <a:t>powierzchniowych</a:t>
            </a:r>
            <a:r>
              <a:rPr sz="2400" spc="-10" dirty="0">
                <a:solidFill>
                  <a:srgbClr val="33313D"/>
                </a:solidFill>
                <a:latin typeface="Arial"/>
                <a:cs typeface="Arial"/>
              </a:rPr>
              <a:t>.</a:t>
            </a:r>
            <a:endParaRPr lang="pl-PL" sz="2400" spc="-10" dirty="0">
              <a:solidFill>
                <a:srgbClr val="33313D"/>
              </a:solidFill>
              <a:latin typeface="Arial"/>
              <a:cs typeface="Arial"/>
            </a:endParaRPr>
          </a:p>
          <a:p>
            <a:pPr marL="13970" marR="5080" indent="-1270" algn="just">
              <a:lnSpc>
                <a:spcPct val="96400"/>
              </a:lnSpc>
              <a:buAutoNum type="arabicPeriod" startAt="12"/>
              <a:tabLst>
                <a:tab pos="347980" algn="l"/>
              </a:tabLst>
            </a:pPr>
            <a:endParaRPr lang="pl-PL" sz="2400" spc="-10" dirty="0">
              <a:solidFill>
                <a:srgbClr val="33313D"/>
              </a:solidFill>
              <a:latin typeface="Arial"/>
              <a:cs typeface="Arial"/>
            </a:endParaRPr>
          </a:p>
          <a:p>
            <a:pPr marL="13970" marR="5080" indent="-1270" algn="just">
              <a:lnSpc>
                <a:spcPct val="96400"/>
              </a:lnSpc>
              <a:buAutoNum type="arabicPeriod" startAt="12"/>
              <a:tabLst>
                <a:tab pos="347980" algn="l"/>
              </a:tabLst>
            </a:pPr>
            <a:endParaRPr lang="pl-PL" sz="2400" spc="-10" dirty="0">
              <a:solidFill>
                <a:srgbClr val="33313D"/>
              </a:solidFill>
              <a:latin typeface="Arial"/>
              <a:cs typeface="Arial"/>
            </a:endParaRPr>
          </a:p>
          <a:p>
            <a:pPr marL="13970" algn="just">
              <a:lnSpc>
                <a:spcPct val="100000"/>
              </a:lnSpc>
              <a:spcBef>
                <a:spcPts val="95"/>
              </a:spcBef>
            </a:pPr>
            <a:r>
              <a:rPr lang="pl-PL" sz="2400" spc="-5" dirty="0">
                <a:solidFill>
                  <a:srgbClr val="33313D"/>
                </a:solidFill>
                <a:latin typeface="Arial"/>
                <a:cs typeface="Arial"/>
              </a:rPr>
              <a:t>Art. </a:t>
            </a:r>
            <a:r>
              <a:rPr lang="pl-PL" sz="2400" spc="-10" dirty="0">
                <a:solidFill>
                  <a:srgbClr val="33313D"/>
                </a:solidFill>
                <a:latin typeface="Arial"/>
                <a:cs typeface="Arial"/>
              </a:rPr>
              <a:t>272 </a:t>
            </a:r>
            <a:r>
              <a:rPr lang="pl-PL" sz="2400" spc="-5" dirty="0" err="1">
                <a:solidFill>
                  <a:srgbClr val="33313D"/>
                </a:solidFill>
                <a:latin typeface="Arial"/>
                <a:cs typeface="Arial"/>
              </a:rPr>
              <a:t>nPW</a:t>
            </a:r>
            <a:endParaRPr lang="pl-PL" sz="24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lang="pl-PL" sz="2400" dirty="0">
              <a:latin typeface="Times New Roman"/>
              <a:cs typeface="Times New Roman"/>
            </a:endParaRPr>
          </a:p>
          <a:p>
            <a:pPr marL="13970" marR="5080" indent="-1905" algn="just">
              <a:lnSpc>
                <a:spcPct val="94600"/>
              </a:lnSpc>
            </a:pPr>
            <a:r>
              <a:rPr lang="pl-PL" sz="2400" spc="-5" dirty="0">
                <a:solidFill>
                  <a:srgbClr val="33313D"/>
                </a:solidFill>
                <a:latin typeface="Arial"/>
                <a:cs typeface="Arial"/>
              </a:rPr>
              <a:t>13. Jeżeli </a:t>
            </a:r>
            <a:r>
              <a:rPr lang="pl-PL" sz="2400" spc="-10" dirty="0">
                <a:solidFill>
                  <a:srgbClr val="33313D"/>
                </a:solidFill>
                <a:latin typeface="Arial"/>
                <a:cs typeface="Arial"/>
              </a:rPr>
              <a:t>podmiot </a:t>
            </a:r>
            <a:r>
              <a:rPr lang="pl-PL" sz="2400" spc="-5" dirty="0">
                <a:solidFill>
                  <a:srgbClr val="33313D"/>
                </a:solidFill>
                <a:latin typeface="Arial"/>
                <a:cs typeface="Arial"/>
              </a:rPr>
              <a:t>obowiązany do ponoszenia  opłat za usługi </a:t>
            </a:r>
            <a:r>
              <a:rPr lang="pl-PL" sz="2400" spc="-10" dirty="0">
                <a:solidFill>
                  <a:srgbClr val="33313D"/>
                </a:solidFill>
                <a:latin typeface="Arial"/>
                <a:cs typeface="Arial"/>
              </a:rPr>
              <a:t>wodne </a:t>
            </a:r>
            <a:r>
              <a:rPr lang="pl-PL" sz="2400" spc="-5" dirty="0">
                <a:solidFill>
                  <a:srgbClr val="33313D"/>
                </a:solidFill>
                <a:latin typeface="Arial"/>
                <a:cs typeface="Arial"/>
              </a:rPr>
              <a:t>pobiera wody  </a:t>
            </a:r>
            <a:r>
              <a:rPr lang="pl-PL" sz="2400" spc="-10" dirty="0">
                <a:solidFill>
                  <a:srgbClr val="33313D"/>
                </a:solidFill>
                <a:latin typeface="Arial"/>
                <a:cs typeface="Arial"/>
              </a:rPr>
              <a:t>podziemne </a:t>
            </a:r>
            <a:r>
              <a:rPr lang="pl-PL" sz="2400" spc="-5" dirty="0">
                <a:solidFill>
                  <a:srgbClr val="33313D"/>
                </a:solidFill>
                <a:latin typeface="Arial"/>
                <a:cs typeface="Arial"/>
              </a:rPr>
              <a:t>lub wody </a:t>
            </a:r>
            <a:r>
              <a:rPr lang="pl-PL" sz="2400" spc="-10" dirty="0">
                <a:solidFill>
                  <a:srgbClr val="33313D"/>
                </a:solidFill>
                <a:latin typeface="Arial"/>
                <a:cs typeface="Arial"/>
              </a:rPr>
              <a:t>powierzchniowe do  różnych </a:t>
            </a:r>
            <a:r>
              <a:rPr lang="pl-PL" sz="2400" spc="-5" dirty="0">
                <a:solidFill>
                  <a:srgbClr val="33313D"/>
                </a:solidFill>
                <a:latin typeface="Arial"/>
                <a:cs typeface="Arial"/>
              </a:rPr>
              <a:t>celów lub </a:t>
            </a:r>
            <a:r>
              <a:rPr lang="pl-PL" sz="2400" spc="-10" dirty="0">
                <a:solidFill>
                  <a:srgbClr val="33313D"/>
                </a:solidFill>
                <a:latin typeface="Arial"/>
                <a:cs typeface="Arial"/>
              </a:rPr>
              <a:t>potrzeb, </a:t>
            </a:r>
            <a:r>
              <a:rPr lang="pl-PL" sz="2400" spc="-5" dirty="0">
                <a:solidFill>
                  <a:srgbClr val="33313D"/>
                </a:solidFill>
                <a:latin typeface="Arial"/>
                <a:cs typeface="Arial"/>
              </a:rPr>
              <a:t>jest obowiązany  </a:t>
            </a:r>
            <a:r>
              <a:rPr lang="pl-PL" sz="2400" spc="-10" dirty="0">
                <a:solidFill>
                  <a:srgbClr val="33313D"/>
                </a:solidFill>
                <a:latin typeface="Arial"/>
                <a:cs typeface="Arial"/>
              </a:rPr>
              <a:t>zapewnić </a:t>
            </a:r>
            <a:r>
              <a:rPr lang="pl-PL" sz="2400" spc="-10" dirty="0">
                <a:solidFill>
                  <a:srgbClr val="8B002E"/>
                </a:solidFill>
                <a:latin typeface="Arial"/>
                <a:cs typeface="Arial"/>
              </a:rPr>
              <a:t>odrębny pomiar </a:t>
            </a:r>
            <a:r>
              <a:rPr lang="pl-PL" sz="2400" spc="-5" dirty="0">
                <a:solidFill>
                  <a:srgbClr val="8B002E"/>
                </a:solidFill>
                <a:latin typeface="Arial"/>
                <a:cs typeface="Arial"/>
              </a:rPr>
              <a:t>ilości wody  </a:t>
            </a:r>
            <a:r>
              <a:rPr lang="pl-PL" sz="2400" spc="-10" dirty="0">
                <a:solidFill>
                  <a:srgbClr val="8B002E"/>
                </a:solidFill>
                <a:latin typeface="Arial"/>
                <a:cs typeface="Arial"/>
              </a:rPr>
              <a:t>pobieranej </a:t>
            </a:r>
            <a:r>
              <a:rPr lang="pl-PL" sz="2400" spc="-5" dirty="0">
                <a:solidFill>
                  <a:srgbClr val="8B002E"/>
                </a:solidFill>
                <a:latin typeface="Arial"/>
                <a:cs typeface="Arial"/>
              </a:rPr>
              <a:t>do tych celów lub potrzeb.</a:t>
            </a:r>
            <a:endParaRPr lang="pl-PL" sz="2400" dirty="0">
              <a:latin typeface="Arial"/>
              <a:cs typeface="Arial"/>
            </a:endParaRPr>
          </a:p>
          <a:p>
            <a:pPr marL="12700" marR="5080" algn="just">
              <a:lnSpc>
                <a:spcPct val="96400"/>
              </a:lnSpc>
              <a:tabLst>
                <a:tab pos="347980" algn="l"/>
              </a:tabLst>
            </a:pP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788</TotalTime>
  <Words>6735</Words>
  <Application>Microsoft Macintosh PowerPoint</Application>
  <PresentationFormat>Niestandardowy</PresentationFormat>
  <Paragraphs>886</Paragraphs>
  <Slides>131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131</vt:i4>
      </vt:variant>
    </vt:vector>
  </HeadingPairs>
  <TitlesOfParts>
    <vt:vector size="139" baseType="lpstr">
      <vt:lpstr>Century Gothic</vt:lpstr>
      <vt:lpstr>Helvetica</vt:lpstr>
      <vt:lpstr>Lucida Sans Unicode</vt:lpstr>
      <vt:lpstr>Mangal</vt:lpstr>
      <vt:lpstr>Wingdings 3</vt:lpstr>
      <vt:lpstr>Arial</vt:lpstr>
      <vt:lpstr>Times New Roman</vt:lpstr>
      <vt:lpstr>Wycinek</vt:lpstr>
      <vt:lpstr>USTAWA NOWE PRAWO WODNE   Wyzwania a Rzeczywistość   dr inż. Łukasz Szałata    opole, dnia 28 kwietnia 2018 r. </vt:lpstr>
      <vt:lpstr>SKALA REFORMY</vt:lpstr>
      <vt:lpstr>CELE NOWEGO PRAWA WODNEGO</vt:lpstr>
      <vt:lpstr>CEL NOWEGO PRAWA WODNEGO</vt:lpstr>
      <vt:lpstr>PRZEBIEG PROCESU LEGISLACYJNEGO</vt:lpstr>
      <vt:lpstr>PRZEBIEG PROCESU LEGISLACYJNEGO</vt:lpstr>
      <vt:lpstr>ZAMROŻENIE TARYF</vt:lpstr>
      <vt:lpstr>Prezentacja programu PowerPoint</vt:lpstr>
      <vt:lpstr>Prezentacja programu PowerPoint</vt:lpstr>
      <vt:lpstr>1 ZMIANY KOMPETENCYJNE</vt:lpstr>
      <vt:lpstr>Prezentacja programu PowerPoint</vt:lpstr>
      <vt:lpstr>Prezentacja programu PowerPoint</vt:lpstr>
      <vt:lpstr>REFORMA SYSTEMU</vt:lpstr>
      <vt:lpstr>WODY POLSKIE</vt:lpstr>
      <vt:lpstr>WODY POLSKIE</vt:lpstr>
      <vt:lpstr>ZARYS SYTEMU ZARZĄDZANIA ZASOBAMI WODNYMI</vt:lpstr>
      <vt:lpstr>Prezentacja programu PowerPoint</vt:lpstr>
      <vt:lpstr>Prezentacja programu PowerPoint</vt:lpstr>
      <vt:lpstr>1 ZMIANY KOMPETENCYJNE – GMINA</vt:lpstr>
      <vt:lpstr>1 ZMIANY KOMPETENCYJNE – GMINA</vt:lpstr>
      <vt:lpstr>1 ZMIANY KOMPETENCYJNE – GMINA</vt:lpstr>
      <vt:lpstr>1 ZMIANY KOMPETENCYJNE – GMINA / POWIAT</vt:lpstr>
      <vt:lpstr>1 ZMIANY KOMPETENCYJNE – POWIAT</vt:lpstr>
      <vt:lpstr>1 ZMIANY KOMPETENCYJNE – POWIAT</vt:lpstr>
      <vt:lpstr>Prezentacja programu PowerPoint</vt:lpstr>
      <vt:lpstr>2 ZMIANY KADROWE</vt:lpstr>
      <vt:lpstr>2 ZMIANY KADROWE</vt:lpstr>
      <vt:lpstr>2 ZMIANY KADROWE</vt:lpstr>
      <vt:lpstr>2 ZMIANY KADROWE</vt:lpstr>
      <vt:lpstr>Prezentacja programu PowerPoint</vt:lpstr>
      <vt:lpstr>3 ZMIANY FINANSOWE</vt:lpstr>
      <vt:lpstr>Prezentacja programu PowerPoint</vt:lpstr>
      <vt:lpstr>Prezentacja programu PowerPoint</vt:lpstr>
      <vt:lpstr>3 ZMIANY FINANSOWE</vt:lpstr>
      <vt:lpstr>Prezentacja programu PowerPoint</vt:lpstr>
      <vt:lpstr>Prezentacja programu PowerPoint</vt:lpstr>
      <vt:lpstr>2 ZMIANY SPRAWOZDAWCZE</vt:lpstr>
      <vt:lpstr>Prezentacja programu PowerPoint</vt:lpstr>
      <vt:lpstr>2 ZMIANY KADROWE</vt:lpstr>
      <vt:lpstr>Prezentacja programu PowerPoint</vt:lpstr>
      <vt:lpstr>NAJWAŻNIEJSZE ZMIANY SPÓŁKI WOD-KAN  1</vt:lpstr>
      <vt:lpstr>Prezentacja programu PowerPoint</vt:lpstr>
      <vt:lpstr>INSTRUMENTY EKONOMICZNE W GOSPODAROWANIU WODAMI ORAZ OCHRONIE WÓD JAKO ELEMENTU ŚRODOWISKA</vt:lpstr>
      <vt:lpstr>OPŁATY ZA KORZYSTANIE ZE ŚRODOWISKA</vt:lpstr>
      <vt:lpstr>GÓRNE STAWKI OPŁAT OKREŚLA</vt:lpstr>
      <vt:lpstr>OPŁATY ZA KORZYSTANIE ZE ŚRODOWISKA</vt:lpstr>
      <vt:lpstr>OPŁATY ZA KORZYSTANIE ZE ŚRODOWISKA</vt:lpstr>
      <vt:lpstr>OPŁATY ZA KORZYSTANIE ZE ŚRODOWISKA</vt:lpstr>
      <vt:lpstr>Jak JEST/ Powinno BYĆ  od 1 stycznia 2018 r.</vt:lpstr>
      <vt:lpstr>PRAWO WODNE „WCHŁONIE”</vt:lpstr>
      <vt:lpstr>INSTRUMENTY EKONOMICZNE W GOSPODAROWANIU WODAMI</vt:lpstr>
      <vt:lpstr>INSTRUMENTY EKONOMICZNE W GOSPODAROWANIU WODAMI</vt:lpstr>
      <vt:lpstr>INSTRUMENTY EKONOMICZNE W GOSPODAROWANIU WODAMI</vt:lpstr>
      <vt:lpstr>Jakie będą składniki  opłaty za usługi wodne</vt:lpstr>
      <vt:lpstr>OPŁATA ZA USŁUGI WODNE</vt:lpstr>
      <vt:lpstr>WYSOKOŚĆ OPŁATY  STAŁEJ ZA POBÓR WÓD</vt:lpstr>
      <vt:lpstr>Od 1 stycznia 2020 r. stawki opłaty stałej będą już jednak  obowiązywały  w wysokości wskazanej w nPW.</vt:lpstr>
      <vt:lpstr>Jak w praktyce obliczyć  wysokość opłaty stałej  za usługę wodną?</vt:lpstr>
      <vt:lpstr>Prezentacja programu PowerPoint</vt:lpstr>
      <vt:lpstr>MOŻLIWOŚĆ ZMIANY POZWOLEŃ WODNOPRAWNYCH</vt:lpstr>
      <vt:lpstr>Prezentacja programu PowerPoint</vt:lpstr>
      <vt:lpstr>WYSOKOŚĆ OPŁATY ZMIENNEJ ZA POBÓR WÓD PRZEZ WOD-KAN</vt:lpstr>
      <vt:lpstr>WYSOKOŚĆ OPŁATY ZMIENNEJ</vt:lpstr>
      <vt:lpstr>ROZPORZĄDZENIE RADY MINISTRÓW z dnia 22.12.2017 r. w sprawie Jednostkowych opłat za usługi wodne</vt:lpstr>
      <vt:lpstr>ROZPORZĄDZENIE RADY MINISTRÓW z dnia 22.12.2017 r. w sprawie Jednostkowych opłat za usługi wodne</vt:lpstr>
      <vt:lpstr>Prezentacja programu PowerPoint</vt:lpstr>
      <vt:lpstr>OPŁATY ZA USŁUGI WODNE</vt:lpstr>
      <vt:lpstr>WĄTPLIWOŚCI PRAWNE</vt:lpstr>
      <vt:lpstr>OPŁATA OD DESZCZÓWKI</vt:lpstr>
      <vt:lpstr>Prezentacja programu PowerPoint</vt:lpstr>
      <vt:lpstr>AKTUALNIE TRZY REŻIMY PRAWNE OPŁAT ZA DESZCZÓWKĘ</vt:lpstr>
      <vt:lpstr>Prezentacja programu PowerPoint</vt:lpstr>
      <vt:lpstr>OPŁATA OD DESZCZÓWKI – RÓŻNE OBLICZA OD 1 STYCZNIA 2018</vt:lpstr>
      <vt:lpstr>Prezentacja programu PowerPoint</vt:lpstr>
      <vt:lpstr>DEFINICJA ŚCIEKÓW W UZZW DO 23 SIERNIA 2017</vt:lpstr>
      <vt:lpstr>ŚCIEKI</vt:lpstr>
      <vt:lpstr>Czy będzie możliwe pobieranie  w taryfach opłat za deszczówkę,  skoro traci status ścieków?</vt:lpstr>
      <vt:lpstr>Prezentacja programu PowerPoint</vt:lpstr>
      <vt:lpstr>Prezentacja programu PowerPoint</vt:lpstr>
      <vt:lpstr>Prezentacja programu PowerPoint</vt:lpstr>
      <vt:lpstr>Prezentacja programu PowerPoint</vt:lpstr>
      <vt:lpstr>Opłaty za usługi wodne uiszcza się za:</vt:lpstr>
      <vt:lpstr>KTO BĘDZIE UISZCZAŁ TEGO RODZAJU OPŁATY?</vt:lpstr>
      <vt:lpstr>KTO BĘDZIE UISZCZAŁ TEGO RODZAJU OPŁATY?</vt:lpstr>
      <vt:lpstr>WODY OPADOWE LUB ROZTOPOWE</vt:lpstr>
      <vt:lpstr>DEFINICJA</vt:lpstr>
      <vt:lpstr>Prezentacja programu PowerPoint</vt:lpstr>
      <vt:lpstr>WYSOKOŚĆ OPŁAT</vt:lpstr>
      <vt:lpstr>Prezentacja programu PowerPoint</vt:lpstr>
      <vt:lpstr>Prezentacja programu PowerPoint</vt:lpstr>
      <vt:lpstr>Kogo dotyczy „opłata za zmniejszenie NATURALEJ RETENCJI</vt:lpstr>
      <vt:lpstr>OPŁATA ZA ZMNIEJSZANIE NATURALNEJ RETENCJI</vt:lpstr>
      <vt:lpstr>Opłaty za zmniejszenie naturalnej retencji:</vt:lpstr>
      <vt:lpstr>Prezentacja programu PowerPoint</vt:lpstr>
      <vt:lpstr>Kto i w jakim trybie będzie ustalał  wysokość opłaty za usługi wodne</vt:lpstr>
      <vt:lpstr>Prezentacja programu PowerPoint</vt:lpstr>
      <vt:lpstr>OPŁATY ZA USŁUGI WODNE</vt:lpstr>
      <vt:lpstr>OPŁATY ZA USŁUGI WODNE</vt:lpstr>
      <vt:lpstr>Prezentacja programu PowerPoint</vt:lpstr>
      <vt:lpstr>Prezentacja programu PowerPoint</vt:lpstr>
      <vt:lpstr>Co z pomiarem w okresie przejściowym</vt:lpstr>
      <vt:lpstr>URZĄDZENIA POMIAROWE</vt:lpstr>
      <vt:lpstr>Prezentacja programu PowerPoint</vt:lpstr>
      <vt:lpstr>Jaki będzie tryb ustalania  wysokości opłaty za usługi wodne</vt:lpstr>
      <vt:lpstr>Prezentacja programu PowerPoint</vt:lpstr>
      <vt:lpstr>OPŁATY ZA USŁUGI WODNE</vt:lpstr>
      <vt:lpstr>Prezentacja programu PowerPoint</vt:lpstr>
      <vt:lpstr>Prezentacja programu PowerPoint</vt:lpstr>
      <vt:lpstr>Prezentacja programu PowerPoint</vt:lpstr>
      <vt:lpstr>USTANOWIENIE UJĘĆ OCHRONY WODY</vt:lpstr>
      <vt:lpstr>TRYB USTANAWIANIA UJĘĆ WODY</vt:lpstr>
      <vt:lpstr>Art. 135. 1 i 2 nPW.</vt:lpstr>
      <vt:lpstr>Prezentacja programu PowerPoint</vt:lpstr>
      <vt:lpstr>USTANOWIENIE UJĘĆ OCHRONY WODY</vt:lpstr>
      <vt:lpstr>Czy branżę wod-kan czeka  masowa rewizja  istniejących ujęć wody?</vt:lpstr>
      <vt:lpstr>Art. 551. nPW</vt:lpstr>
      <vt:lpstr>Prezentacja programu PowerPoint</vt:lpstr>
      <vt:lpstr>Prezentacja programu PowerPoint</vt:lpstr>
      <vt:lpstr>Prezentacja programu PowerPoint</vt:lpstr>
      <vt:lpstr>USTANOWIENIE UJĘĆ OCHRONY WODY</vt:lpstr>
      <vt:lpstr>Prezentacja programu PowerPoint</vt:lpstr>
      <vt:lpstr>Prezentacja programu PowerPoint</vt:lpstr>
      <vt:lpstr>Prezentacja programu PowerPoint</vt:lpstr>
      <vt:lpstr>REGULATOR NA RYNKU WODY</vt:lpstr>
      <vt:lpstr>REGULATOR NA RYNKU WODY</vt:lpstr>
      <vt:lpstr>Prezentacja programu PowerPoint</vt:lpstr>
      <vt:lpstr>REGULATOR NA RYNKU WODY</vt:lpstr>
      <vt:lpstr>Prezentacja programu PowerPoint</vt:lpstr>
      <vt:lpstr>REGULATOR NA RYNKU WODY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SKALA REFORMY</dc:title>
  <cp:lastModifiedBy>Użytkownik Microsoft Office</cp:lastModifiedBy>
  <cp:revision>114</cp:revision>
  <cp:lastPrinted>2018-03-14T12:56:23Z</cp:lastPrinted>
  <dcterms:created xsi:type="dcterms:W3CDTF">2017-11-29T10:43:59Z</dcterms:created>
  <dcterms:modified xsi:type="dcterms:W3CDTF">2018-04-24T15:25:55Z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2017-11-29T00:00:00Z</vt:filetime>
  </property>
</Properties>
</file>