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58" r:id="rId8"/>
    <p:sldId id="259" r:id="rId9"/>
    <p:sldId id="260" r:id="rId10"/>
    <p:sldId id="261" r:id="rId11"/>
    <p:sldId id="315" r:id="rId12"/>
    <p:sldId id="312" r:id="rId13"/>
    <p:sldId id="313" r:id="rId14"/>
    <p:sldId id="314" r:id="rId15"/>
    <p:sldId id="322" r:id="rId16"/>
    <p:sldId id="328" r:id="rId17"/>
    <p:sldId id="329" r:id="rId18"/>
    <p:sldId id="268" r:id="rId19"/>
    <p:sldId id="269" r:id="rId20"/>
    <p:sldId id="270" r:id="rId21"/>
    <p:sldId id="271" r:id="rId22"/>
    <p:sldId id="272" r:id="rId23"/>
    <p:sldId id="273" r:id="rId24"/>
    <p:sldId id="274" r:id="rId25"/>
    <p:sldId id="300" r:id="rId26"/>
    <p:sldId id="330" r:id="rId27"/>
    <p:sldId id="297" r:id="rId28"/>
    <p:sldId id="299" r:id="rId29"/>
    <p:sldId id="324" r:id="rId30"/>
    <p:sldId id="325" r:id="rId31"/>
    <p:sldId id="327" r:id="rId32"/>
    <p:sldId id="326" r:id="rId33"/>
    <p:sldId id="302" r:id="rId34"/>
    <p:sldId id="277" r:id="rId35"/>
    <p:sldId id="278" r:id="rId36"/>
    <p:sldId id="279" r:id="rId37"/>
    <p:sldId id="281" r:id="rId38"/>
    <p:sldId id="282" r:id="rId39"/>
    <p:sldId id="283" r:id="rId40"/>
    <p:sldId id="284" r:id="rId41"/>
    <p:sldId id="307" r:id="rId42"/>
    <p:sldId id="285" r:id="rId43"/>
    <p:sldId id="286" r:id="rId44"/>
    <p:sldId id="317"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183005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421775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63562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561"/>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6719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5730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7036"/>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4419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5054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9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9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50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452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72468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1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3971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416445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02472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0336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774"/>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774"/>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2730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51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09521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4814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9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2100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9282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7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3254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01376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9283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3E7B736-1AC9-4E3B-A4D8-D0A353DD64C7}" type="datetimeFigureOut">
              <a:rPr lang="pl-PL" smtClean="0"/>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2319630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1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93472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9417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07610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72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72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1161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79"/>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2669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6312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54"/>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6558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1759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12101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745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3E7B736-1AC9-4E3B-A4D8-D0A353DD64C7}" type="datetimeFigureOut">
              <a:rPr lang="pl-PL" smtClean="0"/>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2261701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94948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16081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90379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0052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92"/>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92"/>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04657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37468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1673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27159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58204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1860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3E7B736-1AC9-4E3B-A4D8-D0A353DD64C7}" type="datetimeFigureOut">
              <a:rPr lang="pl-PL" smtClean="0"/>
              <a:t>2019-11-14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1686712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02131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60879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94664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19473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5368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4469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3E7B736-1AC9-4E3B-A4D8-D0A353DD64C7}" type="datetimeFigureOut">
              <a:rPr lang="pl-PL" smtClean="0"/>
              <a:t>2019-11-14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403049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3E7B736-1AC9-4E3B-A4D8-D0A353DD64C7}" type="datetimeFigureOut">
              <a:rPr lang="pl-PL" smtClean="0"/>
              <a:t>2019-11-14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340155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E7B736-1AC9-4E3B-A4D8-D0A353DD64C7}" type="datetimeFigureOut">
              <a:rPr lang="pl-PL" smtClean="0"/>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8890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3E7B736-1AC9-4E3B-A4D8-D0A353DD64C7}" type="datetimeFigureOut">
              <a:rPr lang="pl-PL" smtClean="0"/>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5FD7563-E83F-4543-B7E1-CE33F501BC37}" type="slidenum">
              <a:rPr lang="pl-PL" smtClean="0"/>
              <a:t>‹#›</a:t>
            </a:fld>
            <a:endParaRPr lang="pl-PL"/>
          </a:p>
        </p:txBody>
      </p:sp>
    </p:spTree>
    <p:extLst>
      <p:ext uri="{BB962C8B-B14F-4D97-AF65-F5344CB8AC3E}">
        <p14:creationId xmlns:p14="http://schemas.microsoft.com/office/powerpoint/2010/main" val="67463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7B736-1AC9-4E3B-A4D8-D0A353DD64C7}" type="datetimeFigureOut">
              <a:rPr lang="pl-PL" smtClean="0"/>
              <a:t>2019-11-14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D7563-E83F-4543-B7E1-CE33F501BC37}" type="slidenum">
              <a:rPr lang="pl-PL" smtClean="0"/>
              <a:t>‹#›</a:t>
            </a:fld>
            <a:endParaRPr lang="pl-PL"/>
          </a:p>
        </p:txBody>
      </p:sp>
    </p:spTree>
    <p:extLst>
      <p:ext uri="{BB962C8B-B14F-4D97-AF65-F5344CB8AC3E}">
        <p14:creationId xmlns:p14="http://schemas.microsoft.com/office/powerpoint/2010/main" val="103615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48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48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4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0061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4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4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4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75650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4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4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73607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7B736-1AC9-4E3B-A4D8-D0A353DD64C7}" type="datetimeFigureOut">
              <a:rPr lang="pl-PL" smtClean="0">
                <a:solidFill>
                  <a:prstClr val="black">
                    <a:tint val="75000"/>
                  </a:prstClr>
                </a:solidFill>
              </a:rPr>
              <a:pPr/>
              <a:t>2019-11-14</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D7563-E83F-4543-B7E1-CE33F501BC3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333336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sip.lex.pl/#/document/18625895?unitId=art(57)&amp;cm=DOCUMENT" TargetMode="External"/><Relationship Id="rId2" Type="http://schemas.openxmlformats.org/officeDocument/2006/relationships/hyperlink" Target="https://sip.lex.pl/#/document/18625895?unitId=art(56)&amp;cm=DOCUMENT" TargetMode="External"/><Relationship Id="rId1" Type="http://schemas.openxmlformats.org/officeDocument/2006/relationships/slideLayout" Target="../slideLayouts/slideLayout24.xml"/><Relationship Id="rId5" Type="http://schemas.openxmlformats.org/officeDocument/2006/relationships/hyperlink" Target="https://sip.lex.pl/#/document/18625895?unitId=art(61)&amp;cm=DOCUMENT" TargetMode="External"/><Relationship Id="rId4" Type="http://schemas.openxmlformats.org/officeDocument/2006/relationships/hyperlink" Target="https://sip.lex.pl/#/document/18625895?unitId=art(59)&amp;cm=DOCUM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hyperlink" Target="https://sip.lex.pl/#/document/16784712?unitId=art(106)&amp;cm=DOCUMENT" TargetMode="Externa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56792"/>
            <a:ext cx="7772400" cy="2664295"/>
          </a:xfrm>
        </p:spPr>
        <p:txBody>
          <a:bodyPr>
            <a:normAutofit/>
          </a:bodyPr>
          <a:lstStyle/>
          <a:p>
            <a:r>
              <a:rPr lang="pl-PL" sz="2700" b="1" dirty="0" smtClean="0">
                <a:solidFill>
                  <a:srgbClr val="00B050"/>
                </a:solidFill>
              </a:rPr>
              <a:t>Zmiany w procedurze </a:t>
            </a:r>
            <a:r>
              <a:rPr lang="pl-PL" sz="2700" b="1" dirty="0" err="1" smtClean="0">
                <a:solidFill>
                  <a:srgbClr val="00B050"/>
                </a:solidFill>
              </a:rPr>
              <a:t>ooś</a:t>
            </a:r>
            <a:r>
              <a:rPr lang="pl-PL" sz="2700" b="1" dirty="0" smtClean="0">
                <a:solidFill>
                  <a:srgbClr val="00B050"/>
                </a:solidFill>
              </a:rPr>
              <a:t/>
            </a:r>
            <a:br>
              <a:rPr lang="pl-PL" sz="2700" b="1" dirty="0" smtClean="0">
                <a:solidFill>
                  <a:srgbClr val="00B050"/>
                </a:solidFill>
              </a:rPr>
            </a:br>
            <a:r>
              <a:rPr lang="pl-PL" sz="2200" dirty="0" smtClean="0">
                <a:solidFill>
                  <a:srgbClr val="00B050"/>
                </a:solidFill>
              </a:rPr>
              <a:t>wprowadzone</a:t>
            </a:r>
            <a:r>
              <a:rPr lang="pl-PL" sz="2200" b="1" dirty="0" smtClean="0">
                <a:solidFill>
                  <a:srgbClr val="00B050"/>
                </a:solidFill>
              </a:rPr>
              <a:t> USTAWĄ </a:t>
            </a:r>
            <a:r>
              <a:rPr lang="pl-PL" sz="2200" dirty="0" smtClean="0">
                <a:solidFill>
                  <a:srgbClr val="00B050"/>
                </a:solidFill>
              </a:rPr>
              <a:t>z </a:t>
            </a:r>
            <a:r>
              <a:rPr lang="pl-PL" sz="2200" dirty="0">
                <a:solidFill>
                  <a:srgbClr val="00B050"/>
                </a:solidFill>
              </a:rPr>
              <a:t>dnia 19 lipca 2019 r.</a:t>
            </a:r>
            <a:br>
              <a:rPr lang="pl-PL" sz="2200" dirty="0">
                <a:solidFill>
                  <a:srgbClr val="00B050"/>
                </a:solidFill>
              </a:rPr>
            </a:br>
            <a:r>
              <a:rPr lang="pl-PL" sz="2200" b="1" i="1" dirty="0">
                <a:solidFill>
                  <a:srgbClr val="00B050"/>
                </a:solidFill>
              </a:rPr>
              <a:t>o zmianie ustawy o udostępnianiu informacji o środowisku i jego ochronie, udziale społeczeństwa w ochronie środowiska oraz o ocenach oddziaływania na środowisko oraz niektórych innych </a:t>
            </a:r>
            <a:r>
              <a:rPr lang="pl-PL" sz="2200" b="1" i="1" dirty="0" smtClean="0">
                <a:solidFill>
                  <a:srgbClr val="00B050"/>
                </a:solidFill>
              </a:rPr>
              <a:t>ustaw </a:t>
            </a:r>
            <a:r>
              <a:rPr lang="pl-PL" sz="2200" dirty="0" smtClean="0">
                <a:solidFill>
                  <a:srgbClr val="00B050"/>
                </a:solidFill>
              </a:rPr>
              <a:t>(Dz.U.2019.1712)</a:t>
            </a:r>
            <a:br>
              <a:rPr lang="pl-PL" sz="2200" dirty="0" smtClean="0">
                <a:solidFill>
                  <a:srgbClr val="00B050"/>
                </a:solidFill>
              </a:rPr>
            </a:br>
            <a:r>
              <a:rPr lang="pl-PL" sz="2000" dirty="0" smtClean="0">
                <a:solidFill>
                  <a:srgbClr val="00B050"/>
                </a:solidFill>
              </a:rPr>
              <a:t>wejście w życie: 24 września 2019r</a:t>
            </a:r>
            <a:r>
              <a:rPr lang="pl-PL" sz="2200" dirty="0" smtClean="0">
                <a:solidFill>
                  <a:srgbClr val="00B050"/>
                </a:solidFill>
              </a:rPr>
              <a:t>.</a:t>
            </a:r>
            <a:endParaRPr lang="pl-PL" dirty="0">
              <a:solidFill>
                <a:srgbClr val="00B050"/>
              </a:solidFill>
            </a:endParaRPr>
          </a:p>
        </p:txBody>
      </p:sp>
      <p:sp>
        <p:nvSpPr>
          <p:cNvPr id="3" name="Podtytuł 2"/>
          <p:cNvSpPr>
            <a:spLocks noGrp="1"/>
          </p:cNvSpPr>
          <p:nvPr>
            <p:ph type="subTitle" idx="1"/>
          </p:nvPr>
        </p:nvSpPr>
        <p:spPr>
          <a:xfrm>
            <a:off x="1371600" y="4365104"/>
            <a:ext cx="6400800" cy="1008112"/>
          </a:xfrm>
        </p:spPr>
        <p:txBody>
          <a:bodyPr>
            <a:normAutofit lnSpcReduction="10000"/>
          </a:bodyPr>
          <a:lstStyle/>
          <a:p>
            <a:endParaRPr lang="pl-PL" b="1" dirty="0" smtClean="0"/>
          </a:p>
          <a:p>
            <a:r>
              <a:rPr lang="pl-PL" sz="2400" b="1" dirty="0" smtClean="0">
                <a:solidFill>
                  <a:schemeClr val="tx1"/>
                </a:solidFill>
              </a:rPr>
              <a:t>Alicja Majewska</a:t>
            </a:r>
            <a:endParaRPr lang="pl-PL" sz="2400" b="1"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365104"/>
            <a:ext cx="1295276" cy="129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18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solidFill>
                  <a:srgbClr val="00B050"/>
                </a:solidFill>
              </a:rPr>
              <a:t>Główne kierunki zmian w procedurze </a:t>
            </a:r>
            <a:r>
              <a:rPr lang="pl-PL" sz="2800" b="1" dirty="0" err="1" smtClean="0">
                <a:solidFill>
                  <a:srgbClr val="00B050"/>
                </a:solidFill>
              </a:rPr>
              <a:t>ooś</a:t>
            </a:r>
            <a:endParaRPr lang="pl-PL" dirty="0"/>
          </a:p>
        </p:txBody>
      </p:sp>
      <p:sp>
        <p:nvSpPr>
          <p:cNvPr id="3" name="Symbol zastępczy zawartości 2"/>
          <p:cNvSpPr>
            <a:spLocks noGrp="1"/>
          </p:cNvSpPr>
          <p:nvPr>
            <p:ph idx="1"/>
          </p:nvPr>
        </p:nvSpPr>
        <p:spPr/>
        <p:txBody>
          <a:bodyPr>
            <a:normAutofit fontScale="70000" lnSpcReduction="20000"/>
          </a:bodyPr>
          <a:lstStyle/>
          <a:p>
            <a:pPr marL="0" indent="-457200">
              <a:lnSpc>
                <a:spcPct val="115000"/>
              </a:lnSpc>
              <a:spcBef>
                <a:spcPts val="130"/>
              </a:spcBef>
              <a:buFont typeface="Wingdings" panose="05000000000000000000" pitchFamily="2" charset="2"/>
              <a:buChar char="Ø"/>
            </a:pPr>
            <a:r>
              <a:rPr lang="pl-PL" b="1" dirty="0"/>
              <a:t>Rozszerzenie kompetencji i kontroli organów. </a:t>
            </a:r>
            <a:r>
              <a:rPr lang="pl-PL" dirty="0"/>
              <a:t>Przeniesienie uprawnień GDOŚ na RDOŚ w zakresie kontroli decyzji środowiskowych wydawanych przez JST. RDOŚ będą mogły również inicjować działania kontrolne w sytuacji stwierdzenia wydania decyzji inwestycyjnej bez uzyskania decyzji środowiskowej.</a:t>
            </a:r>
          </a:p>
          <a:p>
            <a:pPr marL="0" lvl="0" indent="-457200">
              <a:lnSpc>
                <a:spcPct val="115000"/>
              </a:lnSpc>
              <a:spcBef>
                <a:spcPts val="130"/>
              </a:spcBef>
              <a:buFont typeface="Wingdings" panose="05000000000000000000" pitchFamily="2" charset="2"/>
              <a:buChar char="Ø"/>
            </a:pPr>
            <a:r>
              <a:rPr lang="pl-PL" b="1" dirty="0"/>
              <a:t>Uszczelnienie przepisów ustawy </a:t>
            </a:r>
            <a:r>
              <a:rPr lang="pl-PL" b="1" dirty="0" err="1"/>
              <a:t>ooś</a:t>
            </a:r>
            <a:r>
              <a:rPr lang="pl-PL" b="1" dirty="0"/>
              <a:t> - Prawo budowlane</a:t>
            </a:r>
            <a:r>
              <a:rPr lang="pl-PL" dirty="0"/>
              <a:t>. Usunięcie wątpliwości interpretacyjnych i wskazanie wprost przypadków, w których uzyskanie decyzji środowiskowej jest wymagane przed rozpoczęciem budowy, a także jednoznaczne wskazanie, że zmianą sposobu użytkowania będzie podjęcie w obiekcie budowlanym działalności zaliczanej do przedsięwzięć wymagających uzyskania decyzji środowiskowej.</a:t>
            </a:r>
          </a:p>
          <a:p>
            <a:pPr marL="0" indent="0">
              <a:buNone/>
            </a:pPr>
            <a:endParaRPr lang="pl-PL" dirty="0"/>
          </a:p>
        </p:txBody>
      </p:sp>
    </p:spTree>
    <p:extLst>
      <p:ext uri="{BB962C8B-B14F-4D97-AF65-F5344CB8AC3E}">
        <p14:creationId xmlns:p14="http://schemas.microsoft.com/office/powerpoint/2010/main" val="75943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solidFill>
                  <a:srgbClr val="00B050"/>
                </a:solidFill>
              </a:rPr>
              <a:t>Przedsięwzięcia mogące znacząco oddziaływać na środowisko</a:t>
            </a:r>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smtClean="0">
                <a:solidFill>
                  <a:srgbClr val="00B0F0"/>
                </a:solidFill>
              </a:rPr>
              <a:t>ROZPORZĄDZENIE RADY MINISTRÓW </a:t>
            </a:r>
            <a:r>
              <a:rPr lang="pl-PL" dirty="0" smtClean="0">
                <a:solidFill>
                  <a:srgbClr val="00B0F0"/>
                </a:solidFill>
              </a:rPr>
              <a:t>z </a:t>
            </a:r>
            <a:r>
              <a:rPr lang="pl-PL" dirty="0">
                <a:solidFill>
                  <a:srgbClr val="00B0F0"/>
                </a:solidFill>
              </a:rPr>
              <a:t>dnia 10 września 2019 r.</a:t>
            </a:r>
          </a:p>
          <a:p>
            <a:pPr marL="0" indent="0">
              <a:buNone/>
            </a:pPr>
            <a:r>
              <a:rPr lang="pl-PL" b="1" i="1" dirty="0">
                <a:solidFill>
                  <a:srgbClr val="00B0F0"/>
                </a:solidFill>
              </a:rPr>
              <a:t>w sprawie przedsięwzięć mogących znacząco oddziaływać na środowisko </a:t>
            </a:r>
            <a:endParaRPr lang="pl-PL" b="1" i="1" dirty="0" smtClean="0">
              <a:solidFill>
                <a:srgbClr val="00B0F0"/>
              </a:solidFill>
            </a:endParaRPr>
          </a:p>
          <a:p>
            <a:pPr marL="0" indent="0">
              <a:buNone/>
            </a:pPr>
            <a:r>
              <a:rPr lang="pl-PL" dirty="0" smtClean="0"/>
              <a:t>  (Dz.U.2019.1839 </a:t>
            </a:r>
            <a:r>
              <a:rPr lang="pl-PL" dirty="0"/>
              <a:t>z dnia </a:t>
            </a:r>
            <a:r>
              <a:rPr lang="pl-PL" dirty="0" smtClean="0"/>
              <a:t>2019.09.26)</a:t>
            </a:r>
            <a:endParaRPr lang="pl-PL" dirty="0"/>
          </a:p>
          <a:p>
            <a:pPr marL="0" indent="0">
              <a:buNone/>
            </a:pPr>
            <a:endParaRPr lang="pl-PL" dirty="0"/>
          </a:p>
          <a:p>
            <a:pPr marL="0" indent="0">
              <a:buNone/>
            </a:pPr>
            <a:r>
              <a:rPr lang="pl-PL" b="1" dirty="0"/>
              <a:t>Wejście w życie</a:t>
            </a:r>
            <a:r>
              <a:rPr lang="pl-PL" b="1" dirty="0" smtClean="0"/>
              <a:t>: </a:t>
            </a:r>
            <a:r>
              <a:rPr lang="pl-PL" u="sng" dirty="0" smtClean="0"/>
              <a:t>11 </a:t>
            </a:r>
            <a:r>
              <a:rPr lang="pl-PL" u="sng" dirty="0"/>
              <a:t>października 2019 r.</a:t>
            </a:r>
          </a:p>
          <a:p>
            <a:pPr marL="0" indent="0">
              <a:buNone/>
            </a:pPr>
            <a:endParaRPr lang="pl-PL" b="1" dirty="0" smtClean="0"/>
          </a:p>
          <a:p>
            <a:pPr marL="0" indent="0">
              <a:buNone/>
            </a:pPr>
            <a:r>
              <a:rPr lang="pl-PL" b="1" dirty="0" smtClean="0"/>
              <a:t>§</a:t>
            </a:r>
            <a:r>
              <a:rPr lang="pl-PL" b="1" dirty="0"/>
              <a:t>  4.  </a:t>
            </a:r>
            <a:r>
              <a:rPr lang="pl-PL" dirty="0"/>
              <a:t>Do przedsięwzięć, w przypadku których przed dniem wejścia w życie rozporządzenia wszczęto i nie zakończono przynajmniej jednego z postępowań w sprawie decyzji, zgłoszeń lub uchwał, o których mowa w art. 71 ust. 1 oraz art. 72 ust. 1-1b ustawy z dnia 3 października 2008 r. o udostępnianiu informacji o środowisku i jego ochronie, udziale społeczeństwa w ochronie środowiska oraz o ocenach oddziaływania na środowisko, </a:t>
            </a:r>
            <a:r>
              <a:rPr lang="pl-PL" u="sng" dirty="0"/>
              <a:t>stosuje się przepisy dotychczasowe.</a:t>
            </a:r>
          </a:p>
          <a:p>
            <a:pPr marL="0" indent="0">
              <a:buNone/>
            </a:pPr>
            <a:r>
              <a:rPr lang="pl-PL" dirty="0"/>
              <a:t/>
            </a:r>
            <a:br>
              <a:rPr lang="pl-PL" dirty="0"/>
            </a:br>
            <a:endParaRPr lang="pl-PL" dirty="0"/>
          </a:p>
        </p:txBody>
      </p:sp>
    </p:spTree>
    <p:extLst>
      <p:ext uri="{BB962C8B-B14F-4D97-AF65-F5344CB8AC3E}">
        <p14:creationId xmlns:p14="http://schemas.microsoft.com/office/powerpoint/2010/main" val="61649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457200" y="1268760"/>
            <a:ext cx="8229600" cy="4857403"/>
          </a:xfrm>
        </p:spPr>
        <p:txBody>
          <a:bodyPr>
            <a:normAutofit fontScale="475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75.  [Organ właściwy do wydania decyzji o środowiskowych uwarunkowaniach]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1. Organem właściwym do wydania decyzji o środowiskowych uwarunkowaniach jest:</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1) regionalny dyrektor ochrony środowiska - w przypadku:</a:t>
            </a:r>
            <a:endParaRPr lang="pl-PL" dirty="0">
              <a:latin typeface="Arial"/>
              <a:ea typeface="Arial"/>
            </a:endParaRPr>
          </a:p>
          <a:p>
            <a:pPr marL="130810" indent="0">
              <a:lnSpc>
                <a:spcPct val="115000"/>
              </a:lnSpc>
              <a:spcAft>
                <a:spcPts val="0"/>
              </a:spcAft>
              <a:buNone/>
            </a:pPr>
            <a:r>
              <a:rPr lang="pl-PL" dirty="0">
                <a:solidFill>
                  <a:srgbClr val="000000"/>
                </a:solidFill>
                <a:latin typeface="Arial"/>
                <a:ea typeface="Arial"/>
              </a:rPr>
              <a:t>a) będących przedsięwzięciami mogącymi zawsze znacząco oddziaływać na środowisko:</a:t>
            </a:r>
            <a:endParaRPr lang="pl-PL" dirty="0">
              <a:latin typeface="Arial"/>
              <a:ea typeface="Arial"/>
            </a:endParaRPr>
          </a:p>
          <a:p>
            <a:pPr marL="130810" indent="0">
              <a:lnSpc>
                <a:spcPct val="115000"/>
              </a:lnSpc>
              <a:spcAft>
                <a:spcPts val="0"/>
              </a:spcAft>
              <a:buNone/>
            </a:pPr>
            <a:r>
              <a:rPr lang="pl-PL" dirty="0">
                <a:solidFill>
                  <a:srgbClr val="000000"/>
                </a:solidFill>
                <a:latin typeface="Arial"/>
                <a:ea typeface="Arial"/>
              </a:rPr>
              <a:t>– dróg,</a:t>
            </a:r>
            <a:endParaRPr lang="pl-PL" dirty="0">
              <a:latin typeface="Arial"/>
              <a:ea typeface="Arial"/>
            </a:endParaRPr>
          </a:p>
          <a:p>
            <a:pPr marL="130810" indent="0">
              <a:lnSpc>
                <a:spcPct val="115000"/>
              </a:lnSpc>
              <a:spcAft>
                <a:spcPts val="0"/>
              </a:spcAft>
              <a:buNone/>
            </a:pPr>
            <a:r>
              <a:rPr lang="pl-PL" dirty="0">
                <a:solidFill>
                  <a:srgbClr val="000000"/>
                </a:solidFill>
                <a:latin typeface="Arial"/>
                <a:ea typeface="Arial"/>
              </a:rPr>
              <a:t>– </a:t>
            </a:r>
            <a:r>
              <a:rPr lang="pl-PL" strike="sngStrike" dirty="0" smtClean="0">
                <a:solidFill>
                  <a:srgbClr val="E51C23"/>
                </a:solidFill>
                <a:latin typeface="Arial"/>
                <a:ea typeface="Arial"/>
              </a:rPr>
              <a:t>linii </a:t>
            </a:r>
            <a:r>
              <a:rPr lang="pl-PL" strike="sngStrike" dirty="0">
                <a:solidFill>
                  <a:srgbClr val="E51C23"/>
                </a:solidFill>
                <a:latin typeface="Arial"/>
                <a:ea typeface="Arial"/>
              </a:rPr>
              <a:t>kolejowych,</a:t>
            </a:r>
            <a:r>
              <a:rPr lang="pl-PL" dirty="0">
                <a:latin typeface="Arial"/>
                <a:ea typeface="Arial"/>
              </a:rPr>
              <a:t/>
            </a:r>
            <a:br>
              <a:rPr lang="pl-PL" dirty="0">
                <a:latin typeface="Arial"/>
                <a:ea typeface="Arial"/>
              </a:rPr>
            </a:br>
            <a:r>
              <a:rPr lang="pl-PL" u="sng" dirty="0">
                <a:solidFill>
                  <a:srgbClr val="569748"/>
                </a:solidFill>
                <a:latin typeface="Arial"/>
                <a:ea typeface="Arial"/>
              </a:rPr>
              <a:t>(uchylony</a:t>
            </a:r>
            <a:r>
              <a:rPr lang="pl-PL" u="sng" dirty="0" smtClean="0">
                <a:solidFill>
                  <a:srgbClr val="569748"/>
                </a:solidFill>
                <a:latin typeface="Arial"/>
                <a:ea typeface="Arial"/>
              </a:rPr>
              <a:t>),</a:t>
            </a:r>
          </a:p>
          <a:p>
            <a:pPr marL="130810" indent="0">
              <a:lnSpc>
                <a:spcPct val="115000"/>
              </a:lnSpc>
              <a:spcAft>
                <a:spcPts val="0"/>
              </a:spcAft>
              <a:buNone/>
            </a:pPr>
            <a:r>
              <a:rPr lang="pl-PL" dirty="0">
                <a:solidFill>
                  <a:srgbClr val="000000"/>
                </a:solidFill>
                <a:latin typeface="Arial"/>
                <a:ea typeface="Arial"/>
              </a:rPr>
              <a:t>b) </a:t>
            </a:r>
            <a:r>
              <a:rPr lang="pl-PL" dirty="0" smtClean="0">
                <a:solidFill>
                  <a:srgbClr val="000000"/>
                </a:solidFill>
                <a:latin typeface="Arial"/>
                <a:ea typeface="Arial"/>
              </a:rPr>
              <a:t>przedsięwzięć </a:t>
            </a:r>
            <a:r>
              <a:rPr lang="pl-PL" dirty="0">
                <a:solidFill>
                  <a:srgbClr val="000000"/>
                </a:solidFill>
                <a:latin typeface="Arial"/>
                <a:ea typeface="Arial"/>
              </a:rPr>
              <a:t>realizowanych na terenach zamkniętych</a:t>
            </a:r>
            <a:r>
              <a:rPr lang="pl-PL" strike="sngStrike" dirty="0">
                <a:solidFill>
                  <a:srgbClr val="E51C23"/>
                </a:solidFill>
                <a:latin typeface="Arial"/>
                <a:ea typeface="Arial"/>
              </a:rPr>
              <a:t>,</a:t>
            </a:r>
            <a:r>
              <a:rPr lang="pl-PL" u="sng" dirty="0">
                <a:solidFill>
                  <a:srgbClr val="569748"/>
                </a:solidFill>
                <a:latin typeface="Arial"/>
                <a:ea typeface="Arial"/>
              </a:rPr>
              <a:t> ustalonych przez Ministra Obrony Narodowej;</a:t>
            </a:r>
            <a:endParaRPr lang="pl-PL" dirty="0">
              <a:latin typeface="Arial"/>
              <a:ea typeface="Arial"/>
            </a:endParaRPr>
          </a:p>
          <a:p>
            <a:pPr marL="130810" indent="0">
              <a:lnSpc>
                <a:spcPct val="115000"/>
              </a:lnSpc>
              <a:spcAft>
                <a:spcPts val="0"/>
              </a:spcAft>
              <a:buNone/>
            </a:pPr>
            <a:r>
              <a:rPr lang="pl-PL" dirty="0" smtClean="0">
                <a:solidFill>
                  <a:srgbClr val="000000"/>
                </a:solidFill>
                <a:latin typeface="Arial"/>
                <a:ea typeface="Arial"/>
              </a:rPr>
              <a:t>l</a:t>
            </a:r>
            <a:r>
              <a:rPr lang="pl-PL" dirty="0">
                <a:solidFill>
                  <a:srgbClr val="000000"/>
                </a:solidFill>
                <a:latin typeface="Arial"/>
                <a:ea typeface="Arial"/>
              </a:rPr>
              <a:t>) </a:t>
            </a:r>
            <a:r>
              <a:rPr lang="pl-PL" strike="sngStrike" dirty="0" smtClean="0">
                <a:solidFill>
                  <a:srgbClr val="E51C23"/>
                </a:solidFill>
                <a:latin typeface="Arial"/>
                <a:ea typeface="Arial"/>
              </a:rPr>
              <a:t>przedsięwzięć</a:t>
            </a:r>
            <a:r>
              <a:rPr lang="pl-PL" strike="sngStrike" dirty="0">
                <a:solidFill>
                  <a:srgbClr val="E51C23"/>
                </a:solidFill>
                <a:latin typeface="Arial"/>
                <a:ea typeface="Arial"/>
              </a:rPr>
              <a:t>, o których mowa w pkt 4, dla których wnioskodawcą jest jednostka samorządu terytorialnego, dla której organem wykonawczym jest organ właściwy do wydania decyzji o środowiskowych uwarunkowaniach, lub podmiot od niej zależny w rozumieniu art. 24m ust. 2 ustawy z dnia 8 marca 1990 r. o samorządzie gminnym (Dz. U. z 2018 r. poz. 994, 1000, 1349 i 1432),</a:t>
            </a:r>
            <a:r>
              <a:rPr lang="pl-PL" dirty="0">
                <a:latin typeface="Arial"/>
                <a:ea typeface="Arial"/>
              </a:rPr>
              <a:t/>
            </a:r>
            <a:br>
              <a:rPr lang="pl-PL" dirty="0">
                <a:latin typeface="Arial"/>
                <a:ea typeface="Arial"/>
              </a:rPr>
            </a:br>
            <a:r>
              <a:rPr lang="pl-PL" u="sng" dirty="0">
                <a:solidFill>
                  <a:srgbClr val="569748"/>
                </a:solidFill>
                <a:latin typeface="Arial"/>
                <a:ea typeface="Arial"/>
              </a:rPr>
              <a:t>(uchylona),</a:t>
            </a:r>
            <a:endParaRPr lang="pl-PL" dirty="0">
              <a:latin typeface="Arial"/>
              <a:ea typeface="Arial"/>
            </a:endParaRPr>
          </a:p>
          <a:p>
            <a:pPr marL="130810" indent="0">
              <a:lnSpc>
                <a:spcPct val="115000"/>
              </a:lnSpc>
              <a:spcAft>
                <a:spcPts val="0"/>
              </a:spcAft>
              <a:buNone/>
            </a:pPr>
            <a:r>
              <a:rPr lang="pl-PL" u="sng" dirty="0">
                <a:solidFill>
                  <a:srgbClr val="569748"/>
                </a:solidFill>
                <a:latin typeface="Arial"/>
                <a:ea typeface="Arial"/>
              </a:rPr>
              <a:t>t) </a:t>
            </a:r>
            <a:r>
              <a:rPr lang="pl-PL" u="sng" dirty="0" smtClean="0">
                <a:solidFill>
                  <a:srgbClr val="569748"/>
                </a:solidFill>
                <a:latin typeface="Arial"/>
                <a:ea typeface="Arial"/>
              </a:rPr>
              <a:t>inwestycji </a:t>
            </a:r>
            <a:r>
              <a:rPr lang="pl-PL" u="sng" dirty="0">
                <a:solidFill>
                  <a:srgbClr val="569748"/>
                </a:solidFill>
                <a:latin typeface="Arial"/>
                <a:ea typeface="Arial"/>
              </a:rPr>
              <a:t>w zakresie linii kolejowych,</a:t>
            </a:r>
            <a:endParaRPr lang="pl-PL" dirty="0">
              <a:latin typeface="Arial"/>
              <a:ea typeface="Arial"/>
            </a:endParaRPr>
          </a:p>
          <a:p>
            <a:pPr marL="130810" indent="0">
              <a:lnSpc>
                <a:spcPct val="115000"/>
              </a:lnSpc>
              <a:spcAft>
                <a:spcPts val="0"/>
              </a:spcAft>
              <a:buNone/>
            </a:pPr>
            <a:r>
              <a:rPr lang="pl-PL" u="sng" dirty="0">
                <a:solidFill>
                  <a:srgbClr val="569748"/>
                </a:solidFill>
                <a:latin typeface="Arial"/>
                <a:ea typeface="Arial"/>
              </a:rPr>
              <a:t>u) </a:t>
            </a:r>
            <a:r>
              <a:rPr lang="pl-PL" u="sng" dirty="0" smtClean="0">
                <a:solidFill>
                  <a:srgbClr val="569748"/>
                </a:solidFill>
                <a:latin typeface="Arial"/>
                <a:ea typeface="Arial"/>
              </a:rPr>
              <a:t>inwestycji </a:t>
            </a:r>
            <a:r>
              <a:rPr lang="pl-PL" u="sng" dirty="0">
                <a:solidFill>
                  <a:srgbClr val="569748"/>
                </a:solidFill>
                <a:latin typeface="Arial"/>
                <a:ea typeface="Arial"/>
              </a:rPr>
              <a:t>w rozumieniu art. 2 pkt 3 ustawy z dnia 10 maja 2018 r. o Centralnym Porcie Komunikacyjnym;</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338345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457200" y="980728"/>
            <a:ext cx="8229600" cy="5544616"/>
          </a:xfrm>
        </p:spPr>
        <p:txBody>
          <a:bodyPr>
            <a:normAutofit fontScale="25000" lnSpcReduction="20000"/>
          </a:bodyPr>
          <a:lstStyle/>
          <a:p>
            <a:pPr marL="0" indent="0">
              <a:lnSpc>
                <a:spcPct val="115000"/>
              </a:lnSpc>
              <a:spcBef>
                <a:spcPts val="130"/>
              </a:spcBef>
              <a:spcAft>
                <a:spcPts val="0"/>
              </a:spcAft>
              <a:buNone/>
            </a:pPr>
            <a:r>
              <a:rPr lang="pl-PL" dirty="0" smtClean="0">
                <a:solidFill>
                  <a:srgbClr val="000000"/>
                </a:solidFill>
                <a:latin typeface="Arial"/>
                <a:ea typeface="Arial"/>
              </a:rPr>
              <a:t>   </a:t>
            </a:r>
            <a:r>
              <a:rPr lang="pl-PL" sz="3600" dirty="0" smtClean="0">
                <a:solidFill>
                  <a:srgbClr val="000000"/>
                </a:solidFill>
                <a:latin typeface="Arial"/>
                <a:ea typeface="Arial"/>
              </a:rPr>
              <a:t> </a:t>
            </a:r>
            <a:r>
              <a:rPr lang="pl-PL" sz="5600" dirty="0" smtClean="0">
                <a:solidFill>
                  <a:srgbClr val="000000"/>
                </a:solidFill>
                <a:latin typeface="Arial"/>
                <a:ea typeface="Arial"/>
              </a:rPr>
              <a:t>4</a:t>
            </a:r>
            <a:r>
              <a:rPr lang="pl-PL" sz="5600" dirty="0">
                <a:solidFill>
                  <a:srgbClr val="000000"/>
                </a:solidFill>
                <a:latin typeface="Arial"/>
                <a:ea typeface="Arial"/>
              </a:rPr>
              <a:t>. </a:t>
            </a:r>
            <a:r>
              <a:rPr lang="pl-PL" sz="5600" dirty="0" smtClean="0">
                <a:solidFill>
                  <a:srgbClr val="000000"/>
                </a:solidFill>
                <a:latin typeface="Arial"/>
                <a:ea typeface="Arial"/>
              </a:rPr>
              <a:t>W </a:t>
            </a:r>
            <a:r>
              <a:rPr lang="pl-PL" sz="5600" dirty="0">
                <a:solidFill>
                  <a:srgbClr val="000000"/>
                </a:solidFill>
                <a:latin typeface="Arial"/>
                <a:ea typeface="Arial"/>
              </a:rPr>
              <a:t>przypadku przedsięwzięcia, o którym mowa w ust. 1 pkt 4, wykraczającego poza obszar jednej gminy</a:t>
            </a:r>
            <a:r>
              <a:rPr lang="pl-PL" sz="5600" u="sng" dirty="0">
                <a:solidFill>
                  <a:srgbClr val="569748"/>
                </a:solidFill>
                <a:latin typeface="Arial"/>
                <a:ea typeface="Arial"/>
              </a:rPr>
              <a:t>,</a:t>
            </a:r>
            <a:r>
              <a:rPr lang="pl-PL" sz="5600" dirty="0">
                <a:solidFill>
                  <a:srgbClr val="000000"/>
                </a:solidFill>
                <a:latin typeface="Arial"/>
                <a:ea typeface="Arial"/>
              </a:rPr>
              <a:t> decyzję o środowiskowych uwarunkowaniach wydaje wójt, burmistrz, prezydent miasta, na którego obszarze właściwości znajduje się największa część terenu, na którym ma być realizowane to przedsięwzięcie, </a:t>
            </a:r>
            <a:r>
              <a:rPr lang="pl-PL" sz="5600" strike="sngStrike" dirty="0" err="1">
                <a:solidFill>
                  <a:srgbClr val="E51C23"/>
                </a:solidFill>
                <a:latin typeface="Arial"/>
                <a:ea typeface="Arial"/>
              </a:rPr>
              <a:t>w</a:t>
            </a:r>
            <a:r>
              <a:rPr lang="pl-PL" sz="5600" u="sng" dirty="0" err="1">
                <a:solidFill>
                  <a:srgbClr val="569748"/>
                </a:solidFill>
                <a:latin typeface="Arial"/>
                <a:ea typeface="Arial"/>
              </a:rPr>
              <a:t>po</a:t>
            </a:r>
            <a:r>
              <a:rPr lang="pl-PL" sz="5600" dirty="0">
                <a:solidFill>
                  <a:srgbClr val="000000"/>
                </a:solidFill>
                <a:latin typeface="Arial"/>
                <a:ea typeface="Arial"/>
              </a:rPr>
              <a:t> </a:t>
            </a:r>
            <a:r>
              <a:rPr lang="pl-PL" sz="5600" strike="sngStrike" dirty="0" err="1">
                <a:solidFill>
                  <a:srgbClr val="E51C23"/>
                </a:solidFill>
                <a:latin typeface="Arial"/>
                <a:ea typeface="Arial"/>
              </a:rPr>
              <a:t>porozumieniu</a:t>
            </a:r>
            <a:r>
              <a:rPr lang="pl-PL" sz="5600" u="sng" dirty="0" err="1">
                <a:solidFill>
                  <a:srgbClr val="569748"/>
                </a:solidFill>
                <a:latin typeface="Arial"/>
                <a:ea typeface="Arial"/>
              </a:rPr>
              <a:t>zasięgnięciu</a:t>
            </a:r>
            <a:r>
              <a:rPr lang="pl-PL" sz="5600" dirty="0">
                <a:solidFill>
                  <a:srgbClr val="000000"/>
                </a:solidFill>
                <a:latin typeface="Arial"/>
                <a:ea typeface="Arial"/>
              </a:rPr>
              <a:t> </a:t>
            </a:r>
            <a:r>
              <a:rPr lang="pl-PL" sz="5600" strike="sngStrike" dirty="0" err="1">
                <a:solidFill>
                  <a:srgbClr val="E51C23"/>
                </a:solidFill>
                <a:latin typeface="Arial"/>
                <a:ea typeface="Arial"/>
              </a:rPr>
              <a:t>z</a:t>
            </a:r>
            <a:r>
              <a:rPr lang="pl-PL" sz="5600" u="sng" dirty="0" err="1">
                <a:solidFill>
                  <a:srgbClr val="569748"/>
                </a:solidFill>
                <a:latin typeface="Arial"/>
                <a:ea typeface="Arial"/>
              </a:rPr>
              <a:t>opinii</a:t>
            </a:r>
            <a:r>
              <a:rPr lang="pl-PL" sz="5600" dirty="0">
                <a:solidFill>
                  <a:srgbClr val="000000"/>
                </a:solidFill>
                <a:latin typeface="Arial"/>
                <a:ea typeface="Arial"/>
              </a:rPr>
              <a:t> </a:t>
            </a:r>
            <a:r>
              <a:rPr lang="pl-PL" sz="5600" strike="sngStrike" dirty="0" err="1">
                <a:solidFill>
                  <a:srgbClr val="E51C23"/>
                </a:solidFill>
                <a:latin typeface="Arial"/>
                <a:ea typeface="Arial"/>
              </a:rPr>
              <a:t>zainteresowanymi</a:t>
            </a:r>
            <a:r>
              <a:rPr lang="pl-PL" sz="5600" u="sng" dirty="0" err="1">
                <a:solidFill>
                  <a:srgbClr val="569748"/>
                </a:solidFill>
                <a:latin typeface="Arial"/>
                <a:ea typeface="Arial"/>
              </a:rPr>
              <a:t>wójta</a:t>
            </a:r>
            <a:r>
              <a:rPr lang="pl-PL" sz="5600" u="sng" dirty="0">
                <a:solidFill>
                  <a:srgbClr val="569748"/>
                </a:solidFill>
                <a:latin typeface="Arial"/>
                <a:ea typeface="Arial"/>
              </a:rPr>
              <a:t>,</a:t>
            </a:r>
            <a:r>
              <a:rPr lang="pl-PL" sz="5600" dirty="0">
                <a:solidFill>
                  <a:srgbClr val="000000"/>
                </a:solidFill>
                <a:latin typeface="Arial"/>
                <a:ea typeface="Arial"/>
              </a:rPr>
              <a:t> </a:t>
            </a:r>
            <a:r>
              <a:rPr lang="pl-PL" sz="5600" strike="sngStrike" dirty="0" err="1">
                <a:solidFill>
                  <a:srgbClr val="E51C23"/>
                </a:solidFill>
                <a:latin typeface="Arial"/>
                <a:ea typeface="Arial"/>
              </a:rPr>
              <a:t>wójtami</a:t>
            </a:r>
            <a:r>
              <a:rPr lang="pl-PL" sz="5600" u="sng" dirty="0" err="1">
                <a:solidFill>
                  <a:srgbClr val="569748"/>
                </a:solidFill>
                <a:latin typeface="Arial"/>
                <a:ea typeface="Arial"/>
              </a:rPr>
              <a:t>burmistrza</a:t>
            </a:r>
            <a:r>
              <a:rPr lang="pl-PL" sz="5600" dirty="0">
                <a:solidFill>
                  <a:srgbClr val="000000"/>
                </a:solidFill>
                <a:latin typeface="Arial"/>
                <a:ea typeface="Arial"/>
              </a:rPr>
              <a:t>, </a:t>
            </a:r>
            <a:r>
              <a:rPr lang="pl-PL" sz="5600" strike="sngStrike" dirty="0" err="1">
                <a:solidFill>
                  <a:srgbClr val="E51C23"/>
                </a:solidFill>
                <a:latin typeface="Arial"/>
                <a:ea typeface="Arial"/>
              </a:rPr>
              <a:t>burmistrzami</a:t>
            </a:r>
            <a:r>
              <a:rPr lang="pl-PL" sz="5600" u="sng" dirty="0" err="1">
                <a:solidFill>
                  <a:srgbClr val="569748"/>
                </a:solidFill>
                <a:latin typeface="Arial"/>
                <a:ea typeface="Arial"/>
              </a:rPr>
              <a:t>prezydenta</a:t>
            </a:r>
            <a:r>
              <a:rPr lang="pl-PL" sz="5600" u="sng" dirty="0">
                <a:solidFill>
                  <a:srgbClr val="569748"/>
                </a:solidFill>
                <a:latin typeface="Arial"/>
                <a:ea typeface="Arial"/>
              </a:rPr>
              <a:t> miasta właściwego dla pozostałego terenu</a:t>
            </a:r>
            <a:r>
              <a:rPr lang="pl-PL" sz="5600" dirty="0">
                <a:solidFill>
                  <a:srgbClr val="000000"/>
                </a:solidFill>
                <a:latin typeface="Arial"/>
                <a:ea typeface="Arial"/>
              </a:rPr>
              <a:t>, </a:t>
            </a:r>
            <a:r>
              <a:rPr lang="pl-PL" sz="5600" strike="sngStrike" dirty="0" err="1">
                <a:solidFill>
                  <a:srgbClr val="E51C23"/>
                </a:solidFill>
                <a:latin typeface="Arial"/>
                <a:ea typeface="Arial"/>
              </a:rPr>
              <a:t>prezydentami</a:t>
            </a:r>
            <a:r>
              <a:rPr lang="pl-PL" sz="5600" u="sng" dirty="0" err="1">
                <a:solidFill>
                  <a:srgbClr val="569748"/>
                </a:solidFill>
                <a:latin typeface="Arial"/>
                <a:ea typeface="Arial"/>
              </a:rPr>
              <a:t>na</a:t>
            </a:r>
            <a:r>
              <a:rPr lang="pl-PL" sz="5600" dirty="0">
                <a:solidFill>
                  <a:srgbClr val="000000"/>
                </a:solidFill>
                <a:latin typeface="Arial"/>
                <a:ea typeface="Arial"/>
              </a:rPr>
              <a:t> </a:t>
            </a:r>
            <a:r>
              <a:rPr lang="pl-PL" sz="5600" strike="sngStrike" dirty="0" err="1">
                <a:solidFill>
                  <a:srgbClr val="E51C23"/>
                </a:solidFill>
                <a:latin typeface="Arial"/>
                <a:ea typeface="Arial"/>
              </a:rPr>
              <a:t>miast</a:t>
            </a:r>
            <a:r>
              <a:rPr lang="pl-PL" sz="5600" u="sng" dirty="0" err="1">
                <a:solidFill>
                  <a:srgbClr val="569748"/>
                </a:solidFill>
                <a:latin typeface="Arial"/>
                <a:ea typeface="Arial"/>
              </a:rPr>
              <a:t>którym</a:t>
            </a:r>
            <a:r>
              <a:rPr lang="pl-PL" sz="5600" u="sng" dirty="0">
                <a:solidFill>
                  <a:srgbClr val="569748"/>
                </a:solidFill>
                <a:latin typeface="Arial"/>
                <a:ea typeface="Arial"/>
              </a:rPr>
              <a:t> ma być realizowane to przedsięwzięcie</a:t>
            </a:r>
            <a:r>
              <a:rPr lang="pl-PL" sz="5600" dirty="0">
                <a:solidFill>
                  <a:srgbClr val="000000"/>
                </a:solidFill>
                <a:latin typeface="Arial"/>
                <a:ea typeface="Arial"/>
              </a:rPr>
              <a:t>.</a:t>
            </a:r>
            <a:endParaRPr lang="pl-PL" sz="5600" dirty="0">
              <a:latin typeface="Arial"/>
              <a:ea typeface="Arial"/>
            </a:endParaRPr>
          </a:p>
          <a:p>
            <a:pPr marL="0" indent="0">
              <a:lnSpc>
                <a:spcPct val="115000"/>
              </a:lnSpc>
              <a:spcBef>
                <a:spcPts val="130"/>
              </a:spcBef>
              <a:spcAft>
                <a:spcPts val="0"/>
              </a:spcAft>
              <a:buNone/>
            </a:pPr>
            <a:r>
              <a:rPr lang="pl-PL" sz="5600" dirty="0" smtClean="0">
                <a:solidFill>
                  <a:srgbClr val="000000"/>
                </a:solidFill>
                <a:latin typeface="Arial"/>
                <a:ea typeface="Arial"/>
              </a:rPr>
              <a:t>    5</a:t>
            </a:r>
            <a:r>
              <a:rPr lang="pl-PL" sz="5600" dirty="0">
                <a:solidFill>
                  <a:srgbClr val="000000"/>
                </a:solidFill>
                <a:latin typeface="Arial"/>
                <a:ea typeface="Arial"/>
              </a:rPr>
              <a:t>. </a:t>
            </a:r>
            <a:r>
              <a:rPr lang="pl-PL" sz="5600" dirty="0" smtClean="0">
                <a:solidFill>
                  <a:srgbClr val="000000"/>
                </a:solidFill>
                <a:latin typeface="Arial"/>
                <a:ea typeface="Arial"/>
              </a:rPr>
              <a:t>W </a:t>
            </a:r>
            <a:r>
              <a:rPr lang="pl-PL" sz="5600" dirty="0">
                <a:solidFill>
                  <a:srgbClr val="000000"/>
                </a:solidFill>
                <a:latin typeface="Arial"/>
                <a:ea typeface="Arial"/>
              </a:rPr>
              <a:t>przypadku przedsięwzięcia, o którym mowa w ust. 1 pkt 1, wykraczającego poza obszar jednego województwa</a:t>
            </a:r>
            <a:r>
              <a:rPr lang="pl-PL" sz="5600" u="sng" dirty="0">
                <a:solidFill>
                  <a:srgbClr val="569748"/>
                </a:solidFill>
                <a:latin typeface="Arial"/>
                <a:ea typeface="Arial"/>
              </a:rPr>
              <a:t>,</a:t>
            </a:r>
            <a:r>
              <a:rPr lang="pl-PL" sz="5600" dirty="0">
                <a:solidFill>
                  <a:srgbClr val="000000"/>
                </a:solidFill>
                <a:latin typeface="Arial"/>
                <a:ea typeface="Arial"/>
              </a:rPr>
              <a:t> decyzję o środowiskowych uwarunkowaniach wydaje regionalny dyrektor ochrony środowiska, na którego obszarze właściwości znajduje się największa część terenu, na którym ma być realizowane to przedsięwzięcie, </a:t>
            </a:r>
            <a:r>
              <a:rPr lang="pl-PL" sz="5600" strike="sngStrike" dirty="0" err="1">
                <a:solidFill>
                  <a:srgbClr val="E51C23"/>
                </a:solidFill>
                <a:latin typeface="Arial"/>
                <a:ea typeface="Arial"/>
              </a:rPr>
              <a:t>w</a:t>
            </a:r>
            <a:r>
              <a:rPr lang="pl-PL" sz="5600" u="sng" dirty="0" err="1">
                <a:solidFill>
                  <a:srgbClr val="569748"/>
                </a:solidFill>
                <a:latin typeface="Arial"/>
                <a:ea typeface="Arial"/>
              </a:rPr>
              <a:t>po</a:t>
            </a:r>
            <a:r>
              <a:rPr lang="pl-PL" sz="5600" dirty="0">
                <a:solidFill>
                  <a:srgbClr val="000000"/>
                </a:solidFill>
                <a:latin typeface="Arial"/>
                <a:ea typeface="Arial"/>
              </a:rPr>
              <a:t> </a:t>
            </a:r>
            <a:r>
              <a:rPr lang="pl-PL" sz="5600" strike="sngStrike" dirty="0" err="1">
                <a:solidFill>
                  <a:srgbClr val="E51C23"/>
                </a:solidFill>
                <a:latin typeface="Arial"/>
                <a:ea typeface="Arial"/>
              </a:rPr>
              <a:t>porozumieniu</a:t>
            </a:r>
            <a:r>
              <a:rPr lang="pl-PL" sz="5600" u="sng" dirty="0" err="1">
                <a:solidFill>
                  <a:srgbClr val="569748"/>
                </a:solidFill>
                <a:latin typeface="Arial"/>
                <a:ea typeface="Arial"/>
              </a:rPr>
              <a:t>zasięgnięciu</a:t>
            </a:r>
            <a:r>
              <a:rPr lang="pl-PL" sz="5600" dirty="0">
                <a:solidFill>
                  <a:srgbClr val="000000"/>
                </a:solidFill>
                <a:latin typeface="Arial"/>
                <a:ea typeface="Arial"/>
              </a:rPr>
              <a:t> </a:t>
            </a:r>
            <a:r>
              <a:rPr lang="pl-PL" sz="5600" strike="sngStrike" dirty="0" err="1">
                <a:solidFill>
                  <a:srgbClr val="E51C23"/>
                </a:solidFill>
                <a:latin typeface="Arial"/>
                <a:ea typeface="Arial"/>
              </a:rPr>
              <a:t>z</a:t>
            </a:r>
            <a:r>
              <a:rPr lang="pl-PL" sz="5600" u="sng" dirty="0" err="1">
                <a:solidFill>
                  <a:srgbClr val="569748"/>
                </a:solidFill>
                <a:latin typeface="Arial"/>
                <a:ea typeface="Arial"/>
              </a:rPr>
              <a:t>opinii</a:t>
            </a:r>
            <a:r>
              <a:rPr lang="pl-PL" sz="5600" dirty="0">
                <a:solidFill>
                  <a:srgbClr val="000000"/>
                </a:solidFill>
                <a:latin typeface="Arial"/>
                <a:ea typeface="Arial"/>
              </a:rPr>
              <a:t> </a:t>
            </a:r>
            <a:r>
              <a:rPr lang="pl-PL" sz="5600" strike="sngStrike" dirty="0">
                <a:solidFill>
                  <a:srgbClr val="E51C23"/>
                </a:solidFill>
                <a:latin typeface="Arial"/>
                <a:ea typeface="Arial"/>
              </a:rPr>
              <a:t>zainteresowanymi </a:t>
            </a:r>
            <a:r>
              <a:rPr lang="pl-PL" sz="5600" strike="sngStrike" dirty="0" err="1">
                <a:solidFill>
                  <a:srgbClr val="E51C23"/>
                </a:solidFill>
                <a:latin typeface="Arial"/>
                <a:ea typeface="Arial"/>
              </a:rPr>
              <a:t>regionalnymi</a:t>
            </a:r>
            <a:r>
              <a:rPr lang="pl-PL" sz="5600" u="sng" dirty="0" err="1">
                <a:solidFill>
                  <a:srgbClr val="569748"/>
                </a:solidFill>
                <a:latin typeface="Arial"/>
                <a:ea typeface="Arial"/>
              </a:rPr>
              <a:t>regionalnego</a:t>
            </a:r>
            <a:r>
              <a:rPr lang="pl-PL" sz="5600" dirty="0">
                <a:solidFill>
                  <a:srgbClr val="000000"/>
                </a:solidFill>
                <a:latin typeface="Arial"/>
                <a:ea typeface="Arial"/>
              </a:rPr>
              <a:t> </a:t>
            </a:r>
            <a:r>
              <a:rPr lang="pl-PL" sz="5600" strike="sngStrike" dirty="0" err="1">
                <a:solidFill>
                  <a:srgbClr val="E51C23"/>
                </a:solidFill>
                <a:latin typeface="Arial"/>
                <a:ea typeface="Arial"/>
              </a:rPr>
              <a:t>dyrektorami</a:t>
            </a:r>
            <a:r>
              <a:rPr lang="pl-PL" sz="5600" u="sng" dirty="0" err="1">
                <a:solidFill>
                  <a:srgbClr val="569748"/>
                </a:solidFill>
                <a:latin typeface="Arial"/>
                <a:ea typeface="Arial"/>
              </a:rPr>
              <a:t>dyrektora</a:t>
            </a:r>
            <a:r>
              <a:rPr lang="pl-PL" sz="5600" dirty="0">
                <a:solidFill>
                  <a:srgbClr val="000000"/>
                </a:solidFill>
                <a:latin typeface="Arial"/>
                <a:ea typeface="Arial"/>
              </a:rPr>
              <a:t> ochrony środowiska</a:t>
            </a:r>
            <a:r>
              <a:rPr lang="pl-PL" sz="5600" u="sng" dirty="0">
                <a:solidFill>
                  <a:srgbClr val="569748"/>
                </a:solidFill>
                <a:latin typeface="Arial"/>
                <a:ea typeface="Arial"/>
              </a:rPr>
              <a:t> właściwego dla pozostałego terenu, na którym ma być realizowane to przedsięwzięcie</a:t>
            </a:r>
            <a:r>
              <a:rPr lang="pl-PL" sz="5600" dirty="0">
                <a:solidFill>
                  <a:srgbClr val="000000"/>
                </a:solidFill>
                <a:latin typeface="Arial"/>
                <a:ea typeface="Arial"/>
              </a:rPr>
              <a:t>.</a:t>
            </a:r>
            <a:endParaRPr lang="pl-PL" sz="5600" dirty="0">
              <a:latin typeface="Arial"/>
              <a:ea typeface="Arial"/>
            </a:endParaRPr>
          </a:p>
          <a:p>
            <a:pPr marL="0" indent="0">
              <a:lnSpc>
                <a:spcPct val="115000"/>
              </a:lnSpc>
              <a:spcBef>
                <a:spcPts val="130"/>
              </a:spcBef>
              <a:spcAft>
                <a:spcPts val="0"/>
              </a:spcAft>
              <a:buNone/>
            </a:pPr>
            <a:r>
              <a:rPr lang="pl-PL" sz="5600" u="sng" dirty="0" smtClean="0">
                <a:solidFill>
                  <a:srgbClr val="569748"/>
                </a:solidFill>
                <a:latin typeface="Arial"/>
                <a:ea typeface="Arial"/>
              </a:rPr>
              <a:t>    5a</a:t>
            </a:r>
            <a:r>
              <a:rPr lang="pl-PL" sz="5600" u="sng" dirty="0">
                <a:solidFill>
                  <a:srgbClr val="569748"/>
                </a:solidFill>
                <a:latin typeface="Arial"/>
                <a:ea typeface="Arial"/>
              </a:rPr>
              <a:t>. </a:t>
            </a:r>
            <a:r>
              <a:rPr lang="pl-PL" sz="5600" u="sng" dirty="0" smtClean="0">
                <a:solidFill>
                  <a:srgbClr val="569748"/>
                </a:solidFill>
                <a:latin typeface="Arial"/>
                <a:ea typeface="Arial"/>
              </a:rPr>
              <a:t>Do </a:t>
            </a:r>
            <a:r>
              <a:rPr lang="pl-PL" sz="5600" u="sng" dirty="0">
                <a:solidFill>
                  <a:srgbClr val="569748"/>
                </a:solidFill>
                <a:latin typeface="Arial"/>
                <a:ea typeface="Arial"/>
              </a:rPr>
              <a:t>wniosku o wydanie opinii, o której mowa w ust. 4 i 5, załącza się odpowiednio kartę informacyjną przedsięwzięcia lub raport o oddziaływaniu przedsięwzięcia na środowisko, w postaci pisemnej oraz elektronicznej.</a:t>
            </a:r>
            <a:endParaRPr lang="pl-PL" sz="5600" dirty="0">
              <a:latin typeface="Arial"/>
              <a:ea typeface="Arial"/>
            </a:endParaRPr>
          </a:p>
          <a:p>
            <a:pPr marL="0" indent="0">
              <a:lnSpc>
                <a:spcPct val="115000"/>
              </a:lnSpc>
              <a:spcBef>
                <a:spcPts val="130"/>
              </a:spcBef>
              <a:spcAft>
                <a:spcPts val="0"/>
              </a:spcAft>
              <a:buNone/>
            </a:pPr>
            <a:r>
              <a:rPr lang="pl-PL" sz="5600" u="sng" dirty="0">
                <a:solidFill>
                  <a:srgbClr val="569748"/>
                </a:solidFill>
                <a:latin typeface="Arial"/>
                <a:ea typeface="Arial"/>
              </a:rPr>
              <a:t>5b. </a:t>
            </a:r>
            <a:r>
              <a:rPr lang="pl-PL" sz="5600" u="sng" dirty="0" smtClean="0">
                <a:solidFill>
                  <a:srgbClr val="569748"/>
                </a:solidFill>
                <a:latin typeface="Arial"/>
                <a:ea typeface="Arial"/>
              </a:rPr>
              <a:t>Opinię</a:t>
            </a:r>
            <a:r>
              <a:rPr lang="pl-PL" sz="5600" u="sng" dirty="0">
                <a:solidFill>
                  <a:srgbClr val="569748"/>
                </a:solidFill>
                <a:latin typeface="Arial"/>
                <a:ea typeface="Arial"/>
              </a:rPr>
              <a:t>, o której mowa w ust. 4 i 5, wydaje się w drodze postanowienia w terminie 30 dni od dnia otrzymania wniosku o jej wydanie. Niewydanie opinii w tym terminie uznaje się za brak zastrzeżeń do wniosku o wydanie decyzji o środowiskowych uwarunkowaniach. Przepisów art. 106 § 5 i 6 Kodeksu postępowania administracyjnego nie stosuje się.</a:t>
            </a:r>
            <a:endParaRPr lang="pl-PL" sz="5600" dirty="0">
              <a:latin typeface="Arial"/>
              <a:ea typeface="Arial"/>
            </a:endParaRPr>
          </a:p>
          <a:p>
            <a:pPr marL="0" indent="0">
              <a:lnSpc>
                <a:spcPct val="115000"/>
              </a:lnSpc>
              <a:spcBef>
                <a:spcPts val="130"/>
              </a:spcBef>
              <a:spcAft>
                <a:spcPts val="0"/>
              </a:spcAft>
              <a:buNone/>
            </a:pPr>
            <a:r>
              <a:rPr lang="pl-PL" sz="5600" dirty="0" smtClean="0">
                <a:solidFill>
                  <a:srgbClr val="000000"/>
                </a:solidFill>
                <a:latin typeface="Arial"/>
                <a:ea typeface="Arial"/>
              </a:rPr>
              <a:t>   6</a:t>
            </a:r>
            <a:r>
              <a:rPr lang="pl-PL" sz="5600" dirty="0">
                <a:solidFill>
                  <a:srgbClr val="000000"/>
                </a:solidFill>
                <a:latin typeface="Arial"/>
                <a:ea typeface="Arial"/>
              </a:rPr>
              <a:t>. </a:t>
            </a:r>
            <a:r>
              <a:rPr lang="pl-PL" sz="5600" dirty="0" smtClean="0">
                <a:solidFill>
                  <a:srgbClr val="000000"/>
                </a:solidFill>
                <a:latin typeface="Arial"/>
                <a:ea typeface="Arial"/>
              </a:rPr>
              <a:t>W </a:t>
            </a:r>
            <a:r>
              <a:rPr lang="pl-PL" sz="5600" dirty="0">
                <a:solidFill>
                  <a:srgbClr val="000000"/>
                </a:solidFill>
                <a:latin typeface="Arial"/>
                <a:ea typeface="Arial"/>
              </a:rPr>
              <a:t>przypadku przedsięwzięcia realizowanego w części na terenie zamkniętym</a:t>
            </a:r>
            <a:r>
              <a:rPr lang="pl-PL" sz="5600" u="sng" dirty="0">
                <a:solidFill>
                  <a:srgbClr val="569748"/>
                </a:solidFill>
                <a:latin typeface="Arial"/>
                <a:ea typeface="Arial"/>
              </a:rPr>
              <a:t>, ustalonym przez Ministra Obrony Narodowej,</a:t>
            </a:r>
            <a:r>
              <a:rPr lang="pl-PL" sz="5600" dirty="0">
                <a:solidFill>
                  <a:srgbClr val="000000"/>
                </a:solidFill>
                <a:latin typeface="Arial"/>
                <a:ea typeface="Arial"/>
              </a:rPr>
              <a:t> dla całego przedsięwzięcia decyzję o środowiskowych uwarunkowaniach wydaje regionalny dyrektor ochrony środowiska.</a:t>
            </a:r>
            <a:endParaRPr lang="pl-PL" sz="5600" dirty="0">
              <a:latin typeface="Arial"/>
              <a:ea typeface="Arial"/>
            </a:endParaRPr>
          </a:p>
          <a:p>
            <a:pPr algn="just">
              <a:buNone/>
            </a:pPr>
            <a:endParaRPr lang="pl-PL" sz="3600" dirty="0" smtClean="0"/>
          </a:p>
          <a:p>
            <a:pPr algn="just">
              <a:buNone/>
            </a:pPr>
            <a:r>
              <a:rPr lang="pl-PL" sz="3600" i="1" dirty="0"/>
              <a:t>Wyłączone przepisy Kpa dotyczące współdziałania organów</a:t>
            </a:r>
            <a:r>
              <a:rPr lang="pl-PL" sz="3600" i="1" dirty="0" smtClean="0"/>
              <a:t>: art. 106:</a:t>
            </a:r>
            <a:endParaRPr lang="pl-PL" sz="3600" i="1" dirty="0"/>
          </a:p>
          <a:p>
            <a:pPr>
              <a:buNone/>
            </a:pPr>
            <a:r>
              <a:rPr lang="pl-PL" sz="3600" i="1" dirty="0"/>
              <a:t>§  5.  Zajęcie stanowiska przez ten organ następuje w drodze postanowienia, na które służy stronie zażalenie.</a:t>
            </a:r>
          </a:p>
          <a:p>
            <a:pPr>
              <a:buNone/>
            </a:pPr>
            <a:r>
              <a:rPr lang="pl-PL" sz="3600" i="1" dirty="0"/>
              <a:t>§  6.  W przypadku niezajęcia stanowiska w terminie określonym w § 3 stosuje się przepisy art. 36-38, przy czym organ obowiązany do zajęcia stanowiska niezwłocznie informuje organ załatwiający sprawę o wniesieniu ponaglenia.</a:t>
            </a:r>
          </a:p>
          <a:p>
            <a:pPr algn="just">
              <a:buNone/>
            </a:pPr>
            <a:endParaRPr lang="pl-PL" sz="3600" dirty="0"/>
          </a:p>
          <a:p>
            <a:pPr algn="just">
              <a:buNone/>
            </a:pPr>
            <a:endParaRPr lang="pl-PL" dirty="0" smtClean="0"/>
          </a:p>
          <a:p>
            <a:pPr algn="just">
              <a:buNone/>
            </a:pPr>
            <a:endParaRPr lang="pl-PL" sz="3000" i="1" dirty="0" smtClean="0"/>
          </a:p>
          <a:p>
            <a:pPr algn="just">
              <a:buNone/>
            </a:pPr>
            <a:endParaRPr lang="pl-PL" sz="3000" i="1" dirty="0"/>
          </a:p>
          <a:p>
            <a:pPr algn="just">
              <a:buNone/>
            </a:pPr>
            <a:endParaRPr lang="pl-PL" sz="3000" i="1" dirty="0" smtClean="0"/>
          </a:p>
          <a:p>
            <a:pPr algn="just">
              <a:buNone/>
            </a:pPr>
            <a:endParaRPr lang="pl-PL" sz="3000" i="1" dirty="0"/>
          </a:p>
          <a:p>
            <a:pPr algn="just">
              <a:buNone/>
            </a:pPr>
            <a:endParaRPr lang="pl-PL" sz="3000" i="1" dirty="0" smtClean="0"/>
          </a:p>
          <a:p>
            <a:pPr algn="just">
              <a:buNone/>
            </a:pPr>
            <a:endParaRPr lang="pl-PL" sz="3000" i="1" dirty="0"/>
          </a:p>
          <a:p>
            <a:pPr algn="just">
              <a:buNone/>
            </a:pPr>
            <a:endParaRPr lang="pl-PL" sz="3000" i="1" dirty="0" smtClean="0"/>
          </a:p>
          <a:p>
            <a:pPr algn="just">
              <a:buNone/>
            </a:pPr>
            <a:endParaRPr lang="pl-PL" sz="3000" i="1" dirty="0"/>
          </a:p>
          <a:p>
            <a:pPr algn="just">
              <a:buNone/>
            </a:pPr>
            <a:endParaRPr lang="pl-PL" sz="3000" i="1" dirty="0" smtClean="0"/>
          </a:p>
          <a:p>
            <a:pPr algn="just">
              <a:buNone/>
            </a:pPr>
            <a:endParaRPr lang="pl-PL" sz="3000" i="1" dirty="0"/>
          </a:p>
          <a:p>
            <a:pPr algn="just">
              <a:buNone/>
            </a:pPr>
            <a:endParaRPr lang="pl-PL" sz="3000" i="1" dirty="0" smtClean="0"/>
          </a:p>
          <a:p>
            <a:pPr marL="0" indent="0">
              <a:buNone/>
            </a:pPr>
            <a:endParaRPr lang="pl-PL" dirty="0"/>
          </a:p>
        </p:txBody>
      </p:sp>
    </p:spTree>
    <p:extLst>
      <p:ext uri="{BB962C8B-B14F-4D97-AF65-F5344CB8AC3E}">
        <p14:creationId xmlns:p14="http://schemas.microsoft.com/office/powerpoint/2010/main" val="162892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smtClean="0">
                <a:solidFill>
                  <a:srgbClr val="00B050"/>
                </a:solidFill>
              </a:rPr>
              <a:t>Wniosek o </a:t>
            </a:r>
            <a:r>
              <a:rPr lang="pl-PL" sz="3200" b="1" dirty="0" err="1" smtClean="0">
                <a:solidFill>
                  <a:srgbClr val="00B050"/>
                </a:solidFill>
              </a:rPr>
              <a:t>dśu</a:t>
            </a:r>
            <a:endParaRPr lang="pl-PL" sz="3200" b="1" dirty="0">
              <a:solidFill>
                <a:srgbClr val="00B050"/>
              </a:solidFill>
            </a:endParaRPr>
          </a:p>
        </p:txBody>
      </p:sp>
      <p:sp>
        <p:nvSpPr>
          <p:cNvPr id="3" name="Symbol zastępczy zawartości 2"/>
          <p:cNvSpPr>
            <a:spLocks noGrp="1"/>
          </p:cNvSpPr>
          <p:nvPr>
            <p:ph idx="1"/>
          </p:nvPr>
        </p:nvSpPr>
        <p:spPr>
          <a:xfrm>
            <a:off x="457200" y="1124744"/>
            <a:ext cx="8229600" cy="5001419"/>
          </a:xfrm>
        </p:spPr>
        <p:txBody>
          <a:bodyPr>
            <a:normAutofit fontScale="475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74. [Załączniki do wniosku o wydanie decyzji o środowiskowych uwarunkowaniach; strony postępowania</a:t>
            </a:r>
            <a:r>
              <a:rPr lang="pl-PL" b="1" u="sng" dirty="0">
                <a:solidFill>
                  <a:srgbClr val="569748"/>
                </a:solidFill>
                <a:latin typeface="Arial"/>
                <a:ea typeface="Arial"/>
              </a:rPr>
              <a:t>; zbycie nieruchomości - obowiązki nabywcy i zbywcy</a:t>
            </a:r>
            <a:r>
              <a:rPr lang="pl-PL" b="1" dirty="0">
                <a:solidFill>
                  <a:srgbClr val="000000"/>
                </a:solidFill>
                <a:latin typeface="Arial"/>
                <a:ea typeface="Arial"/>
              </a:rPr>
              <a:t>] </a:t>
            </a:r>
            <a:endParaRPr lang="pl-PL" dirty="0">
              <a:latin typeface="Arial"/>
              <a:ea typeface="Arial"/>
            </a:endParaRPr>
          </a:p>
          <a:p>
            <a:pPr marL="0" indent="0">
              <a:buNone/>
            </a:pPr>
            <a:r>
              <a:rPr lang="pl-PL" dirty="0" smtClean="0">
                <a:solidFill>
                  <a:srgbClr val="000000"/>
                </a:solidFill>
                <a:latin typeface="Arial"/>
                <a:ea typeface="Arial"/>
              </a:rPr>
              <a:t> </a:t>
            </a:r>
          </a:p>
          <a:p>
            <a:pPr marL="0" indent="0">
              <a:buNone/>
            </a:pPr>
            <a:r>
              <a:rPr lang="pl-PL" dirty="0" smtClean="0"/>
              <a:t>   1</a:t>
            </a:r>
            <a:r>
              <a:rPr lang="pl-PL" dirty="0"/>
              <a:t>) w przypadku przedsięwzięć mogących zawsze znacząco oddziaływać na środowisko - raport o oddziaływaniu przedsięwzięcia na środowisko, a w przypadku gdy wnioskodawca wystąpił o ustalenie zakresu raportu w trybie art. 69 - kartę informacyjną przedsięwzięcia;</a:t>
            </a:r>
          </a:p>
          <a:p>
            <a:pPr marL="0" indent="0">
              <a:buNone/>
            </a:pPr>
            <a:r>
              <a:rPr lang="pl-PL" dirty="0" smtClean="0"/>
              <a:t>  2</a:t>
            </a:r>
            <a:r>
              <a:rPr lang="pl-PL" dirty="0"/>
              <a:t>) w przypadku przedsięwzięć mogących potencjalnie znacząco oddziaływać na środowisko - kartę informacyjną przedsięwzięcia</a:t>
            </a:r>
            <a:r>
              <a:rPr lang="pl-PL" dirty="0" smtClean="0"/>
              <a:t>;</a:t>
            </a:r>
            <a:endParaRPr lang="pl-PL" dirty="0" smtClean="0">
              <a:solidFill>
                <a:srgbClr val="000000"/>
              </a:solidFill>
              <a:latin typeface="Arial"/>
              <a:ea typeface="Arial"/>
            </a:endParaRPr>
          </a:p>
          <a:p>
            <a:pPr marL="0" indent="0">
              <a:lnSpc>
                <a:spcPct val="115000"/>
              </a:lnSpc>
              <a:spcBef>
                <a:spcPts val="130"/>
              </a:spcBef>
              <a:spcAft>
                <a:spcPts val="0"/>
              </a:spcAft>
              <a:buNone/>
            </a:pPr>
            <a:r>
              <a:rPr lang="pl-PL" sz="3400" dirty="0" smtClean="0">
                <a:solidFill>
                  <a:srgbClr val="000000"/>
                </a:solidFill>
                <a:latin typeface="Arial"/>
                <a:ea typeface="Arial"/>
              </a:rPr>
              <a:t>  3</a:t>
            </a:r>
            <a:r>
              <a:rPr lang="pl-PL" sz="3400" dirty="0">
                <a:solidFill>
                  <a:srgbClr val="000000"/>
                </a:solidFill>
                <a:latin typeface="Arial"/>
                <a:ea typeface="Arial"/>
              </a:rPr>
              <a:t>) </a:t>
            </a:r>
            <a:r>
              <a:rPr lang="pl-PL" sz="3400" dirty="0" smtClean="0">
                <a:solidFill>
                  <a:srgbClr val="000000"/>
                </a:solidFill>
                <a:latin typeface="Arial"/>
                <a:ea typeface="Arial"/>
              </a:rPr>
              <a:t>poświadczoną </a:t>
            </a:r>
            <a:r>
              <a:rPr lang="pl-PL" sz="3400" dirty="0">
                <a:solidFill>
                  <a:srgbClr val="000000"/>
                </a:solidFill>
                <a:latin typeface="Arial"/>
                <a:ea typeface="Arial"/>
              </a:rPr>
              <a:t>przez właściwy organ kopię mapy ewidencyjnej</a:t>
            </a:r>
            <a:r>
              <a:rPr lang="pl-PL" sz="3400" u="sng" dirty="0">
                <a:solidFill>
                  <a:srgbClr val="569748"/>
                </a:solidFill>
                <a:latin typeface="Arial"/>
                <a:ea typeface="Arial"/>
              </a:rPr>
              <a:t>, w postaci papierowej lub elektronicznej,</a:t>
            </a:r>
            <a:r>
              <a:rPr lang="pl-PL" sz="3400" dirty="0">
                <a:solidFill>
                  <a:srgbClr val="000000"/>
                </a:solidFill>
                <a:latin typeface="Arial"/>
                <a:ea typeface="Arial"/>
              </a:rPr>
              <a:t> obejmującej przewidywany teren, na którym będzie realizowane przedsięwzięcie, oraz </a:t>
            </a:r>
            <a:r>
              <a:rPr lang="pl-PL" sz="3400" strike="sngStrike" dirty="0">
                <a:solidFill>
                  <a:srgbClr val="E51C23"/>
                </a:solidFill>
                <a:latin typeface="Arial"/>
                <a:ea typeface="Arial"/>
              </a:rPr>
              <a:t>obejmującej </a:t>
            </a:r>
            <a:r>
              <a:rPr lang="pl-PL" sz="3400" dirty="0">
                <a:solidFill>
                  <a:srgbClr val="000000"/>
                </a:solidFill>
                <a:latin typeface="Arial"/>
                <a:ea typeface="Arial"/>
              </a:rPr>
              <a:t>przewidywany obszar, </a:t>
            </a:r>
            <a:r>
              <a:rPr lang="pl-PL" sz="3400" strike="sngStrike" dirty="0" err="1">
                <a:solidFill>
                  <a:srgbClr val="E51C23"/>
                </a:solidFill>
                <a:latin typeface="Arial"/>
                <a:ea typeface="Arial"/>
              </a:rPr>
              <a:t>na</a:t>
            </a:r>
            <a:r>
              <a:rPr lang="pl-PL" sz="3400" u="sng" dirty="0" err="1">
                <a:solidFill>
                  <a:srgbClr val="569748"/>
                </a:solidFill>
                <a:latin typeface="Arial"/>
                <a:ea typeface="Arial"/>
              </a:rPr>
              <a:t>o</a:t>
            </a:r>
            <a:r>
              <a:rPr lang="pl-PL" sz="3400" dirty="0">
                <a:solidFill>
                  <a:srgbClr val="000000"/>
                </a:solidFill>
                <a:latin typeface="Arial"/>
                <a:ea typeface="Arial"/>
              </a:rPr>
              <a:t> </a:t>
            </a:r>
            <a:r>
              <a:rPr lang="pl-PL" sz="3400" strike="sngStrike" dirty="0" err="1">
                <a:solidFill>
                  <a:srgbClr val="E51C23"/>
                </a:solidFill>
                <a:latin typeface="Arial"/>
                <a:ea typeface="Arial"/>
              </a:rPr>
              <a:t>który</a:t>
            </a:r>
            <a:r>
              <a:rPr lang="pl-PL" sz="3400" u="sng" dirty="0" err="1">
                <a:solidFill>
                  <a:srgbClr val="569748"/>
                </a:solidFill>
                <a:latin typeface="Arial"/>
                <a:ea typeface="Arial"/>
              </a:rPr>
              <a:t>którym</a:t>
            </a:r>
            <a:r>
              <a:rPr lang="pl-PL" sz="3400" dirty="0">
                <a:solidFill>
                  <a:srgbClr val="000000"/>
                </a:solidFill>
                <a:latin typeface="Arial"/>
                <a:ea typeface="Arial"/>
              </a:rPr>
              <a:t> </a:t>
            </a:r>
            <a:r>
              <a:rPr lang="pl-PL" sz="3400" strike="sngStrike" dirty="0" err="1">
                <a:solidFill>
                  <a:srgbClr val="E51C23"/>
                </a:solidFill>
                <a:latin typeface="Arial"/>
                <a:ea typeface="Arial"/>
              </a:rPr>
              <a:t>będzie</a:t>
            </a:r>
            <a:r>
              <a:rPr lang="pl-PL" sz="3400" u="sng" dirty="0" err="1">
                <a:solidFill>
                  <a:srgbClr val="569748"/>
                </a:solidFill>
                <a:latin typeface="Arial"/>
                <a:ea typeface="Arial"/>
              </a:rPr>
              <a:t>mowa</a:t>
            </a:r>
            <a:r>
              <a:rPr lang="pl-PL" sz="3400" dirty="0">
                <a:solidFill>
                  <a:srgbClr val="000000"/>
                </a:solidFill>
                <a:latin typeface="Arial"/>
                <a:ea typeface="Arial"/>
              </a:rPr>
              <a:t> </a:t>
            </a:r>
            <a:r>
              <a:rPr lang="pl-PL" sz="3400" strike="sngStrike" dirty="0">
                <a:solidFill>
                  <a:srgbClr val="E51C23"/>
                </a:solidFill>
                <a:latin typeface="Arial"/>
                <a:ea typeface="Arial"/>
              </a:rPr>
              <a:t>oddziaływać przedsięwzięcie, z </a:t>
            </a:r>
            <a:r>
              <a:rPr lang="pl-PL" sz="3400" strike="sngStrike" dirty="0" err="1">
                <a:solidFill>
                  <a:srgbClr val="E51C23"/>
                </a:solidFill>
                <a:latin typeface="Arial"/>
                <a:ea typeface="Arial"/>
              </a:rPr>
              <a:t>zastrzeżeniem</a:t>
            </a:r>
            <a:r>
              <a:rPr lang="pl-PL" sz="3400" u="sng" dirty="0" err="1">
                <a:solidFill>
                  <a:srgbClr val="569748"/>
                </a:solidFill>
                <a:latin typeface="Arial"/>
                <a:ea typeface="Arial"/>
              </a:rPr>
              <a:t>w</a:t>
            </a:r>
            <a:r>
              <a:rPr lang="pl-PL" sz="3400" dirty="0">
                <a:solidFill>
                  <a:srgbClr val="000000"/>
                </a:solidFill>
                <a:latin typeface="Arial"/>
                <a:ea typeface="Arial"/>
              </a:rPr>
              <a:t> ust. </a:t>
            </a:r>
            <a:r>
              <a:rPr lang="pl-PL" sz="3400" strike="sngStrike" dirty="0">
                <a:solidFill>
                  <a:srgbClr val="E51C23"/>
                </a:solidFill>
                <a:latin typeface="Arial"/>
                <a:ea typeface="Arial"/>
              </a:rPr>
              <a:t>1a</a:t>
            </a:r>
            <a:r>
              <a:rPr lang="pl-PL" sz="3400" u="sng" dirty="0">
                <a:solidFill>
                  <a:srgbClr val="569748"/>
                </a:solidFill>
                <a:latin typeface="Arial"/>
                <a:ea typeface="Arial"/>
              </a:rPr>
              <a:t>3a</a:t>
            </a:r>
            <a:r>
              <a:rPr lang="pl-PL" sz="3400" dirty="0">
                <a:solidFill>
                  <a:srgbClr val="000000"/>
                </a:solidFill>
                <a:latin typeface="Arial"/>
                <a:ea typeface="Arial"/>
              </a:rPr>
              <a:t> </a:t>
            </a:r>
            <a:r>
              <a:rPr lang="pl-PL" sz="3400" strike="sngStrike" dirty="0" err="1">
                <a:solidFill>
                  <a:srgbClr val="E51C23"/>
                </a:solidFill>
                <a:latin typeface="Arial"/>
                <a:ea typeface="Arial"/>
              </a:rPr>
              <a:t>i</a:t>
            </a:r>
            <a:r>
              <a:rPr lang="pl-PL" sz="3400" u="sng" dirty="0" err="1">
                <a:solidFill>
                  <a:srgbClr val="569748"/>
                </a:solidFill>
                <a:latin typeface="Arial"/>
                <a:ea typeface="Arial"/>
              </a:rPr>
              <a:t>zdanie</a:t>
            </a:r>
            <a:r>
              <a:rPr lang="pl-PL" sz="3400" dirty="0">
                <a:solidFill>
                  <a:srgbClr val="000000"/>
                </a:solidFill>
                <a:latin typeface="Arial"/>
                <a:ea typeface="Arial"/>
              </a:rPr>
              <a:t> </a:t>
            </a:r>
            <a:r>
              <a:rPr lang="pl-PL" sz="3400" strike="sngStrike" dirty="0">
                <a:solidFill>
                  <a:srgbClr val="E51C23"/>
                </a:solidFill>
                <a:latin typeface="Arial"/>
                <a:ea typeface="Arial"/>
              </a:rPr>
              <a:t>1b</a:t>
            </a:r>
            <a:r>
              <a:rPr lang="pl-PL" sz="3400" u="sng" dirty="0">
                <a:solidFill>
                  <a:srgbClr val="569748"/>
                </a:solidFill>
                <a:latin typeface="Arial"/>
                <a:ea typeface="Arial"/>
              </a:rPr>
              <a:t>drugie</a:t>
            </a:r>
            <a:r>
              <a:rPr lang="pl-PL" sz="3400" dirty="0">
                <a:solidFill>
                  <a:srgbClr val="000000"/>
                </a:solidFill>
                <a:latin typeface="Arial"/>
                <a:ea typeface="Arial"/>
              </a:rPr>
              <a:t>;</a:t>
            </a:r>
            <a:endParaRPr lang="pl-PL" sz="3400" dirty="0">
              <a:latin typeface="Arial"/>
              <a:ea typeface="Arial"/>
            </a:endParaRPr>
          </a:p>
          <a:p>
            <a:pPr marL="0" indent="0">
              <a:lnSpc>
                <a:spcPct val="115000"/>
              </a:lnSpc>
              <a:spcBef>
                <a:spcPts val="130"/>
              </a:spcBef>
              <a:spcAft>
                <a:spcPts val="0"/>
              </a:spcAft>
              <a:buNone/>
            </a:pPr>
            <a:r>
              <a:rPr lang="pl-PL" sz="3400" dirty="0" smtClean="0">
                <a:solidFill>
                  <a:srgbClr val="000000"/>
                </a:solidFill>
                <a:latin typeface="Arial"/>
                <a:ea typeface="Arial"/>
              </a:rPr>
              <a:t>   3a</a:t>
            </a:r>
            <a:r>
              <a:rPr lang="pl-PL" sz="3400" dirty="0">
                <a:solidFill>
                  <a:srgbClr val="000000"/>
                </a:solidFill>
                <a:latin typeface="Arial"/>
                <a:ea typeface="Arial"/>
              </a:rPr>
              <a:t>) </a:t>
            </a:r>
            <a:r>
              <a:rPr lang="pl-PL" sz="3400" u="sng" dirty="0" smtClean="0">
                <a:solidFill>
                  <a:srgbClr val="569748"/>
                </a:solidFill>
                <a:latin typeface="Arial"/>
                <a:ea typeface="Arial"/>
              </a:rPr>
              <a:t>mapę</a:t>
            </a:r>
            <a:r>
              <a:rPr lang="pl-PL" sz="3400" u="sng" dirty="0">
                <a:solidFill>
                  <a:srgbClr val="569748"/>
                </a:solidFill>
                <a:latin typeface="Arial"/>
                <a:ea typeface="Arial"/>
              </a:rPr>
              <a:t>, w postaci papierowej oraz elektronicznej, w skali zapewniającej czytelność przedstawionych danych z zaznaczonym przewidywanym terenem, na którym będzie realizowane przedsięwzięcie, oraz z zaznaczonym przewidywanym obszarem, o którym mowa w ust. 3a zdanie drugie, wraz z wyznaczoną odległością, o której mowa w ust. 3 a pkt 1; w przypadku przedsięwzięć innych niż wymienione w pkt 4 mapę sporządza się na podkładzie wykonanym na podstawie kopii mapy ewidencyjnej, o której mowa w pkt 3;</a:t>
            </a:r>
            <a:endParaRPr lang="pl-PL" sz="3400" dirty="0">
              <a:latin typeface="Arial"/>
              <a:ea typeface="Arial"/>
            </a:endParaRPr>
          </a:p>
          <a:p>
            <a:pPr marL="0" indent="0">
              <a:buNone/>
            </a:pPr>
            <a:endParaRPr lang="pl-PL" dirty="0"/>
          </a:p>
        </p:txBody>
      </p:sp>
    </p:spTree>
    <p:extLst>
      <p:ext uri="{BB962C8B-B14F-4D97-AF65-F5344CB8AC3E}">
        <p14:creationId xmlns:p14="http://schemas.microsoft.com/office/powerpoint/2010/main" val="315481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3200" b="1" dirty="0">
                <a:solidFill>
                  <a:srgbClr val="00B050"/>
                </a:solidFill>
              </a:rPr>
              <a:t>Wniosek o </a:t>
            </a:r>
            <a:r>
              <a:rPr lang="pl-PL" sz="3200" b="1" dirty="0" err="1">
                <a:solidFill>
                  <a:srgbClr val="00B050"/>
                </a:solidFill>
              </a:rPr>
              <a:t>dśu</a:t>
            </a:r>
            <a:endParaRPr lang="pl-PL" dirty="0"/>
          </a:p>
        </p:txBody>
      </p:sp>
      <p:sp>
        <p:nvSpPr>
          <p:cNvPr id="3" name="Symbol zastępczy zawartości 2"/>
          <p:cNvSpPr>
            <a:spLocks noGrp="1"/>
          </p:cNvSpPr>
          <p:nvPr>
            <p:ph idx="1"/>
          </p:nvPr>
        </p:nvSpPr>
        <p:spPr>
          <a:xfrm>
            <a:off x="457200" y="1340768"/>
            <a:ext cx="8229600" cy="4785395"/>
          </a:xfrm>
        </p:spPr>
        <p:txBody>
          <a:bodyPr>
            <a:normAutofit fontScale="55000" lnSpcReduction="20000"/>
          </a:bodyPr>
          <a:lstStyle/>
          <a:p>
            <a:pPr marL="0" indent="0">
              <a:buNone/>
            </a:pPr>
            <a:r>
              <a:rPr lang="pl-PL" dirty="0" smtClean="0">
                <a:solidFill>
                  <a:srgbClr val="000000"/>
                </a:solidFill>
                <a:latin typeface="Arial"/>
                <a:ea typeface="Arial"/>
              </a:rPr>
              <a:t>    5) dla przedsięwzięć, dla których organem prowadzącym postępowanie jest regionalny dyrektor ochrony środowiska - wypis i </a:t>
            </a:r>
            <a:r>
              <a:rPr lang="pl-PL" dirty="0" err="1" smtClean="0">
                <a:solidFill>
                  <a:srgbClr val="000000"/>
                </a:solidFill>
                <a:latin typeface="Arial"/>
                <a:ea typeface="Arial"/>
              </a:rPr>
              <a:t>wyrys</a:t>
            </a:r>
            <a:r>
              <a:rPr lang="pl-PL" dirty="0" smtClean="0">
                <a:solidFill>
                  <a:srgbClr val="000000"/>
                </a:solidFill>
                <a:latin typeface="Arial"/>
                <a:ea typeface="Arial"/>
              </a:rPr>
              <a:t> z miejscowego planu zagospodarowania przestrzennego, jeżeli plan ten został uchwalony, albo informację o jego braku; nie dotyczy to wniosku o wydanie decyzji o środowiskowych uwarunkowaniach dla drogi publicznej, dla linii kolejowej, dla </a:t>
            </a:r>
            <a:r>
              <a:rPr lang="pl-PL" u="sng" dirty="0" smtClean="0">
                <a:solidFill>
                  <a:srgbClr val="569748"/>
                </a:solidFill>
                <a:latin typeface="Arial"/>
                <a:ea typeface="Arial"/>
              </a:rPr>
              <a:t>publicznych urządzeń służących do zaopatrzenia ludności w wodę, dla publicznych urządzeń służących do przesyłania i odprowadzania ścieków, </a:t>
            </a:r>
          </a:p>
          <a:p>
            <a:pPr marL="0" indent="0">
              <a:lnSpc>
                <a:spcPct val="115000"/>
              </a:lnSpc>
              <a:spcBef>
                <a:spcPts val="130"/>
              </a:spcBef>
              <a:spcAft>
                <a:spcPts val="0"/>
              </a:spcAft>
              <a:buNone/>
            </a:pPr>
            <a:r>
              <a:rPr lang="pl-PL" dirty="0" smtClean="0">
                <a:solidFill>
                  <a:srgbClr val="000000"/>
                </a:solidFill>
                <a:latin typeface="Arial"/>
                <a:ea typeface="Arial"/>
              </a:rPr>
              <a:t>    </a:t>
            </a:r>
            <a:endParaRPr lang="pl-PL" dirty="0" smtClean="0">
              <a:solidFill>
                <a:srgbClr val="000000"/>
              </a:solidFill>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6</a:t>
            </a:r>
            <a:r>
              <a:rPr lang="pl-PL" dirty="0">
                <a:solidFill>
                  <a:srgbClr val="000000"/>
                </a:solidFill>
                <a:latin typeface="Arial"/>
                <a:ea typeface="Arial"/>
              </a:rPr>
              <a:t>) </a:t>
            </a:r>
            <a:r>
              <a:rPr lang="pl-PL" dirty="0" smtClean="0">
                <a:solidFill>
                  <a:srgbClr val="000000"/>
                </a:solidFill>
                <a:latin typeface="Arial"/>
                <a:ea typeface="Arial"/>
              </a:rPr>
              <a:t>wypis </a:t>
            </a:r>
            <a:r>
              <a:rPr lang="pl-PL" dirty="0">
                <a:solidFill>
                  <a:srgbClr val="000000"/>
                </a:solidFill>
                <a:latin typeface="Arial"/>
                <a:ea typeface="Arial"/>
              </a:rPr>
              <a:t>z rejestru gruntów lub inny dokument, </a:t>
            </a:r>
            <a:r>
              <a:rPr lang="pl-PL" strike="sngStrike" dirty="0" err="1">
                <a:solidFill>
                  <a:srgbClr val="E51C23"/>
                </a:solidFill>
                <a:latin typeface="Arial"/>
                <a:ea typeface="Arial"/>
              </a:rPr>
              <a:t>wydany</a:t>
            </a:r>
            <a:r>
              <a:rPr lang="pl-PL" u="sng" dirty="0" err="1">
                <a:solidFill>
                  <a:srgbClr val="569748"/>
                </a:solidFill>
                <a:latin typeface="Arial"/>
                <a:ea typeface="Arial"/>
              </a:rPr>
              <a:t>w</a:t>
            </a:r>
            <a:r>
              <a:rPr lang="pl-PL" u="sng" dirty="0">
                <a:solidFill>
                  <a:srgbClr val="569748"/>
                </a:solidFill>
                <a:latin typeface="Arial"/>
                <a:ea typeface="Arial"/>
              </a:rPr>
              <a:t> postaci papierowej lub elektronicznej, wydane</a:t>
            </a:r>
            <a:r>
              <a:rPr lang="pl-PL" dirty="0">
                <a:solidFill>
                  <a:srgbClr val="000000"/>
                </a:solidFill>
                <a:latin typeface="Arial"/>
                <a:ea typeface="Arial"/>
              </a:rPr>
              <a:t> przez organ prowadzący ewidencję gruntów i budynków, pozwalający na ustalenie stron postępowania, zawierający co najmniej numer działki ewidencyjnej oraz, o ile zostały ujawnione: numer jej księgi wieczystej, imię i nazwisko albo nazwę oraz adres podmiotu ewidencyjnego, obejmujący przewidywany teren, na którym będzie realizowane przedsięwzięcie, oraz obejmujący obszar, </a:t>
            </a:r>
            <a:r>
              <a:rPr lang="pl-PL" strike="sngStrike" dirty="0" err="1">
                <a:solidFill>
                  <a:srgbClr val="E51C23"/>
                </a:solidFill>
                <a:latin typeface="Arial"/>
                <a:ea typeface="Arial"/>
              </a:rPr>
              <a:t>na</a:t>
            </a:r>
            <a:r>
              <a:rPr lang="pl-PL" u="sng" dirty="0" err="1">
                <a:solidFill>
                  <a:srgbClr val="569748"/>
                </a:solidFill>
                <a:latin typeface="Arial"/>
                <a:ea typeface="Arial"/>
              </a:rPr>
              <a:t>o</a:t>
            </a:r>
            <a:r>
              <a:rPr lang="pl-PL" u="sng" dirty="0">
                <a:solidFill>
                  <a:srgbClr val="569748"/>
                </a:solidFill>
                <a:latin typeface="Arial"/>
                <a:ea typeface="Arial"/>
              </a:rPr>
              <a:t> którym mowa w</a:t>
            </a:r>
            <a:r>
              <a:rPr lang="pl-PL" dirty="0">
                <a:solidFill>
                  <a:srgbClr val="000000"/>
                </a:solidFill>
                <a:latin typeface="Arial"/>
                <a:ea typeface="Arial"/>
              </a:rPr>
              <a:t> </a:t>
            </a:r>
            <a:r>
              <a:rPr lang="pl-PL" strike="sngStrike" dirty="0" err="1">
                <a:solidFill>
                  <a:srgbClr val="E51C23"/>
                </a:solidFill>
                <a:latin typeface="Arial"/>
                <a:ea typeface="Arial"/>
              </a:rPr>
              <a:t>który</a:t>
            </a:r>
            <a:r>
              <a:rPr lang="pl-PL" u="sng" dirty="0" err="1">
                <a:solidFill>
                  <a:srgbClr val="569748"/>
                </a:solidFill>
                <a:latin typeface="Arial"/>
                <a:ea typeface="Arial"/>
              </a:rPr>
              <a:t>ust</a:t>
            </a:r>
            <a:r>
              <a:rPr lang="pl-PL" u="sng" dirty="0">
                <a:solidFill>
                  <a:srgbClr val="569748"/>
                </a:solidFill>
                <a:latin typeface="Arial"/>
                <a:ea typeface="Arial"/>
              </a:rPr>
              <a:t>.</a:t>
            </a:r>
            <a:r>
              <a:rPr lang="pl-PL" dirty="0">
                <a:solidFill>
                  <a:srgbClr val="000000"/>
                </a:solidFill>
                <a:latin typeface="Arial"/>
                <a:ea typeface="Arial"/>
              </a:rPr>
              <a:t> </a:t>
            </a:r>
            <a:r>
              <a:rPr lang="pl-PL" strike="sngStrike" dirty="0">
                <a:solidFill>
                  <a:srgbClr val="E51C23"/>
                </a:solidFill>
                <a:latin typeface="Arial"/>
                <a:ea typeface="Arial"/>
              </a:rPr>
              <a:t>będzie</a:t>
            </a:r>
            <a:r>
              <a:rPr lang="pl-PL" u="sng" dirty="0">
                <a:solidFill>
                  <a:srgbClr val="569748"/>
                </a:solidFill>
                <a:latin typeface="Arial"/>
                <a:ea typeface="Arial"/>
              </a:rPr>
              <a:t>3a</a:t>
            </a:r>
            <a:r>
              <a:rPr lang="pl-PL" dirty="0">
                <a:solidFill>
                  <a:srgbClr val="000000"/>
                </a:solidFill>
                <a:latin typeface="Arial"/>
                <a:ea typeface="Arial"/>
              </a:rPr>
              <a:t> </a:t>
            </a:r>
            <a:r>
              <a:rPr lang="pl-PL" strike="sngStrike" dirty="0" err="1">
                <a:solidFill>
                  <a:srgbClr val="E51C23"/>
                </a:solidFill>
                <a:latin typeface="Arial"/>
                <a:ea typeface="Arial"/>
              </a:rPr>
              <a:t>oddziaływać</a:t>
            </a:r>
            <a:r>
              <a:rPr lang="pl-PL" u="sng" dirty="0" err="1">
                <a:solidFill>
                  <a:srgbClr val="569748"/>
                </a:solidFill>
                <a:latin typeface="Arial"/>
                <a:ea typeface="Arial"/>
              </a:rPr>
              <a:t>zdanie</a:t>
            </a:r>
            <a:r>
              <a:rPr lang="pl-PL" dirty="0">
                <a:solidFill>
                  <a:srgbClr val="000000"/>
                </a:solidFill>
                <a:latin typeface="Arial"/>
                <a:ea typeface="Arial"/>
              </a:rPr>
              <a:t> </a:t>
            </a:r>
            <a:r>
              <a:rPr lang="pl-PL" strike="sngStrike" dirty="0" err="1">
                <a:solidFill>
                  <a:srgbClr val="E51C23"/>
                </a:solidFill>
                <a:latin typeface="Arial"/>
                <a:ea typeface="Arial"/>
              </a:rPr>
              <a:t>przedsięwzięcie</a:t>
            </a:r>
            <a:r>
              <a:rPr lang="pl-PL" u="sng" dirty="0" err="1">
                <a:solidFill>
                  <a:srgbClr val="569748"/>
                </a:solidFill>
                <a:latin typeface="Arial"/>
                <a:ea typeface="Arial"/>
              </a:rPr>
              <a:t>drugie</a:t>
            </a:r>
            <a:r>
              <a:rPr lang="pl-PL" dirty="0">
                <a:solidFill>
                  <a:srgbClr val="000000"/>
                </a:solidFill>
                <a:latin typeface="Arial"/>
                <a:ea typeface="Arial"/>
              </a:rPr>
              <a:t>, z zastrzeżeniem ust. 1a</a:t>
            </a:r>
            <a:r>
              <a:rPr lang="pl-PL" strike="sngStrike" dirty="0">
                <a:solidFill>
                  <a:srgbClr val="E51C23"/>
                </a:solidFill>
                <a:latin typeface="Arial"/>
                <a:ea typeface="Arial"/>
              </a:rPr>
              <a:t>-1c;</a:t>
            </a:r>
            <a:r>
              <a:rPr lang="pl-PL" u="sng" dirty="0">
                <a:solidFill>
                  <a:srgbClr val="569748"/>
                </a:solidFill>
                <a:latin typeface="Arial"/>
                <a:ea typeface="Arial"/>
              </a:rPr>
              <a:t>.</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105924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sz="3600" b="1" dirty="0" smtClean="0">
                <a:solidFill>
                  <a:srgbClr val="00B050"/>
                </a:solidFill>
              </a:rPr>
              <a:t>Strony postępowania</a:t>
            </a:r>
            <a:endParaRPr lang="pl-PL" sz="3600" b="1" dirty="0">
              <a:solidFill>
                <a:srgbClr val="00B050"/>
              </a:solidFill>
            </a:endParaRPr>
          </a:p>
        </p:txBody>
      </p:sp>
      <p:sp>
        <p:nvSpPr>
          <p:cNvPr id="3" name="Symbol zastępczy zawartości 2"/>
          <p:cNvSpPr>
            <a:spLocks noGrp="1"/>
          </p:cNvSpPr>
          <p:nvPr>
            <p:ph idx="1"/>
          </p:nvPr>
        </p:nvSpPr>
        <p:spPr>
          <a:xfrm>
            <a:off x="457200" y="980728"/>
            <a:ext cx="8229600" cy="5145435"/>
          </a:xfrm>
        </p:spPr>
        <p:txBody>
          <a:bodyPr>
            <a:normAutofit fontScale="40000" lnSpcReduction="20000"/>
          </a:bodyPr>
          <a:lstStyle/>
          <a:p>
            <a:pPr marL="0" indent="0">
              <a:lnSpc>
                <a:spcPct val="115000"/>
              </a:lnSpc>
              <a:spcBef>
                <a:spcPts val="130"/>
              </a:spcBef>
              <a:spcAft>
                <a:spcPts val="0"/>
              </a:spcAft>
              <a:buNone/>
            </a:pPr>
            <a:r>
              <a:rPr lang="pl-PL" dirty="0" smtClean="0">
                <a:solidFill>
                  <a:srgbClr val="000000"/>
                </a:solidFill>
                <a:latin typeface="Arial"/>
                <a:ea typeface="Arial"/>
              </a:rPr>
              <a:t>  1a</a:t>
            </a:r>
            <a:r>
              <a:rPr lang="pl-PL" dirty="0">
                <a:solidFill>
                  <a:srgbClr val="000000"/>
                </a:solidFill>
                <a:latin typeface="Arial"/>
                <a:ea typeface="Arial"/>
              </a:rPr>
              <a:t>. </a:t>
            </a:r>
            <a:r>
              <a:rPr lang="pl-PL" sz="2500" strike="sngStrike" dirty="0">
                <a:solidFill>
                  <a:srgbClr val="E51C23"/>
                </a:solidFill>
                <a:latin typeface="Arial"/>
                <a:ea typeface="Arial"/>
              </a:rPr>
              <a:t>Jeżeli liczba stron w postępowaniu o wydanie decyzji o środowiskowych uwarunkowaniach przekracza 20, dla przedsięwzięć mogących zawsze znacząco oddziaływać na środowisko oraz dla przedsięwzięć mogących potencjalnie znacząco oddziaływać na środowisko, dla których stwierdzono obowiązek przeprowadzenia oceny oddziaływania przedsięwzięcia na środowisko, kopię mapy ewidencyjnej, o której mowa w ust. 1 pkt 3, oraz dokument, o którym mowa w ust. 1 pkt 6, przedkłada się wraz z raportem o oddziaływaniu przedsięwzięcia na środowisko.</a:t>
            </a:r>
            <a:r>
              <a:rPr lang="pl-PL" sz="2500" dirty="0">
                <a:latin typeface="Arial"/>
                <a:ea typeface="Arial"/>
              </a:rPr>
              <a:t/>
            </a:r>
            <a:br>
              <a:rPr lang="pl-PL" sz="2500" dirty="0">
                <a:latin typeface="Arial"/>
                <a:ea typeface="Arial"/>
              </a:rPr>
            </a:br>
            <a:endParaRPr lang="pl-PL" sz="2500" dirty="0" smtClean="0">
              <a:solidFill>
                <a:srgbClr val="000000"/>
              </a:solidFill>
              <a:latin typeface="Arial"/>
              <a:ea typeface="Arial"/>
            </a:endParaRPr>
          </a:p>
          <a:p>
            <a:pPr marL="0" indent="0">
              <a:lnSpc>
                <a:spcPct val="115000"/>
              </a:lnSpc>
              <a:spcBef>
                <a:spcPts val="130"/>
              </a:spcBef>
              <a:spcAft>
                <a:spcPts val="0"/>
              </a:spcAft>
              <a:buNone/>
            </a:pPr>
            <a:r>
              <a:rPr lang="pl-PL" sz="4000" u="sng" dirty="0" smtClean="0">
                <a:solidFill>
                  <a:srgbClr val="569748"/>
                </a:solidFill>
                <a:latin typeface="Arial"/>
                <a:ea typeface="Arial"/>
              </a:rPr>
              <a:t>Jeżeli </a:t>
            </a:r>
            <a:r>
              <a:rPr lang="pl-PL" sz="4000" u="sng" dirty="0">
                <a:solidFill>
                  <a:srgbClr val="569748"/>
                </a:solidFill>
                <a:latin typeface="Arial"/>
                <a:ea typeface="Arial"/>
              </a:rPr>
              <a:t>liczba stron postępowania w sprawie wydania decyzji o środowiskowych uwarunkowaniach </a:t>
            </a:r>
            <a:r>
              <a:rPr lang="pl-PL" sz="4000" b="1" u="sng" dirty="0">
                <a:solidFill>
                  <a:srgbClr val="569748"/>
                </a:solidFill>
                <a:latin typeface="Arial"/>
                <a:ea typeface="Arial"/>
              </a:rPr>
              <a:t>przekracza 10</a:t>
            </a:r>
            <a:r>
              <a:rPr lang="pl-PL" sz="4000" u="sng" dirty="0">
                <a:solidFill>
                  <a:srgbClr val="569748"/>
                </a:solidFill>
                <a:latin typeface="Arial"/>
                <a:ea typeface="Arial"/>
              </a:rPr>
              <a:t>, nie wymaga się dołączenia dokumentu, o którym mowa w ust. 1 pkt 6. W razie wątpliwości organ może wezwać inwestora do dołączenia dokumentu, o którym mowa w ust. 1 pkt 6, w zakresie niezbędnym do wykazania, że liczba stron postępowania przekracza 10</a:t>
            </a:r>
            <a:r>
              <a:rPr lang="pl-PL" sz="4000" u="sng" dirty="0" smtClean="0">
                <a:solidFill>
                  <a:srgbClr val="569748"/>
                </a:solidFill>
                <a:latin typeface="Arial"/>
                <a:ea typeface="Arial"/>
              </a:rPr>
              <a:t>.</a:t>
            </a:r>
          </a:p>
          <a:p>
            <a:pPr marL="0" indent="0">
              <a:lnSpc>
                <a:spcPct val="115000"/>
              </a:lnSpc>
              <a:spcBef>
                <a:spcPts val="130"/>
              </a:spcBef>
              <a:spcAft>
                <a:spcPts val="0"/>
              </a:spcAft>
              <a:buNone/>
            </a:pPr>
            <a:r>
              <a:rPr lang="pl-PL" sz="3000" dirty="0" smtClean="0">
                <a:solidFill>
                  <a:srgbClr val="000000"/>
                </a:solidFill>
                <a:latin typeface="Arial"/>
                <a:ea typeface="Arial"/>
              </a:rPr>
              <a:t>   1b</a:t>
            </a:r>
            <a:r>
              <a:rPr lang="pl-PL" sz="3000" dirty="0">
                <a:solidFill>
                  <a:srgbClr val="000000"/>
                </a:solidFill>
                <a:latin typeface="Arial"/>
                <a:ea typeface="Arial"/>
              </a:rPr>
              <a:t>. </a:t>
            </a:r>
            <a:r>
              <a:rPr lang="pl-PL" sz="3000" strike="sngStrike" dirty="0" smtClean="0">
                <a:solidFill>
                  <a:srgbClr val="E51C23"/>
                </a:solidFill>
                <a:latin typeface="Arial"/>
                <a:ea typeface="Arial"/>
              </a:rPr>
              <a:t>Jeżeli </a:t>
            </a:r>
            <a:r>
              <a:rPr lang="pl-PL" sz="3000" strike="sngStrike" dirty="0">
                <a:solidFill>
                  <a:srgbClr val="E51C23"/>
                </a:solidFill>
                <a:latin typeface="Arial"/>
                <a:ea typeface="Arial"/>
              </a:rPr>
              <a:t>liczba stron w postępowaniu o wydanie decyzji o środowiskowych uwarunkowaniach przekracza 20, dla przedsięwzięć mogących potencjalnie znacząco oddziaływać na środowisko, dla których nie stwierdzono obowiązku przeprowadzenia oceny oddziaływania przedsięwzięcia na środowisko, kopię mapy ewidencyjnej, o której mowa w ust. 1 pkt 3, oraz dokument, o którym mowa w ust. 1 pkt 6, przedkłada się w terminie 14 dni od dnia, w którym postanowienie stało się ostateczne.</a:t>
            </a:r>
            <a:r>
              <a:rPr lang="pl-PL" sz="3000" dirty="0">
                <a:latin typeface="Arial"/>
                <a:ea typeface="Arial"/>
              </a:rPr>
              <a:t/>
            </a:r>
            <a:br>
              <a:rPr lang="pl-PL" sz="3000" dirty="0">
                <a:latin typeface="Arial"/>
                <a:ea typeface="Arial"/>
              </a:rPr>
            </a:br>
            <a:r>
              <a:rPr lang="pl-PL" sz="3000" u="sng" dirty="0">
                <a:solidFill>
                  <a:srgbClr val="569748"/>
                </a:solidFill>
                <a:latin typeface="Arial"/>
                <a:ea typeface="Arial"/>
              </a:rPr>
              <a:t>(uchylony).</a:t>
            </a:r>
            <a:endParaRPr lang="pl-PL" sz="3000" dirty="0">
              <a:latin typeface="Arial"/>
              <a:ea typeface="Arial"/>
            </a:endParaRPr>
          </a:p>
          <a:p>
            <a:pPr marL="0" indent="0">
              <a:lnSpc>
                <a:spcPct val="115000"/>
              </a:lnSpc>
              <a:spcBef>
                <a:spcPts val="130"/>
              </a:spcBef>
              <a:spcAft>
                <a:spcPts val="0"/>
              </a:spcAft>
              <a:buNone/>
            </a:pPr>
            <a:r>
              <a:rPr lang="pl-PL" sz="3000" dirty="0" smtClean="0">
                <a:solidFill>
                  <a:srgbClr val="000000"/>
                </a:solidFill>
                <a:latin typeface="Arial"/>
                <a:ea typeface="Arial"/>
              </a:rPr>
              <a:t>   1c</a:t>
            </a:r>
            <a:r>
              <a:rPr lang="pl-PL" sz="3000" dirty="0">
                <a:solidFill>
                  <a:srgbClr val="000000"/>
                </a:solidFill>
                <a:latin typeface="Arial"/>
                <a:ea typeface="Arial"/>
              </a:rPr>
              <a:t>. </a:t>
            </a:r>
            <a:r>
              <a:rPr lang="pl-PL" sz="3000" strike="sngStrike" dirty="0" smtClean="0">
                <a:solidFill>
                  <a:srgbClr val="E51C23"/>
                </a:solidFill>
                <a:latin typeface="Arial"/>
                <a:ea typeface="Arial"/>
              </a:rPr>
              <a:t>Jeżeli </a:t>
            </a:r>
            <a:r>
              <a:rPr lang="pl-PL" sz="3000" strike="sngStrike" dirty="0">
                <a:solidFill>
                  <a:srgbClr val="E51C23"/>
                </a:solidFill>
                <a:latin typeface="Arial"/>
                <a:ea typeface="Arial"/>
              </a:rPr>
              <a:t>liczba stron w postępowaniu o wydanie decyzji o środowiskowych uwarunkowaniach przekracza 20, dla przedsięwzięć wymagających koncesji lub decyzji, o których mowa w art. 72 ust. 1 pkt 4-5, przedsięwzięć dotyczących urządzeń piętrzących I, II i III klasy budowli, inwestycji w zakresie terminalu oraz strategicznej inwestycji w sektorze naftowym, nie wymaga się dokumentu, o którym mowa w ust. 1 pkt 6.</a:t>
            </a:r>
            <a:r>
              <a:rPr lang="pl-PL" sz="3000" dirty="0">
                <a:latin typeface="Arial"/>
                <a:ea typeface="Arial"/>
              </a:rPr>
              <a:t/>
            </a:r>
            <a:br>
              <a:rPr lang="pl-PL" sz="3000" dirty="0">
                <a:latin typeface="Arial"/>
                <a:ea typeface="Arial"/>
              </a:rPr>
            </a:br>
            <a:r>
              <a:rPr lang="pl-PL" sz="3000" u="sng" dirty="0">
                <a:solidFill>
                  <a:srgbClr val="569748"/>
                </a:solidFill>
                <a:latin typeface="Arial"/>
                <a:ea typeface="Arial"/>
              </a:rPr>
              <a:t>(uchylony).</a:t>
            </a:r>
            <a:endParaRPr lang="pl-PL" sz="3000" dirty="0">
              <a:latin typeface="Arial"/>
              <a:ea typeface="Arial"/>
            </a:endParaRPr>
          </a:p>
          <a:p>
            <a:pPr marL="0" indent="0">
              <a:lnSpc>
                <a:spcPct val="115000"/>
              </a:lnSpc>
              <a:spcBef>
                <a:spcPts val="130"/>
              </a:spcBef>
              <a:spcAft>
                <a:spcPts val="0"/>
              </a:spcAft>
              <a:buNone/>
            </a:pPr>
            <a:endParaRPr lang="pl-PL" dirty="0" smtClean="0">
              <a:solidFill>
                <a:srgbClr val="000000"/>
              </a:solidFill>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3</a:t>
            </a:r>
            <a:r>
              <a:rPr lang="pl-PL" dirty="0">
                <a:solidFill>
                  <a:srgbClr val="000000"/>
                </a:solidFill>
                <a:latin typeface="Arial"/>
                <a:ea typeface="Arial"/>
              </a:rPr>
              <a:t>. </a:t>
            </a:r>
            <a:r>
              <a:rPr lang="pl-PL" strike="sngStrike" dirty="0" smtClean="0">
                <a:solidFill>
                  <a:srgbClr val="E51C23"/>
                </a:solidFill>
                <a:latin typeface="Arial"/>
                <a:ea typeface="Arial"/>
              </a:rPr>
              <a:t>Jeżeli </a:t>
            </a:r>
            <a:r>
              <a:rPr lang="pl-PL" strike="sngStrike" dirty="0">
                <a:solidFill>
                  <a:srgbClr val="E51C23"/>
                </a:solidFill>
                <a:latin typeface="Arial"/>
                <a:ea typeface="Arial"/>
              </a:rPr>
              <a:t>liczba stron postępowania:</a:t>
            </a:r>
            <a:r>
              <a:rPr lang="pl-PL" dirty="0">
                <a:latin typeface="Arial"/>
                <a:ea typeface="Arial"/>
              </a:rPr>
              <a:t/>
            </a:r>
            <a:br>
              <a:rPr lang="pl-PL" dirty="0">
                <a:latin typeface="Arial"/>
                <a:ea typeface="Arial"/>
              </a:rPr>
            </a:br>
            <a:r>
              <a:rPr lang="pl-PL" sz="4000" u="sng" dirty="0">
                <a:solidFill>
                  <a:srgbClr val="569748"/>
                </a:solidFill>
                <a:latin typeface="Arial"/>
                <a:ea typeface="Arial"/>
              </a:rPr>
              <a:t>Jeżeli liczba stron postępowania w sprawie wydania decyzji o środowiskowych uwarunkowaniach lub innego postępowania dotyczącego tej decyzji przekracza 10, stosuje się art. 49 Kodeksu postępowania administracyjnego</a:t>
            </a:r>
            <a:r>
              <a:rPr lang="pl-PL" u="sng" dirty="0">
                <a:solidFill>
                  <a:srgbClr val="569748"/>
                </a:solidFill>
                <a:latin typeface="Arial"/>
                <a:ea typeface="Arial"/>
              </a:rPr>
              <a:t>.</a:t>
            </a:r>
            <a:endParaRPr lang="pl-PL" dirty="0">
              <a:latin typeface="Arial"/>
              <a:ea typeface="Arial"/>
            </a:endParaRPr>
          </a:p>
          <a:p>
            <a:pPr marL="0" indent="0">
              <a:lnSpc>
                <a:spcPct val="115000"/>
              </a:lnSpc>
              <a:spcBef>
                <a:spcPts val="130"/>
              </a:spcBef>
              <a:spcAft>
                <a:spcPts val="0"/>
              </a:spcAft>
              <a:buNone/>
            </a:pP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63874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sz="3600" b="1" dirty="0">
                <a:solidFill>
                  <a:srgbClr val="00B050"/>
                </a:solidFill>
              </a:rPr>
              <a:t>Strony postępowania</a:t>
            </a:r>
            <a:endParaRPr lang="pl-PL" dirty="0"/>
          </a:p>
        </p:txBody>
      </p:sp>
      <p:sp>
        <p:nvSpPr>
          <p:cNvPr id="3" name="Symbol zastępczy zawartości 2"/>
          <p:cNvSpPr>
            <a:spLocks noGrp="1"/>
          </p:cNvSpPr>
          <p:nvPr>
            <p:ph idx="1"/>
          </p:nvPr>
        </p:nvSpPr>
        <p:spPr>
          <a:xfrm>
            <a:off x="457200" y="1340768"/>
            <a:ext cx="8229600" cy="4785395"/>
          </a:xfrm>
        </p:spPr>
        <p:txBody>
          <a:bodyPr>
            <a:normAutofit fontScale="55000" lnSpcReduction="20000"/>
          </a:bodyPr>
          <a:lstStyle/>
          <a:p>
            <a:pPr marL="0" indent="0">
              <a:lnSpc>
                <a:spcPct val="115000"/>
              </a:lnSpc>
              <a:spcBef>
                <a:spcPts val="130"/>
              </a:spcBef>
              <a:spcAft>
                <a:spcPts val="0"/>
              </a:spcAft>
              <a:buNone/>
            </a:pPr>
            <a:r>
              <a:rPr lang="pl-PL" dirty="0" smtClean="0">
                <a:solidFill>
                  <a:srgbClr val="000000"/>
                </a:solidFill>
                <a:latin typeface="Arial"/>
                <a:ea typeface="Arial"/>
              </a:rPr>
              <a:t>  3a</a:t>
            </a:r>
            <a:r>
              <a:rPr lang="pl-PL" dirty="0">
                <a:solidFill>
                  <a:srgbClr val="000000"/>
                </a:solidFill>
                <a:latin typeface="Arial"/>
                <a:ea typeface="Arial"/>
              </a:rPr>
              <a:t>. </a:t>
            </a:r>
            <a:r>
              <a:rPr lang="pl-PL" dirty="0" smtClean="0">
                <a:solidFill>
                  <a:srgbClr val="000000"/>
                </a:solidFill>
                <a:latin typeface="Arial"/>
                <a:ea typeface="Arial"/>
              </a:rPr>
              <a:t>Stroną </a:t>
            </a:r>
            <a:r>
              <a:rPr lang="pl-PL" dirty="0">
                <a:solidFill>
                  <a:srgbClr val="000000"/>
                </a:solidFill>
                <a:latin typeface="Arial"/>
                <a:ea typeface="Arial"/>
              </a:rPr>
              <a:t>postępowania </a:t>
            </a:r>
            <a:r>
              <a:rPr lang="pl-PL" strike="sngStrike" dirty="0" err="1">
                <a:solidFill>
                  <a:srgbClr val="E51C23"/>
                </a:solidFill>
                <a:latin typeface="Arial"/>
                <a:ea typeface="Arial"/>
              </a:rPr>
              <a:t>o</a:t>
            </a:r>
            <a:r>
              <a:rPr lang="pl-PL" u="sng" dirty="0" err="1">
                <a:solidFill>
                  <a:srgbClr val="569748"/>
                </a:solidFill>
                <a:latin typeface="Arial"/>
                <a:ea typeface="Arial"/>
              </a:rPr>
              <a:t>w</a:t>
            </a:r>
            <a:r>
              <a:rPr lang="pl-PL" dirty="0">
                <a:solidFill>
                  <a:srgbClr val="000000"/>
                </a:solidFill>
                <a:latin typeface="Arial"/>
                <a:ea typeface="Arial"/>
              </a:rPr>
              <a:t> </a:t>
            </a:r>
            <a:r>
              <a:rPr lang="pl-PL" strike="sngStrike" dirty="0" err="1">
                <a:solidFill>
                  <a:srgbClr val="E51C23"/>
                </a:solidFill>
                <a:latin typeface="Arial"/>
                <a:ea typeface="Arial"/>
              </a:rPr>
              <a:t>wydanie</a:t>
            </a:r>
            <a:r>
              <a:rPr lang="pl-PL" u="sng" dirty="0" err="1">
                <a:solidFill>
                  <a:srgbClr val="569748"/>
                </a:solidFill>
                <a:latin typeface="Arial"/>
                <a:ea typeface="Arial"/>
              </a:rPr>
              <a:t>sprawie</a:t>
            </a:r>
            <a:r>
              <a:rPr lang="pl-PL" u="sng" dirty="0">
                <a:solidFill>
                  <a:srgbClr val="569748"/>
                </a:solidFill>
                <a:latin typeface="Arial"/>
                <a:ea typeface="Arial"/>
              </a:rPr>
              <a:t> wydania</a:t>
            </a:r>
            <a:r>
              <a:rPr lang="pl-PL" dirty="0">
                <a:solidFill>
                  <a:srgbClr val="000000"/>
                </a:solidFill>
                <a:latin typeface="Arial"/>
                <a:ea typeface="Arial"/>
              </a:rPr>
              <a:t> decyzji o środowiskowych uwarunkowaniach jest wnioskodawca oraz podmiot, któremu przysługuje prawo rzeczowe do nieruchomości znajdującej się w obszarze, na który będzie oddziaływać przedsięwzięcie</a:t>
            </a:r>
            <a:r>
              <a:rPr lang="pl-PL" u="sng" dirty="0">
                <a:solidFill>
                  <a:srgbClr val="569748"/>
                </a:solidFill>
                <a:latin typeface="Arial"/>
                <a:ea typeface="Arial"/>
              </a:rPr>
              <a:t> w wariancie zaproponowanym przez wnioskodawcę, z zastrzeżeniem art. 81 ust. 1</a:t>
            </a:r>
            <a:r>
              <a:rPr lang="pl-PL" dirty="0">
                <a:solidFill>
                  <a:srgbClr val="000000"/>
                </a:solidFill>
                <a:latin typeface="Arial"/>
                <a:ea typeface="Arial"/>
              </a:rPr>
              <a:t>. Przez obszar ten rozumie się:</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1</a:t>
            </a:r>
            <a:r>
              <a:rPr lang="pl-PL" dirty="0">
                <a:solidFill>
                  <a:srgbClr val="000000"/>
                </a:solidFill>
                <a:latin typeface="Arial"/>
                <a:ea typeface="Arial"/>
              </a:rPr>
              <a:t>) </a:t>
            </a:r>
            <a:r>
              <a:rPr lang="pl-PL" strike="sngStrike" dirty="0">
                <a:solidFill>
                  <a:srgbClr val="E51C23"/>
                </a:solidFill>
                <a:latin typeface="Arial"/>
                <a:ea typeface="Arial"/>
              </a:rPr>
              <a:t>działki przylegające bezpośrednio do działek, na których ma być realizowane przedsięwzięcie;</a:t>
            </a:r>
            <a:r>
              <a:rPr lang="pl-PL" dirty="0">
                <a:latin typeface="Arial"/>
                <a:ea typeface="Arial"/>
              </a:rPr>
              <a:t/>
            </a:r>
            <a:br>
              <a:rPr lang="pl-PL" dirty="0">
                <a:latin typeface="Arial"/>
                <a:ea typeface="Arial"/>
              </a:rPr>
            </a:br>
            <a:r>
              <a:rPr lang="pl-PL" u="sng" dirty="0">
                <a:solidFill>
                  <a:srgbClr val="569748"/>
                </a:solidFill>
                <a:latin typeface="Arial"/>
                <a:ea typeface="Arial"/>
              </a:rPr>
              <a:t>przewidywany teren, na którym będzie realizowane przedsięwzięcie, oraz obszar znajdujący się w odległości 100 m od granic tego terenu;</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2</a:t>
            </a:r>
            <a:r>
              <a:rPr lang="pl-PL" dirty="0">
                <a:solidFill>
                  <a:srgbClr val="000000"/>
                </a:solidFill>
                <a:latin typeface="Arial"/>
                <a:ea typeface="Arial"/>
              </a:rPr>
              <a:t>) działki, na których w wyniku realizacji</a:t>
            </a:r>
            <a:r>
              <a:rPr lang="pl-PL" u="sng" dirty="0">
                <a:solidFill>
                  <a:srgbClr val="569748"/>
                </a:solidFill>
                <a:latin typeface="Arial"/>
                <a:ea typeface="Arial"/>
              </a:rPr>
              <a:t>, eksploatacji</a:t>
            </a:r>
            <a:r>
              <a:rPr lang="pl-PL" dirty="0">
                <a:solidFill>
                  <a:srgbClr val="000000"/>
                </a:solidFill>
                <a:latin typeface="Arial"/>
                <a:ea typeface="Arial"/>
              </a:rPr>
              <a:t> lub </a:t>
            </a:r>
            <a:r>
              <a:rPr lang="pl-PL" strike="sngStrike" dirty="0" err="1">
                <a:solidFill>
                  <a:srgbClr val="E51C23"/>
                </a:solidFill>
                <a:latin typeface="Arial"/>
                <a:ea typeface="Arial"/>
              </a:rPr>
              <a:t>funkcjonowania</a:t>
            </a:r>
            <a:r>
              <a:rPr lang="pl-PL" u="sng" dirty="0" err="1">
                <a:solidFill>
                  <a:srgbClr val="569748"/>
                </a:solidFill>
                <a:latin typeface="Arial"/>
                <a:ea typeface="Arial"/>
              </a:rPr>
              <a:t>użytkowania</a:t>
            </a:r>
            <a:r>
              <a:rPr lang="pl-PL" dirty="0">
                <a:solidFill>
                  <a:srgbClr val="000000"/>
                </a:solidFill>
                <a:latin typeface="Arial"/>
                <a:ea typeface="Arial"/>
              </a:rPr>
              <a:t> przedsięwzięcia zostałyby przekroczone standardy jakości środowiska</a:t>
            </a:r>
            <a:r>
              <a:rPr lang="pl-PL" strike="sngStrike" dirty="0">
                <a:solidFill>
                  <a:srgbClr val="E51C23"/>
                </a:solidFill>
                <a:latin typeface="Arial"/>
                <a:ea typeface="Arial"/>
              </a:rPr>
              <a:t>;</a:t>
            </a:r>
            <a:r>
              <a:rPr lang="pl-PL" u="sng" dirty="0">
                <a:solidFill>
                  <a:srgbClr val="569748"/>
                </a:solidFill>
                <a:latin typeface="Arial"/>
                <a:ea typeface="Arial"/>
              </a:rPr>
              <a:t>, lub</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3</a:t>
            </a:r>
            <a:r>
              <a:rPr lang="pl-PL" dirty="0">
                <a:solidFill>
                  <a:srgbClr val="000000"/>
                </a:solidFill>
                <a:latin typeface="Arial"/>
                <a:ea typeface="Arial"/>
              </a:rPr>
              <a:t>) działki znajdujące się w zasięgu znaczącego oddziaływania przedsięwzięcia, które może wprowadzić ograniczenia w zagospodarowaniu nieruchomości, zgodnie z jej aktualnym przeznaczeniem.</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310339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sz="3600" b="1" dirty="0">
                <a:solidFill>
                  <a:srgbClr val="00B050"/>
                </a:solidFill>
              </a:rPr>
              <a:t>Strony postępowania</a:t>
            </a:r>
            <a:endParaRPr lang="pl-PL" dirty="0"/>
          </a:p>
        </p:txBody>
      </p:sp>
      <p:sp>
        <p:nvSpPr>
          <p:cNvPr id="3" name="Symbol zastępczy zawartości 2"/>
          <p:cNvSpPr>
            <a:spLocks noGrp="1"/>
          </p:cNvSpPr>
          <p:nvPr>
            <p:ph idx="1"/>
          </p:nvPr>
        </p:nvSpPr>
        <p:spPr>
          <a:xfrm>
            <a:off x="457200" y="1268760"/>
            <a:ext cx="8229600" cy="4857403"/>
          </a:xfrm>
        </p:spPr>
        <p:txBody>
          <a:bodyPr>
            <a:normAutofit fontScale="47500" lnSpcReduction="20000"/>
          </a:bodyPr>
          <a:lstStyle/>
          <a:p>
            <a:pPr marL="0" indent="0">
              <a:lnSpc>
                <a:spcPct val="115000"/>
              </a:lnSpc>
              <a:spcBef>
                <a:spcPts val="130"/>
              </a:spcBef>
              <a:spcAft>
                <a:spcPts val="0"/>
              </a:spcAft>
              <a:buNone/>
            </a:pPr>
            <a:r>
              <a:rPr lang="pl-PL" u="sng" dirty="0">
                <a:solidFill>
                  <a:srgbClr val="569748"/>
                </a:solidFill>
                <a:latin typeface="Arial"/>
                <a:ea typeface="Arial"/>
              </a:rPr>
              <a:t> </a:t>
            </a:r>
            <a:r>
              <a:rPr lang="pl-PL" u="sng" dirty="0" smtClean="0">
                <a:solidFill>
                  <a:srgbClr val="569748"/>
                </a:solidFill>
                <a:latin typeface="Arial"/>
                <a:ea typeface="Arial"/>
              </a:rPr>
              <a:t> 3b</a:t>
            </a:r>
            <a:r>
              <a:rPr lang="pl-PL" u="sng" dirty="0">
                <a:solidFill>
                  <a:srgbClr val="569748"/>
                </a:solidFill>
                <a:latin typeface="Arial"/>
                <a:ea typeface="Arial"/>
              </a:rPr>
              <a:t>. </a:t>
            </a:r>
            <a:r>
              <a:rPr lang="pl-PL" u="sng" dirty="0" smtClean="0">
                <a:solidFill>
                  <a:srgbClr val="569748"/>
                </a:solidFill>
                <a:latin typeface="Arial"/>
                <a:ea typeface="Arial"/>
              </a:rPr>
              <a:t>Prawo </a:t>
            </a:r>
            <a:r>
              <a:rPr lang="pl-PL" u="sng" dirty="0">
                <a:solidFill>
                  <a:srgbClr val="569748"/>
                </a:solidFill>
                <a:latin typeface="Arial"/>
                <a:ea typeface="Arial"/>
              </a:rPr>
              <a:t>rzeczowe do nieruchomości znajdującej się w obszarze, na który będzie oddziaływać przedsięwzięcie, organ ustala na podstawie dokumentu, o którym mowa w ust. 1 pkt 6, lub innych dokumentów przedłożonych przez wnoszącego podanie, przy czym domniemywa się, że dane zawarte w tych dokumentach są prawdziwe. Doręczenie dokonane na adres ustalony na podstawie dokumentu, o którym mowa w ust. 1 pkt 6, jest skuteczne.</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3c</a:t>
            </a:r>
            <a:r>
              <a:rPr lang="pl-PL" u="sng" dirty="0">
                <a:solidFill>
                  <a:srgbClr val="569748"/>
                </a:solidFill>
                <a:latin typeface="Arial"/>
                <a:ea typeface="Arial"/>
              </a:rPr>
              <a:t>. </a:t>
            </a:r>
            <a:r>
              <a:rPr lang="pl-PL" u="sng" dirty="0" smtClean="0">
                <a:solidFill>
                  <a:srgbClr val="569748"/>
                </a:solidFill>
                <a:latin typeface="Arial"/>
                <a:ea typeface="Arial"/>
              </a:rPr>
              <a:t>W </a:t>
            </a:r>
            <a:r>
              <a:rPr lang="pl-PL" u="sng" dirty="0">
                <a:solidFill>
                  <a:srgbClr val="569748"/>
                </a:solidFill>
                <a:latin typeface="Arial"/>
                <a:ea typeface="Arial"/>
              </a:rPr>
              <a:t>przypadku gdy w dniu wszczęcia postępowania w sprawie decyzji o środowiskowych uwarunkowaniach dokument, o którym mowa w ust. 1 pkt 6, zawiera nieaktualne dane lub w przypadku gdy dane te stały się nieaktualne na skutek śmierci jednej ze stron tego postępowania, nie stosuje się art. 97 § 1 pkt 1 i 4 Kodeksu postępowania administracyjnego.</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3d</a:t>
            </a:r>
            <a:r>
              <a:rPr lang="pl-PL" u="sng" dirty="0">
                <a:solidFill>
                  <a:srgbClr val="569748"/>
                </a:solidFill>
                <a:latin typeface="Arial"/>
                <a:ea typeface="Arial"/>
              </a:rPr>
              <a:t>. </a:t>
            </a:r>
            <a:r>
              <a:rPr lang="pl-PL" u="sng" dirty="0" smtClean="0">
                <a:solidFill>
                  <a:srgbClr val="569748"/>
                </a:solidFill>
                <a:latin typeface="Arial"/>
                <a:ea typeface="Arial"/>
              </a:rPr>
              <a:t>W </a:t>
            </a:r>
            <a:r>
              <a:rPr lang="pl-PL" u="sng" dirty="0">
                <a:solidFill>
                  <a:srgbClr val="569748"/>
                </a:solidFill>
                <a:latin typeface="Arial"/>
                <a:ea typeface="Arial"/>
              </a:rPr>
              <a:t>przypadku gdy po doręczeniu stronie zawiadomienia o wszczęciu postępowania w sprawie decyzji o środowiskowych uwarunkowaniach, z wyjątkiem zawiadomienia w trybie określonym w art. 49 Kodeksu postępowania administracyjnego, nastąpi:</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1</a:t>
            </a:r>
            <a:r>
              <a:rPr lang="pl-PL" u="sng" dirty="0">
                <a:solidFill>
                  <a:srgbClr val="569748"/>
                </a:solidFill>
                <a:latin typeface="Arial"/>
                <a:ea typeface="Arial"/>
              </a:rPr>
              <a:t>) zbycie własności lub prawa użytkowania wieczystego nieruchomości znajdującej się w obszarze, na który będzie oddziaływać przedsięwzięcie,</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2</a:t>
            </a:r>
            <a:r>
              <a:rPr lang="pl-PL" u="sng" dirty="0">
                <a:solidFill>
                  <a:srgbClr val="569748"/>
                </a:solidFill>
                <a:latin typeface="Arial"/>
                <a:ea typeface="Arial"/>
              </a:rPr>
              <a:t>) przeniesienie własności lub prawa użytkowania wieczystego nieruchomości znajdującej się w obszarze, na który będzie oddziaływać przedsięwzięcie, wskutek innego zdarzenia prawnego</a:t>
            </a:r>
            <a:endParaRPr lang="pl-PL" dirty="0">
              <a:latin typeface="Arial"/>
              <a:ea typeface="Arial"/>
            </a:endParaRPr>
          </a:p>
          <a:p>
            <a:pPr marL="0" indent="0" algn="just">
              <a:lnSpc>
                <a:spcPct val="115000"/>
              </a:lnSpc>
              <a:spcBef>
                <a:spcPts val="125"/>
              </a:spcBef>
              <a:spcAft>
                <a:spcPts val="0"/>
              </a:spcAft>
              <a:buNone/>
            </a:pPr>
            <a:r>
              <a:rPr lang="pl-PL" dirty="0">
                <a:solidFill>
                  <a:srgbClr val="569748"/>
                </a:solidFill>
                <a:latin typeface="Arial"/>
                <a:ea typeface="Arial"/>
              </a:rPr>
              <a:t>- nabywca jest obowiązany, a w przypadku, o którym mowa w pkt 1 - nabywca i zbywca są obowiązani, do niezwłocznego zgłoszenia organowi właściwemu do wydania decyzji o środowiskowych uwarunkowaniach danych nowego właściciela lub użytkownika wieczystego.</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421333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3600" b="1" dirty="0">
                <a:solidFill>
                  <a:srgbClr val="00B050"/>
                </a:solidFill>
              </a:rPr>
              <a:t>Strony postępowania</a:t>
            </a:r>
            <a:endParaRPr lang="pl-PL" dirty="0"/>
          </a:p>
        </p:txBody>
      </p:sp>
      <p:sp>
        <p:nvSpPr>
          <p:cNvPr id="3" name="Symbol zastępczy zawartości 2"/>
          <p:cNvSpPr>
            <a:spLocks noGrp="1"/>
          </p:cNvSpPr>
          <p:nvPr>
            <p:ph idx="1"/>
          </p:nvPr>
        </p:nvSpPr>
        <p:spPr>
          <a:xfrm>
            <a:off x="457200" y="1268760"/>
            <a:ext cx="8229600" cy="4857403"/>
          </a:xfrm>
        </p:spPr>
        <p:txBody>
          <a:bodyPr>
            <a:normAutofit fontScale="47500" lnSpcReduction="20000"/>
          </a:bodyPr>
          <a:lstStyle/>
          <a:p>
            <a:pPr marL="0" indent="0">
              <a:lnSpc>
                <a:spcPct val="115000"/>
              </a:lnSpc>
              <a:spcBef>
                <a:spcPts val="130"/>
              </a:spcBef>
              <a:spcAft>
                <a:spcPts val="0"/>
              </a:spcAft>
              <a:buNone/>
            </a:pPr>
            <a:r>
              <a:rPr lang="pl-PL" u="sng" dirty="0" smtClean="0">
                <a:solidFill>
                  <a:srgbClr val="569748"/>
                </a:solidFill>
                <a:latin typeface="Arial"/>
                <a:ea typeface="Arial"/>
              </a:rPr>
              <a:t>  3e</a:t>
            </a:r>
            <a:r>
              <a:rPr lang="pl-PL" u="sng" dirty="0">
                <a:solidFill>
                  <a:srgbClr val="569748"/>
                </a:solidFill>
                <a:latin typeface="Arial"/>
                <a:ea typeface="Arial"/>
              </a:rPr>
              <a:t>. </a:t>
            </a:r>
            <a:r>
              <a:rPr lang="pl-PL" u="sng" dirty="0" smtClean="0">
                <a:solidFill>
                  <a:srgbClr val="569748"/>
                </a:solidFill>
                <a:latin typeface="Arial"/>
                <a:ea typeface="Arial"/>
              </a:rPr>
              <a:t>Niedokonanie </a:t>
            </a:r>
            <a:r>
              <a:rPr lang="pl-PL" u="sng" dirty="0">
                <a:solidFill>
                  <a:srgbClr val="569748"/>
                </a:solidFill>
                <a:latin typeface="Arial"/>
                <a:ea typeface="Arial"/>
              </a:rPr>
              <a:t>zgłoszenia zgodnie z ust. 3d i prowadzenie postępowania bez udziału nowego właściciela lub użytkownika wieczystego nie stanowi podstawy do wznowienia postępowania administracyjnego.</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3f</a:t>
            </a:r>
            <a:r>
              <a:rPr lang="pl-PL" u="sng" dirty="0">
                <a:solidFill>
                  <a:srgbClr val="569748"/>
                </a:solidFill>
                <a:latin typeface="Arial"/>
                <a:ea typeface="Arial"/>
              </a:rPr>
              <a:t>. </a:t>
            </a:r>
            <a:r>
              <a:rPr lang="pl-PL" u="sng" dirty="0" smtClean="0">
                <a:solidFill>
                  <a:srgbClr val="569748"/>
                </a:solidFill>
                <a:latin typeface="Arial"/>
                <a:ea typeface="Arial"/>
              </a:rPr>
              <a:t>Nieuregulowany </a:t>
            </a:r>
            <a:r>
              <a:rPr lang="pl-PL" u="sng" dirty="0">
                <a:solidFill>
                  <a:srgbClr val="569748"/>
                </a:solidFill>
                <a:latin typeface="Arial"/>
                <a:ea typeface="Arial"/>
              </a:rPr>
              <a:t>lub nieujawniony stan prawny nieruchomości znajdujących się w obszarze, na który będzie oddziaływać przedsięwzięcie, nie stanowi przeszkody do wszczęcia i prowadzenia postępowania oraz wydania decyzji o środowiskowych uwarunkowaniach. Do zawiadomień o decyzjach i innych czynnościach organu osób, którym przysługują prawa rzeczowe do nieruchomości o nieuregulowanym lub nieujawnionym stanie prawnym, stosuje się przepis art. 49 Kodeksu postępowania administracyjnego.</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3g</a:t>
            </a:r>
            <a:r>
              <a:rPr lang="pl-PL" u="sng" dirty="0">
                <a:solidFill>
                  <a:srgbClr val="569748"/>
                </a:solidFill>
                <a:latin typeface="Arial"/>
                <a:ea typeface="Arial"/>
              </a:rPr>
              <a:t>. </a:t>
            </a:r>
            <a:r>
              <a:rPr lang="pl-PL" u="sng" dirty="0" smtClean="0">
                <a:solidFill>
                  <a:srgbClr val="569748"/>
                </a:solidFill>
                <a:latin typeface="Arial"/>
                <a:ea typeface="Arial"/>
              </a:rPr>
              <a:t>Przez </a:t>
            </a:r>
            <a:r>
              <a:rPr lang="pl-PL" u="sng" dirty="0">
                <a:solidFill>
                  <a:srgbClr val="569748"/>
                </a:solidFill>
                <a:latin typeface="Arial"/>
                <a:ea typeface="Arial"/>
              </a:rPr>
              <a:t>nieuregulowany stan prawny należy rozumieć sytuację, w której:</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1</a:t>
            </a:r>
            <a:r>
              <a:rPr lang="pl-PL" u="sng" dirty="0">
                <a:solidFill>
                  <a:srgbClr val="569748"/>
                </a:solidFill>
                <a:latin typeface="Arial"/>
                <a:ea typeface="Arial"/>
              </a:rPr>
              <a:t>) dotychczasowy właściciel lub użytkownik wieczysty nieruchomości nie żyje i nie przeprowadzono postępowania spadkowego lub nie zostało ono zakończone;</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2</a:t>
            </a:r>
            <a:r>
              <a:rPr lang="pl-PL" u="sng" dirty="0">
                <a:solidFill>
                  <a:srgbClr val="569748"/>
                </a:solidFill>
                <a:latin typeface="Arial"/>
                <a:ea typeface="Arial"/>
              </a:rPr>
              <a:t>) nieruchomość, dla której ze względu na brak księgi wieczystej, zbioru dokumentów albo innych dokumentów nie można ustalić osób, którym przysługują do niej prawa rzeczowe.</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3h</a:t>
            </a:r>
            <a:r>
              <a:rPr lang="pl-PL" u="sng" dirty="0">
                <a:solidFill>
                  <a:srgbClr val="569748"/>
                </a:solidFill>
                <a:latin typeface="Arial"/>
                <a:ea typeface="Arial"/>
              </a:rPr>
              <a:t>. </a:t>
            </a:r>
            <a:r>
              <a:rPr lang="pl-PL" u="sng" dirty="0" smtClean="0">
                <a:solidFill>
                  <a:srgbClr val="569748"/>
                </a:solidFill>
                <a:latin typeface="Arial"/>
                <a:ea typeface="Arial"/>
              </a:rPr>
              <a:t>Przez </a:t>
            </a:r>
            <a:r>
              <a:rPr lang="pl-PL" u="sng" dirty="0">
                <a:solidFill>
                  <a:srgbClr val="569748"/>
                </a:solidFill>
                <a:latin typeface="Arial"/>
                <a:ea typeface="Arial"/>
              </a:rPr>
              <a:t>nieujawniony stan prawny należy rozumieć sytuację, w której rejestry lub ewidencje właściwe dla ustalenia osób, o których mowa w ust. 3a, nie zawierają danych umożliwiających ich ustalenie, w szczególności danych osobowych, w tym adresu, właściciela lub użytkownika wieczystego nieruchomości znajdującej się w obszarze, na który będzie oddziaływać przedsięwzięcie.</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197076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3200" b="1" dirty="0" smtClean="0">
                <a:solidFill>
                  <a:srgbClr val="00B050"/>
                </a:solidFill>
              </a:rPr>
              <a:t>Strategiczna </a:t>
            </a:r>
            <a:r>
              <a:rPr lang="pl-PL" sz="3200" b="1" dirty="0" err="1" smtClean="0">
                <a:solidFill>
                  <a:srgbClr val="00B050"/>
                </a:solidFill>
              </a:rPr>
              <a:t>ooś</a:t>
            </a:r>
            <a:endParaRPr lang="pl-PL" sz="3200" b="1" dirty="0">
              <a:solidFill>
                <a:srgbClr val="00B050"/>
              </a:solidFill>
            </a:endParaRPr>
          </a:p>
        </p:txBody>
      </p:sp>
      <p:sp>
        <p:nvSpPr>
          <p:cNvPr id="3" name="Symbol zastępczy zawartości 2"/>
          <p:cNvSpPr>
            <a:spLocks noGrp="1"/>
          </p:cNvSpPr>
          <p:nvPr>
            <p:ph idx="1"/>
          </p:nvPr>
        </p:nvSpPr>
        <p:spPr>
          <a:xfrm>
            <a:off x="457200" y="1124744"/>
            <a:ext cx="8229600" cy="5001419"/>
          </a:xfrm>
        </p:spPr>
        <p:txBody>
          <a:bodyPr>
            <a:normAutofit fontScale="55000" lnSpcReduction="20000"/>
          </a:bodyPr>
          <a:lstStyle/>
          <a:p>
            <a:pPr marL="0" indent="0">
              <a:buNone/>
            </a:pPr>
            <a:r>
              <a:rPr lang="pl-PL" b="1" dirty="0"/>
              <a:t>Art. 46. </a:t>
            </a:r>
            <a:r>
              <a:rPr lang="pl-PL" b="1" dirty="0" smtClean="0"/>
              <a:t>[</a:t>
            </a:r>
            <a:r>
              <a:rPr lang="pl-PL" b="1" dirty="0"/>
              <a:t>Projekty wymagające przeprowadzenia strategicznej oceny oddziaływania] </a:t>
            </a:r>
            <a:endParaRPr lang="pl-PL" dirty="0"/>
          </a:p>
          <a:p>
            <a:pPr marL="0" indent="0">
              <a:buNone/>
            </a:pPr>
            <a:endParaRPr lang="pl-PL" b="1" dirty="0" smtClean="0">
              <a:solidFill>
                <a:srgbClr val="00B050"/>
              </a:solidFill>
            </a:endParaRPr>
          </a:p>
          <a:p>
            <a:pPr marL="0" indent="0">
              <a:buNone/>
            </a:pPr>
            <a:r>
              <a:rPr lang="pl-PL" b="1" dirty="0" smtClean="0">
                <a:solidFill>
                  <a:srgbClr val="00B050"/>
                </a:solidFill>
              </a:rPr>
              <a:t>1</a:t>
            </a:r>
            <a:r>
              <a:rPr lang="pl-PL" dirty="0" smtClean="0">
                <a:solidFill>
                  <a:srgbClr val="00B050"/>
                </a:solidFill>
              </a:rPr>
              <a:t>. Przeprowadzenia </a:t>
            </a:r>
            <a:r>
              <a:rPr lang="pl-PL" dirty="0">
                <a:solidFill>
                  <a:srgbClr val="00B050"/>
                </a:solidFill>
              </a:rPr>
              <a:t>strategicznej oceny oddziaływania na środowisko wymaga </a:t>
            </a:r>
            <a:r>
              <a:rPr lang="pl-PL" dirty="0" smtClean="0">
                <a:solidFill>
                  <a:srgbClr val="00B050"/>
                </a:solidFill>
              </a:rPr>
              <a:t>projekt:</a:t>
            </a:r>
          </a:p>
          <a:p>
            <a:pPr marL="0" indent="0">
              <a:buNone/>
            </a:pPr>
            <a:r>
              <a:rPr lang="pl-PL" dirty="0" smtClean="0">
                <a:solidFill>
                  <a:srgbClr val="00B050"/>
                </a:solidFill>
              </a:rPr>
              <a:t>	1) koncepcji przestrzennego zagospodarowania kraju, studium uwarunkowań i kierunków zagospodarowania przestrzennego gminy, planu zagospodarowania przestrzennego oraz strategii rozwoju, wyznaczający ramy dla późniejszej realizacji przedsięwzięć mogących znacząco oddziaływać na środowisko;</a:t>
            </a:r>
          </a:p>
          <a:p>
            <a:pPr marL="0" indent="0">
              <a:buNone/>
            </a:pPr>
            <a:r>
              <a:rPr lang="pl-PL" dirty="0" smtClean="0">
                <a:solidFill>
                  <a:srgbClr val="00B050"/>
                </a:solidFill>
              </a:rPr>
              <a:t>	2</a:t>
            </a:r>
            <a:r>
              <a:rPr lang="pl-PL" dirty="0">
                <a:solidFill>
                  <a:srgbClr val="00B050"/>
                </a:solidFill>
              </a:rPr>
              <a:t>) polityki, strategii, planu i programu w dziedzinie przemysłu, energetyki, transportu, telekomunikacji, gospodarki wodnej, gospodarki odpadami, leśnictwa, rolnictwa, rybołówstwa, turystyki i wykorzystywania terenu, opracowywany lub przyjmowany przez organy administracji, wyznaczający ramy dla późniejszej realizacji przedsięwzięć mogących znacząco oddziaływać na środowisko;</a:t>
            </a:r>
          </a:p>
          <a:p>
            <a:pPr marL="0" indent="0">
              <a:buNone/>
            </a:pPr>
            <a:r>
              <a:rPr lang="pl-PL" dirty="0" smtClean="0">
                <a:solidFill>
                  <a:srgbClr val="00B050"/>
                </a:solidFill>
              </a:rPr>
              <a:t>	3</a:t>
            </a:r>
            <a:r>
              <a:rPr lang="pl-PL" dirty="0">
                <a:solidFill>
                  <a:srgbClr val="00B050"/>
                </a:solidFill>
              </a:rPr>
              <a:t>) polityki, strategii, planu i programu innego niż wymienione w pkt 1 i 2, którego realizacja może spowodować znaczące oddziaływanie na obszar Natura 2000, jeżeli nie jest on bezpośrednio związany z ochroną obszaru Natura 2000 lub nie wynika z tej ochrony.</a:t>
            </a:r>
          </a:p>
          <a:p>
            <a:pPr marL="0" indent="0">
              <a:buNone/>
            </a:pPr>
            <a:r>
              <a:rPr lang="pl-PL" b="1" dirty="0" smtClean="0">
                <a:solidFill>
                  <a:srgbClr val="00B050"/>
                </a:solidFill>
              </a:rPr>
              <a:t>2</a:t>
            </a:r>
            <a:r>
              <a:rPr lang="pl-PL" dirty="0" smtClean="0">
                <a:solidFill>
                  <a:srgbClr val="00B050"/>
                </a:solidFill>
              </a:rPr>
              <a:t>. Przeprowadzenie strategicznej oceny oddziaływania na środowisko jest też wymagane w przypadku projektu zmiany dokumentu, o którym mowa w ust. 1.</a:t>
            </a:r>
          </a:p>
          <a:p>
            <a:pPr marL="0" indent="0">
              <a:buNone/>
            </a:pPr>
            <a:endParaRPr lang="pl-PL" dirty="0">
              <a:solidFill>
                <a:srgbClr val="00B050"/>
              </a:solidFill>
            </a:endParaRPr>
          </a:p>
        </p:txBody>
      </p:sp>
    </p:spTree>
    <p:extLst>
      <p:ext uri="{BB962C8B-B14F-4D97-AF65-F5344CB8AC3E}">
        <p14:creationId xmlns:p14="http://schemas.microsoft.com/office/powerpoint/2010/main" val="386241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Autofit/>
          </a:bodyPr>
          <a:lstStyle/>
          <a:p>
            <a:r>
              <a:rPr lang="pl-PL" sz="3600" b="1" dirty="0" smtClean="0">
                <a:solidFill>
                  <a:srgbClr val="00B050"/>
                </a:solidFill>
              </a:rPr>
              <a:t>Raport </a:t>
            </a:r>
            <a:r>
              <a:rPr lang="pl-PL" sz="3600" b="1" dirty="0" err="1" smtClean="0">
                <a:solidFill>
                  <a:srgbClr val="00B050"/>
                </a:solidFill>
              </a:rPr>
              <a:t>ooś</a:t>
            </a:r>
            <a:endParaRPr lang="pl-PL" sz="3600" b="1" dirty="0">
              <a:solidFill>
                <a:srgbClr val="00B050"/>
              </a:solidFill>
            </a:endParaRPr>
          </a:p>
        </p:txBody>
      </p:sp>
      <p:sp>
        <p:nvSpPr>
          <p:cNvPr id="3" name="Symbol zastępczy zawartości 2"/>
          <p:cNvSpPr>
            <a:spLocks noGrp="1"/>
          </p:cNvSpPr>
          <p:nvPr>
            <p:ph idx="1"/>
          </p:nvPr>
        </p:nvSpPr>
        <p:spPr>
          <a:xfrm>
            <a:off x="457200" y="1196752"/>
            <a:ext cx="8229600" cy="4929411"/>
          </a:xfrm>
        </p:spPr>
        <p:txBody>
          <a:bodyPr>
            <a:normAutofit fontScale="550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74a.  [Autor prognozy oddziaływania na środowisko, raportu o oddziaływaniu przedsięwzięcia na środowisko] </a:t>
            </a:r>
            <a:endParaRPr lang="pl-PL" dirty="0">
              <a:latin typeface="Arial"/>
              <a:ea typeface="Arial"/>
            </a:endParaRPr>
          </a:p>
          <a:p>
            <a:pPr marL="0" indent="0">
              <a:lnSpc>
                <a:spcPct val="115000"/>
              </a:lnSpc>
              <a:spcBef>
                <a:spcPts val="130"/>
              </a:spcBef>
              <a:spcAft>
                <a:spcPts val="0"/>
              </a:spcAft>
              <a:buNone/>
            </a:pPr>
            <a:endParaRPr lang="pl-PL" dirty="0" smtClean="0">
              <a:solidFill>
                <a:srgbClr val="000000"/>
              </a:solidFill>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2</a:t>
            </a:r>
            <a:r>
              <a:rPr lang="pl-PL" dirty="0">
                <a:solidFill>
                  <a:srgbClr val="000000"/>
                </a:solidFill>
                <a:latin typeface="Arial"/>
                <a:ea typeface="Arial"/>
              </a:rPr>
              <a:t>. Autorem prognozy oddziaływania na środowisko, raportu o oddziaływaniu przedsięwzięcia na środowisko oraz raportu o oddziaływaniu przedsięwzięcia na obszar Natura 2000, a w przypadku zespołu autorów - kierującym tym zespołem powinna być osoba, która:</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2</a:t>
            </a:r>
            <a:r>
              <a:rPr lang="pl-PL" dirty="0">
                <a:solidFill>
                  <a:srgbClr val="000000"/>
                </a:solidFill>
                <a:latin typeface="Arial"/>
                <a:ea typeface="Arial"/>
              </a:rPr>
              <a:t>) </a:t>
            </a:r>
            <a:r>
              <a:rPr lang="pl-PL" baseline="30000" dirty="0">
                <a:solidFill>
                  <a:srgbClr val="000000"/>
                </a:solidFill>
                <a:latin typeface="Arial"/>
                <a:ea typeface="Arial"/>
              </a:rPr>
              <a:t>69</a:t>
            </a:r>
            <a:r>
              <a:rPr lang="pl-PL" dirty="0">
                <a:solidFill>
                  <a:srgbClr val="000000"/>
                </a:solidFill>
                <a:latin typeface="Arial"/>
                <a:ea typeface="Arial"/>
              </a:rPr>
              <a:t> ukończyła, w rozumieniu przepisów o szkolnictwie wyższym i nauce, </a:t>
            </a:r>
            <a:r>
              <a:rPr lang="pl-PL" strike="sngStrike" dirty="0">
                <a:solidFill>
                  <a:srgbClr val="E51C23"/>
                </a:solidFill>
                <a:latin typeface="Arial"/>
                <a:ea typeface="Arial"/>
              </a:rPr>
              <a:t>co najmniej </a:t>
            </a:r>
            <a:r>
              <a:rPr lang="pl-PL" dirty="0">
                <a:solidFill>
                  <a:srgbClr val="000000"/>
                </a:solidFill>
                <a:latin typeface="Arial"/>
                <a:ea typeface="Arial"/>
              </a:rPr>
              <a:t>studia pierwszego stopnia lub </a:t>
            </a:r>
            <a:r>
              <a:rPr lang="pl-PL" strike="sngStrike" dirty="0">
                <a:solidFill>
                  <a:srgbClr val="E51C23"/>
                </a:solidFill>
                <a:latin typeface="Arial"/>
                <a:ea typeface="Arial"/>
              </a:rPr>
              <a:t>studia </a:t>
            </a:r>
            <a:r>
              <a:rPr lang="pl-PL" dirty="0">
                <a:solidFill>
                  <a:srgbClr val="000000"/>
                </a:solidFill>
                <a:latin typeface="Arial"/>
                <a:ea typeface="Arial"/>
              </a:rPr>
              <a:t>drugiego stopnia</a:t>
            </a:r>
            <a:r>
              <a:rPr lang="pl-PL" strike="sngStrike" dirty="0">
                <a:solidFill>
                  <a:srgbClr val="E51C23"/>
                </a:solidFill>
                <a:latin typeface="Arial"/>
                <a:ea typeface="Arial"/>
              </a:rPr>
              <a:t>,</a:t>
            </a:r>
            <a:r>
              <a:rPr lang="pl-PL" dirty="0">
                <a:solidFill>
                  <a:srgbClr val="000000"/>
                </a:solidFill>
                <a:latin typeface="Arial"/>
                <a:ea typeface="Arial"/>
              </a:rPr>
              <a:t> lub jednolite studia magisterskie</a:t>
            </a:r>
            <a:r>
              <a:rPr lang="pl-PL" u="sng" dirty="0">
                <a:solidFill>
                  <a:srgbClr val="569748"/>
                </a:solidFill>
                <a:latin typeface="Arial"/>
                <a:ea typeface="Arial"/>
              </a:rPr>
              <a:t>,</a:t>
            </a:r>
            <a:r>
              <a:rPr lang="pl-PL" dirty="0">
                <a:solidFill>
                  <a:srgbClr val="000000"/>
                </a:solidFill>
                <a:latin typeface="Arial"/>
                <a:ea typeface="Arial"/>
              </a:rPr>
              <a:t> i posiada co najmniej </a:t>
            </a:r>
            <a:r>
              <a:rPr lang="pl-PL" strike="sngStrike" dirty="0">
                <a:solidFill>
                  <a:srgbClr val="E51C23"/>
                </a:solidFill>
                <a:latin typeface="Arial"/>
                <a:ea typeface="Arial"/>
              </a:rPr>
              <a:t>5</a:t>
            </a:r>
            <a:r>
              <a:rPr lang="pl-PL" u="sng" dirty="0">
                <a:solidFill>
                  <a:srgbClr val="569748"/>
                </a:solidFill>
                <a:latin typeface="Arial"/>
                <a:ea typeface="Arial"/>
              </a:rPr>
              <a:t>3</a:t>
            </a:r>
            <a:r>
              <a:rPr lang="pl-PL" dirty="0">
                <a:solidFill>
                  <a:srgbClr val="000000"/>
                </a:solidFill>
                <a:latin typeface="Arial"/>
                <a:ea typeface="Arial"/>
              </a:rPr>
              <a:t>-letnie doświadczenie w pracach w zespołach</a:t>
            </a:r>
            <a:r>
              <a:rPr lang="pl-PL" u="sng" dirty="0">
                <a:solidFill>
                  <a:srgbClr val="569748"/>
                </a:solidFill>
                <a:latin typeface="Arial"/>
                <a:ea typeface="Arial"/>
              </a:rPr>
              <a:t> autorów</a:t>
            </a:r>
            <a:r>
              <a:rPr lang="pl-PL" dirty="0">
                <a:solidFill>
                  <a:srgbClr val="000000"/>
                </a:solidFill>
                <a:latin typeface="Arial"/>
                <a:ea typeface="Arial"/>
              </a:rPr>
              <a:t> przygotowujących raporty o oddziaływaniu przedsięwzięcia na środowisko lub prognozy oddziaływania na środowisko lub </a:t>
            </a:r>
            <a:r>
              <a:rPr lang="pl-PL" strike="sngStrike" dirty="0" err="1">
                <a:solidFill>
                  <a:srgbClr val="E51C23"/>
                </a:solidFill>
                <a:latin typeface="Arial"/>
                <a:ea typeface="Arial"/>
              </a:rPr>
              <a:t>brała</a:t>
            </a:r>
            <a:r>
              <a:rPr lang="pl-PL" u="sng" dirty="0" err="1">
                <a:solidFill>
                  <a:srgbClr val="569748"/>
                </a:solidFill>
                <a:latin typeface="Arial"/>
                <a:ea typeface="Arial"/>
              </a:rPr>
              <a:t>była</a:t>
            </a:r>
            <a:r>
              <a:rPr lang="pl-PL" dirty="0">
                <a:solidFill>
                  <a:srgbClr val="000000"/>
                </a:solidFill>
                <a:latin typeface="Arial"/>
                <a:ea typeface="Arial"/>
              </a:rPr>
              <a:t> </a:t>
            </a:r>
            <a:r>
              <a:rPr lang="pl-PL" strike="sngStrike" dirty="0" err="1">
                <a:solidFill>
                  <a:srgbClr val="E51C23"/>
                </a:solidFill>
                <a:latin typeface="Arial"/>
                <a:ea typeface="Arial"/>
              </a:rPr>
              <a:t>udział</a:t>
            </a:r>
            <a:r>
              <a:rPr lang="pl-PL" u="sng" dirty="0" err="1">
                <a:solidFill>
                  <a:srgbClr val="569748"/>
                </a:solidFill>
                <a:latin typeface="Arial"/>
                <a:ea typeface="Arial"/>
              </a:rPr>
              <a:t>co</a:t>
            </a:r>
            <a:r>
              <a:rPr lang="pl-PL" dirty="0">
                <a:solidFill>
                  <a:srgbClr val="000000"/>
                </a:solidFill>
                <a:latin typeface="Arial"/>
                <a:ea typeface="Arial"/>
              </a:rPr>
              <a:t> </a:t>
            </a:r>
            <a:r>
              <a:rPr lang="pl-PL" strike="sngStrike" dirty="0" err="1">
                <a:solidFill>
                  <a:srgbClr val="E51C23"/>
                </a:solidFill>
                <a:latin typeface="Arial"/>
                <a:ea typeface="Arial"/>
              </a:rPr>
              <a:t>w</a:t>
            </a:r>
            <a:r>
              <a:rPr lang="pl-PL" u="sng" dirty="0" err="1">
                <a:solidFill>
                  <a:srgbClr val="569748"/>
                </a:solidFill>
                <a:latin typeface="Arial"/>
                <a:ea typeface="Arial"/>
              </a:rPr>
              <a:t>najmniej</a:t>
            </a:r>
            <a:r>
              <a:rPr lang="pl-PL" dirty="0">
                <a:solidFill>
                  <a:srgbClr val="000000"/>
                </a:solidFill>
                <a:latin typeface="Arial"/>
                <a:ea typeface="Arial"/>
              </a:rPr>
              <a:t> </a:t>
            </a:r>
            <a:r>
              <a:rPr lang="pl-PL" strike="sngStrike" dirty="0" err="1">
                <a:solidFill>
                  <a:srgbClr val="E51C23"/>
                </a:solidFill>
                <a:latin typeface="Arial"/>
                <a:ea typeface="Arial"/>
              </a:rPr>
              <a:t>przygotowaniu</a:t>
            </a:r>
            <a:r>
              <a:rPr lang="pl-PL" u="sng" dirty="0" err="1">
                <a:solidFill>
                  <a:srgbClr val="569748"/>
                </a:solidFill>
                <a:latin typeface="Arial"/>
                <a:ea typeface="Arial"/>
              </a:rPr>
              <a:t>pięciokrotnie</a:t>
            </a:r>
            <a:r>
              <a:rPr lang="pl-PL" dirty="0">
                <a:solidFill>
                  <a:srgbClr val="000000"/>
                </a:solidFill>
                <a:latin typeface="Arial"/>
                <a:ea typeface="Arial"/>
              </a:rPr>
              <a:t> </a:t>
            </a:r>
            <a:r>
              <a:rPr lang="pl-PL" strike="sngStrike" dirty="0" err="1">
                <a:solidFill>
                  <a:srgbClr val="E51C23"/>
                </a:solidFill>
                <a:latin typeface="Arial"/>
                <a:ea typeface="Arial"/>
              </a:rPr>
              <a:t>co</a:t>
            </a:r>
            <a:r>
              <a:rPr lang="pl-PL" u="sng" dirty="0" err="1">
                <a:solidFill>
                  <a:srgbClr val="569748"/>
                </a:solidFill>
                <a:latin typeface="Arial"/>
                <a:ea typeface="Arial"/>
              </a:rPr>
              <a:t>członkiem</a:t>
            </a:r>
            <a:r>
              <a:rPr lang="pl-PL" dirty="0">
                <a:solidFill>
                  <a:srgbClr val="000000"/>
                </a:solidFill>
                <a:latin typeface="Arial"/>
                <a:ea typeface="Arial"/>
              </a:rPr>
              <a:t> </a:t>
            </a:r>
            <a:r>
              <a:rPr lang="pl-PL" strike="sngStrike" dirty="0" err="1">
                <a:solidFill>
                  <a:srgbClr val="E51C23"/>
                </a:solidFill>
                <a:latin typeface="Arial"/>
                <a:ea typeface="Arial"/>
              </a:rPr>
              <a:t>najmniej</a:t>
            </a:r>
            <a:r>
              <a:rPr lang="pl-PL" u="sng" dirty="0" err="1">
                <a:solidFill>
                  <a:srgbClr val="569748"/>
                </a:solidFill>
                <a:latin typeface="Arial"/>
                <a:ea typeface="Arial"/>
              </a:rPr>
              <a:t>zespołów</a:t>
            </a:r>
            <a:r>
              <a:rPr lang="pl-PL" dirty="0">
                <a:solidFill>
                  <a:srgbClr val="000000"/>
                </a:solidFill>
                <a:latin typeface="Arial"/>
                <a:ea typeface="Arial"/>
              </a:rPr>
              <a:t> </a:t>
            </a:r>
            <a:r>
              <a:rPr lang="pl-PL" strike="sngStrike" dirty="0">
                <a:solidFill>
                  <a:srgbClr val="E51C23"/>
                </a:solidFill>
                <a:latin typeface="Arial"/>
                <a:ea typeface="Arial"/>
              </a:rPr>
              <a:t>5</a:t>
            </a:r>
            <a:r>
              <a:rPr lang="pl-PL" u="sng" dirty="0">
                <a:solidFill>
                  <a:srgbClr val="569748"/>
                </a:solidFill>
                <a:latin typeface="Arial"/>
                <a:ea typeface="Arial"/>
              </a:rPr>
              <a:t>autorów</a:t>
            </a:r>
            <a:r>
              <a:rPr lang="pl-PL" dirty="0">
                <a:solidFill>
                  <a:srgbClr val="000000"/>
                </a:solidFill>
                <a:latin typeface="Arial"/>
                <a:ea typeface="Arial"/>
              </a:rPr>
              <a:t> </a:t>
            </a:r>
            <a:r>
              <a:rPr lang="pl-PL" strike="sngStrike" dirty="0" err="1">
                <a:solidFill>
                  <a:srgbClr val="E51C23"/>
                </a:solidFill>
                <a:latin typeface="Arial"/>
                <a:ea typeface="Arial"/>
              </a:rPr>
              <a:t>raportów</a:t>
            </a:r>
            <a:r>
              <a:rPr lang="pl-PL" u="sng" dirty="0" err="1">
                <a:solidFill>
                  <a:srgbClr val="569748"/>
                </a:solidFill>
                <a:latin typeface="Arial"/>
                <a:ea typeface="Arial"/>
              </a:rPr>
              <a:t>przygotowujących</a:t>
            </a:r>
            <a:r>
              <a:rPr lang="pl-PL" u="sng" dirty="0">
                <a:solidFill>
                  <a:srgbClr val="569748"/>
                </a:solidFill>
                <a:latin typeface="Arial"/>
                <a:ea typeface="Arial"/>
              </a:rPr>
              <a:t> raporty</a:t>
            </a:r>
            <a:r>
              <a:rPr lang="pl-PL" dirty="0">
                <a:solidFill>
                  <a:srgbClr val="000000"/>
                </a:solidFill>
                <a:latin typeface="Arial"/>
                <a:ea typeface="Arial"/>
              </a:rPr>
              <a:t> o oddziaływaniu przedsięwzięcia na środowisko lub </a:t>
            </a:r>
            <a:r>
              <a:rPr lang="pl-PL" strike="sngStrike" dirty="0" err="1">
                <a:solidFill>
                  <a:srgbClr val="E51C23"/>
                </a:solidFill>
                <a:latin typeface="Arial"/>
                <a:ea typeface="Arial"/>
              </a:rPr>
              <a:t>prognoz</a:t>
            </a:r>
            <a:r>
              <a:rPr lang="pl-PL" u="sng" dirty="0" err="1">
                <a:solidFill>
                  <a:srgbClr val="569748"/>
                </a:solidFill>
                <a:latin typeface="Arial"/>
                <a:ea typeface="Arial"/>
              </a:rPr>
              <a:t>prognozy</a:t>
            </a:r>
            <a:r>
              <a:rPr lang="pl-PL" dirty="0">
                <a:solidFill>
                  <a:srgbClr val="000000"/>
                </a:solidFill>
                <a:latin typeface="Arial"/>
                <a:ea typeface="Arial"/>
              </a:rPr>
              <a:t> oddziaływania na środowisko.</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4029803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sz="3600" b="1" dirty="0">
                <a:solidFill>
                  <a:srgbClr val="00B050"/>
                </a:solidFill>
              </a:rPr>
              <a:t>Raport </a:t>
            </a:r>
            <a:r>
              <a:rPr lang="pl-PL" sz="3600" b="1" dirty="0" err="1">
                <a:solidFill>
                  <a:srgbClr val="00B050"/>
                </a:solidFill>
              </a:rPr>
              <a:t>ooś</a:t>
            </a:r>
            <a:endParaRPr lang="pl-PL" dirty="0"/>
          </a:p>
        </p:txBody>
      </p:sp>
      <p:sp>
        <p:nvSpPr>
          <p:cNvPr id="3" name="Symbol zastępczy zawartości 2"/>
          <p:cNvSpPr>
            <a:spLocks noGrp="1"/>
          </p:cNvSpPr>
          <p:nvPr>
            <p:ph idx="1"/>
          </p:nvPr>
        </p:nvSpPr>
        <p:spPr>
          <a:xfrm>
            <a:off x="457200" y="980728"/>
            <a:ext cx="8229600" cy="5145435"/>
          </a:xfrm>
        </p:spPr>
        <p:txBody>
          <a:bodyPr>
            <a:normAutofit fontScale="47500" lnSpcReduction="20000"/>
          </a:bodyPr>
          <a:lstStyle/>
          <a:p>
            <a:pPr marL="0" indent="0">
              <a:lnSpc>
                <a:spcPct val="115000"/>
              </a:lnSpc>
              <a:spcBef>
                <a:spcPts val="400"/>
              </a:spcBef>
              <a:spcAft>
                <a:spcPts val="0"/>
              </a:spcAft>
              <a:buNone/>
            </a:pPr>
            <a:endParaRPr lang="pl-PL" sz="3800" b="1" dirty="0" smtClean="0">
              <a:solidFill>
                <a:srgbClr val="000000"/>
              </a:solidFill>
              <a:effectLst/>
              <a:latin typeface="Arial"/>
              <a:ea typeface="Arial"/>
            </a:endParaRPr>
          </a:p>
          <a:p>
            <a:pPr marL="0" indent="0">
              <a:lnSpc>
                <a:spcPct val="115000"/>
              </a:lnSpc>
              <a:spcBef>
                <a:spcPts val="400"/>
              </a:spcBef>
              <a:spcAft>
                <a:spcPts val="0"/>
              </a:spcAft>
              <a:buNone/>
            </a:pPr>
            <a:r>
              <a:rPr lang="pl-PL" sz="3800" b="1" dirty="0" smtClean="0">
                <a:solidFill>
                  <a:srgbClr val="000000"/>
                </a:solidFill>
                <a:effectLst/>
                <a:latin typeface="Arial"/>
                <a:ea typeface="Arial"/>
              </a:rPr>
              <a:t>Art</a:t>
            </a:r>
            <a:r>
              <a:rPr lang="pl-PL" sz="3800" b="1" dirty="0" smtClean="0">
                <a:solidFill>
                  <a:srgbClr val="000000"/>
                </a:solidFill>
                <a:effectLst/>
                <a:latin typeface="Arial"/>
                <a:ea typeface="Arial"/>
              </a:rPr>
              <a:t>. 66.  [Treść raportu o oddziaływaniu przedsięwzięcia na środowisko] </a:t>
            </a:r>
            <a:endParaRPr lang="pl-PL" sz="3800" dirty="0" smtClean="0">
              <a:effectLst/>
              <a:latin typeface="Arial"/>
              <a:ea typeface="Arial"/>
            </a:endParaRPr>
          </a:p>
          <a:p>
            <a:pPr marL="0" indent="0">
              <a:lnSpc>
                <a:spcPct val="115000"/>
              </a:lnSpc>
              <a:spcAft>
                <a:spcPts val="0"/>
              </a:spcAft>
              <a:buNone/>
            </a:pPr>
            <a:r>
              <a:rPr lang="pl-PL" dirty="0" smtClean="0">
                <a:solidFill>
                  <a:srgbClr val="000000"/>
                </a:solidFill>
                <a:effectLst/>
                <a:latin typeface="Arial"/>
                <a:ea typeface="Arial"/>
              </a:rPr>
              <a:t>1. Raport o oddziaływaniu przedsięwzięcia na środowisko powinien zawierać informacje umożliwiające analizę kryteriów wymienionych w art. 62 ust. 1 oraz zawierać:</a:t>
            </a:r>
            <a:endParaRPr lang="pl-PL" dirty="0" smtClean="0">
              <a:effectLst/>
              <a:latin typeface="Arial"/>
              <a:ea typeface="Arial"/>
            </a:endParaRPr>
          </a:p>
          <a:p>
            <a:pPr marL="0" indent="0">
              <a:lnSpc>
                <a:spcPct val="115000"/>
              </a:lnSpc>
              <a:spcBef>
                <a:spcPts val="130"/>
              </a:spcBef>
              <a:spcAft>
                <a:spcPts val="0"/>
              </a:spcAft>
              <a:buNone/>
            </a:pPr>
            <a:r>
              <a:rPr lang="pl-PL" dirty="0" smtClean="0">
                <a:solidFill>
                  <a:srgbClr val="000000"/>
                </a:solidFill>
                <a:effectLst/>
                <a:latin typeface="Arial"/>
                <a:ea typeface="Arial"/>
              </a:rPr>
              <a:t>1) opis planowanego przedsięwzięcia, a w szczególności:</a:t>
            </a:r>
            <a:endParaRPr lang="pl-PL" dirty="0" smtClean="0">
              <a:effectLst/>
              <a:latin typeface="Arial"/>
              <a:ea typeface="Arial"/>
            </a:endParaRPr>
          </a:p>
          <a:p>
            <a:pPr marL="130810" indent="0">
              <a:lnSpc>
                <a:spcPct val="115000"/>
              </a:lnSpc>
              <a:spcAft>
                <a:spcPts val="0"/>
              </a:spcAft>
              <a:buNone/>
            </a:pPr>
            <a:r>
              <a:rPr lang="pl-PL" dirty="0" smtClean="0">
                <a:solidFill>
                  <a:srgbClr val="000000"/>
                </a:solidFill>
                <a:effectLst/>
                <a:latin typeface="Arial"/>
                <a:ea typeface="Arial"/>
              </a:rPr>
              <a:t>a) charakterystykę całego przedsięwzięcia i warunki użytkowania terenu w fazie </a:t>
            </a:r>
            <a:r>
              <a:rPr lang="pl-PL" strike="sngStrike" dirty="0" err="1" smtClean="0">
                <a:solidFill>
                  <a:srgbClr val="E51C23"/>
                </a:solidFill>
                <a:effectLst/>
                <a:latin typeface="Arial"/>
                <a:ea typeface="Arial"/>
              </a:rPr>
              <a:t>budowy</a:t>
            </a:r>
            <a:r>
              <a:rPr lang="pl-PL" u="sng" dirty="0" err="1" smtClean="0">
                <a:solidFill>
                  <a:srgbClr val="569748"/>
                </a:solidFill>
                <a:effectLst/>
                <a:latin typeface="Arial"/>
                <a:ea typeface="Arial"/>
              </a:rPr>
              <a:t>realizacji</a:t>
            </a:r>
            <a:r>
              <a:rPr lang="pl-PL" dirty="0" smtClean="0">
                <a:solidFill>
                  <a:srgbClr val="000000"/>
                </a:solidFill>
                <a:effectLst/>
                <a:latin typeface="Arial"/>
                <a:ea typeface="Arial"/>
              </a:rPr>
              <a:t> i eksploatacji lub użytkowania, w tym w odniesieniu do obszarów szczególnego zagrożenia powodzią w rozumieniu art. 16 pkt 34 ustawy z dnia 20 lipca 2017 r. - Prawo wodne,</a:t>
            </a:r>
            <a:endParaRPr lang="pl-PL" dirty="0" smtClean="0">
              <a:effectLst/>
              <a:latin typeface="Arial"/>
              <a:ea typeface="Arial"/>
            </a:endParaRPr>
          </a:p>
          <a:p>
            <a:pPr marL="130810" indent="0">
              <a:lnSpc>
                <a:spcPct val="115000"/>
              </a:lnSpc>
              <a:spcAft>
                <a:spcPts val="0"/>
              </a:spcAft>
              <a:buNone/>
            </a:pPr>
            <a:r>
              <a:rPr lang="pl-PL" dirty="0" smtClean="0">
                <a:solidFill>
                  <a:srgbClr val="000000"/>
                </a:solidFill>
                <a:effectLst/>
                <a:latin typeface="Arial"/>
                <a:ea typeface="Arial"/>
              </a:rPr>
              <a:t>b) główne cechy charakterystyczne procesów produkcyjnych,</a:t>
            </a:r>
            <a:endParaRPr lang="pl-PL" dirty="0" smtClean="0">
              <a:effectLst/>
              <a:latin typeface="Arial"/>
              <a:ea typeface="Arial"/>
            </a:endParaRPr>
          </a:p>
          <a:p>
            <a:pPr marL="130810" indent="0">
              <a:lnSpc>
                <a:spcPct val="115000"/>
              </a:lnSpc>
              <a:spcAft>
                <a:spcPts val="0"/>
              </a:spcAft>
              <a:buNone/>
            </a:pPr>
            <a:r>
              <a:rPr lang="pl-PL" dirty="0" smtClean="0">
                <a:solidFill>
                  <a:srgbClr val="000000"/>
                </a:solidFill>
                <a:effectLst/>
                <a:latin typeface="Arial"/>
                <a:ea typeface="Arial"/>
              </a:rPr>
              <a:t>c) przewidywane rodzaje i ilości emisji, w tym odpadów, wynikające z </a:t>
            </a:r>
            <a:r>
              <a:rPr lang="pl-PL" strike="sngStrike" dirty="0" err="1" smtClean="0">
                <a:solidFill>
                  <a:srgbClr val="E51C23"/>
                </a:solidFill>
                <a:effectLst/>
                <a:latin typeface="Arial"/>
                <a:ea typeface="Arial"/>
              </a:rPr>
              <a:t>funkcjonowania</a:t>
            </a:r>
            <a:r>
              <a:rPr lang="pl-PL" u="sng" dirty="0" err="1" smtClean="0">
                <a:solidFill>
                  <a:srgbClr val="569748"/>
                </a:solidFill>
                <a:effectLst/>
                <a:latin typeface="Arial"/>
                <a:ea typeface="Arial"/>
              </a:rPr>
              <a:t>fazy</a:t>
            </a:r>
            <a:r>
              <a:rPr lang="pl-PL" u="sng" dirty="0" smtClean="0">
                <a:solidFill>
                  <a:srgbClr val="569748"/>
                </a:solidFill>
                <a:effectLst/>
                <a:latin typeface="Arial"/>
                <a:ea typeface="Arial"/>
              </a:rPr>
              <a:t> realizacji i eksploatacji lub użytkowania</a:t>
            </a:r>
            <a:r>
              <a:rPr lang="pl-PL" dirty="0" smtClean="0">
                <a:solidFill>
                  <a:srgbClr val="000000"/>
                </a:solidFill>
                <a:effectLst/>
                <a:latin typeface="Arial"/>
                <a:ea typeface="Arial"/>
              </a:rPr>
              <a:t> planowanego przedsięwzięcia,</a:t>
            </a:r>
            <a:endParaRPr lang="pl-PL" dirty="0" smtClean="0">
              <a:effectLst/>
              <a:latin typeface="Arial"/>
              <a:ea typeface="Arial"/>
            </a:endParaRPr>
          </a:p>
          <a:p>
            <a:pPr marL="0" indent="0">
              <a:lnSpc>
                <a:spcPct val="115000"/>
              </a:lnSpc>
              <a:spcBef>
                <a:spcPts val="130"/>
              </a:spcBef>
              <a:spcAft>
                <a:spcPts val="0"/>
              </a:spcAft>
              <a:buNone/>
            </a:pPr>
            <a:r>
              <a:rPr lang="pl-PL" u="sng" dirty="0" smtClean="0">
                <a:solidFill>
                  <a:srgbClr val="569748"/>
                </a:solidFill>
                <a:effectLst/>
                <a:latin typeface="Arial"/>
                <a:ea typeface="Arial"/>
              </a:rPr>
              <a:t>11b) uzasadnienie spełnienia warunków, o których mowa w art. 68 pkt 1, 3 i 4 ustawy z dnia 20 lipca 2017 r. - Prawo wodne, jeżeli przedsięwzięcie wpływa na możliwość osiągnięcia celów środowiskowych, o których mowa w art. 56, art. 57, art. 59 i art. 61 ust. 1 tej ustawy;</a:t>
            </a:r>
          </a:p>
          <a:p>
            <a:pPr marL="0" indent="0">
              <a:lnSpc>
                <a:spcPct val="115000"/>
              </a:lnSpc>
              <a:spcBef>
                <a:spcPts val="130"/>
              </a:spcBef>
              <a:spcAft>
                <a:spcPts val="0"/>
              </a:spcAft>
              <a:buNone/>
            </a:pPr>
            <a:r>
              <a:rPr lang="pl-PL" dirty="0" smtClean="0">
                <a:solidFill>
                  <a:srgbClr val="000000"/>
                </a:solidFill>
                <a:effectLst/>
                <a:latin typeface="Arial"/>
                <a:ea typeface="Arial"/>
              </a:rPr>
              <a:t>19) </a:t>
            </a:r>
            <a:r>
              <a:rPr lang="pl-PL" strike="sngStrike" dirty="0" smtClean="0">
                <a:solidFill>
                  <a:srgbClr val="E51C23"/>
                </a:solidFill>
                <a:effectLst/>
                <a:latin typeface="Arial"/>
                <a:ea typeface="Arial"/>
              </a:rPr>
              <a:t>podpis autora, a w przypadku gdy wykonawcą raportu jest zespół autorów - kierującego tym zespołem, wraz z podaniem imienia i nazwiska oraz daty sporządzenia raportu;</a:t>
            </a:r>
            <a:r>
              <a:rPr lang="pl-PL" dirty="0" smtClean="0">
                <a:effectLst/>
                <a:latin typeface="Arial"/>
                <a:ea typeface="Arial"/>
              </a:rPr>
              <a:t/>
            </a:r>
            <a:br>
              <a:rPr lang="pl-PL" dirty="0" smtClean="0">
                <a:effectLst/>
                <a:latin typeface="Arial"/>
                <a:ea typeface="Arial"/>
              </a:rPr>
            </a:br>
            <a:r>
              <a:rPr lang="pl-PL" u="sng" dirty="0" smtClean="0">
                <a:solidFill>
                  <a:srgbClr val="569748"/>
                </a:solidFill>
                <a:effectLst/>
                <a:latin typeface="Arial"/>
                <a:ea typeface="Arial"/>
              </a:rPr>
              <a:t>datę sporządzenia raportu, imię, nazwisko i podpis autora, a w przypadku gdy wykonawcą raportu jest zespół autorów - imię, nazwisko i podpis kierującego tym zespołem oraz imiona, nazwiska i podpisy członków zespołu autorów;</a:t>
            </a:r>
            <a:endParaRPr lang="pl-PL" dirty="0" smtClean="0">
              <a:effectLst/>
              <a:latin typeface="Arial"/>
              <a:ea typeface="Arial"/>
            </a:endParaRPr>
          </a:p>
          <a:p>
            <a:pPr marL="236855">
              <a:lnSpc>
                <a:spcPct val="115000"/>
              </a:lnSpc>
              <a:spcBef>
                <a:spcPts val="130"/>
              </a:spcBef>
              <a:spcAft>
                <a:spcPts val="0"/>
              </a:spcAft>
            </a:pPr>
            <a:endParaRPr lang="pl-PL" dirty="0">
              <a:effectLst/>
              <a:latin typeface="Arial"/>
              <a:ea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32657"/>
            <a:ext cx="999877" cy="100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05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extLst>
              <p:ext uri="{D42A27DB-BD31-4B8C-83A1-F6EECF244321}">
                <p14:modId xmlns:p14="http://schemas.microsoft.com/office/powerpoint/2010/main" val="2969106442"/>
              </p:ext>
            </p:extLst>
          </p:nvPr>
        </p:nvGraphicFramePr>
        <p:xfrm>
          <a:off x="323528" y="116632"/>
          <a:ext cx="8640960" cy="6584280"/>
        </p:xfrm>
        <a:graphic>
          <a:graphicData uri="http://schemas.openxmlformats.org/presentationml/2006/ole">
            <mc:AlternateContent xmlns:mc="http://schemas.openxmlformats.org/markup-compatibility/2006">
              <mc:Choice xmlns:v="urn:schemas-microsoft-com:vml" Requires="v">
                <p:oleObj spid="_x0000_s3074" name="Dokument" r:id="rId3" imgW="7916866" imgH="8799091" progId="Word.Document.12">
                  <p:embed/>
                </p:oleObj>
              </mc:Choice>
              <mc:Fallback>
                <p:oleObj name="Dokument" r:id="rId3" imgW="7916866" imgH="8799091" progId="Word.Document.12">
                  <p:embed/>
                  <p:pic>
                    <p:nvPicPr>
                      <p:cNvPr id="0" name=""/>
                      <p:cNvPicPr/>
                      <p:nvPr/>
                    </p:nvPicPr>
                    <p:blipFill>
                      <a:blip r:embed="rId4"/>
                      <a:stretch>
                        <a:fillRect/>
                      </a:stretch>
                    </p:blipFill>
                    <p:spPr>
                      <a:xfrm>
                        <a:off x="323528" y="116632"/>
                        <a:ext cx="8640960" cy="6584280"/>
                      </a:xfrm>
                      <a:prstGeom prst="rect">
                        <a:avLst/>
                      </a:prstGeom>
                    </p:spPr>
                  </p:pic>
                </p:oleObj>
              </mc:Fallback>
            </mc:AlternateContent>
          </a:graphicData>
        </a:graphic>
      </p:graphicFrame>
    </p:spTree>
    <p:extLst>
      <p:ext uri="{BB962C8B-B14F-4D97-AF65-F5344CB8AC3E}">
        <p14:creationId xmlns:p14="http://schemas.microsoft.com/office/powerpoint/2010/main" val="4695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600" b="1" dirty="0" smtClean="0">
                <a:solidFill>
                  <a:srgbClr val="00B050"/>
                </a:solidFill>
              </a:rPr>
              <a:t>Obowiązek przeprowadzenia </a:t>
            </a:r>
            <a:r>
              <a:rPr lang="pl-PL" sz="3600" b="1" dirty="0" err="1" smtClean="0">
                <a:solidFill>
                  <a:srgbClr val="00B050"/>
                </a:solidFill>
              </a:rPr>
              <a:t>ooś</a:t>
            </a:r>
            <a:endParaRPr lang="pl-PL" sz="3600" b="1" dirty="0">
              <a:solidFill>
                <a:srgbClr val="00B050"/>
              </a:solidFill>
            </a:endParaRPr>
          </a:p>
        </p:txBody>
      </p:sp>
      <p:sp>
        <p:nvSpPr>
          <p:cNvPr id="3" name="Symbol zastępczy zawartości 2"/>
          <p:cNvSpPr>
            <a:spLocks noGrp="1"/>
          </p:cNvSpPr>
          <p:nvPr>
            <p:ph idx="1"/>
          </p:nvPr>
        </p:nvSpPr>
        <p:spPr>
          <a:xfrm>
            <a:off x="457200" y="1124744"/>
            <a:ext cx="8229600" cy="5001419"/>
          </a:xfrm>
        </p:spPr>
        <p:txBody>
          <a:bodyPr>
            <a:normAutofit fontScale="70000" lnSpcReduction="20000"/>
          </a:bodyPr>
          <a:lstStyle/>
          <a:p>
            <a:pPr marL="0" indent="0">
              <a:buNone/>
            </a:pPr>
            <a:r>
              <a:rPr lang="pl-PL" sz="2600" b="1" dirty="0" smtClean="0"/>
              <a:t>Art. 63.  [Stwierdzenie obowiązku przeprowadzenia oceny oddziaływania przedsięwzięcia na środowisko] </a:t>
            </a:r>
            <a:endParaRPr lang="pl-PL" sz="2600" dirty="0" smtClean="0"/>
          </a:p>
          <a:p>
            <a:pPr marL="0" indent="0">
              <a:lnSpc>
                <a:spcPct val="115000"/>
              </a:lnSpc>
              <a:spcBef>
                <a:spcPts val="130"/>
              </a:spcBef>
              <a:spcAft>
                <a:spcPts val="0"/>
              </a:spcAft>
              <a:buNone/>
            </a:pPr>
            <a:r>
              <a:rPr lang="pl-PL" sz="2200" dirty="0" smtClean="0">
                <a:solidFill>
                  <a:srgbClr val="000000"/>
                </a:solidFill>
                <a:effectLst/>
                <a:latin typeface="Arial"/>
                <a:ea typeface="Arial"/>
              </a:rPr>
              <a:t>2. </a:t>
            </a:r>
            <a:r>
              <a:rPr lang="pl-PL" sz="2200" baseline="30000" dirty="0" smtClean="0">
                <a:solidFill>
                  <a:srgbClr val="000000"/>
                </a:solidFill>
                <a:effectLst/>
                <a:latin typeface="Arial"/>
                <a:ea typeface="Arial"/>
              </a:rPr>
              <a:t>28</a:t>
            </a:r>
            <a:r>
              <a:rPr lang="pl-PL" sz="2200" dirty="0" smtClean="0">
                <a:solidFill>
                  <a:srgbClr val="000000"/>
                </a:solidFill>
                <a:effectLst/>
                <a:latin typeface="Arial"/>
                <a:ea typeface="Arial"/>
              </a:rPr>
              <a:t> </a:t>
            </a:r>
            <a:r>
              <a:rPr lang="pl-PL" sz="2200" strike="sngStrike" dirty="0" smtClean="0">
                <a:solidFill>
                  <a:srgbClr val="E51C23"/>
                </a:solidFill>
                <a:effectLst/>
                <a:latin typeface="Arial"/>
                <a:ea typeface="Arial"/>
              </a:rPr>
              <a:t>Postanowienie wydaje się również, jeżeli organ nie stwierdzi potrzeby przeprowadzenia oceny oddziaływania przedsięwzięcia na środowisko.</a:t>
            </a:r>
            <a:r>
              <a:rPr lang="pl-PL" sz="2200" dirty="0" smtClean="0">
                <a:effectLst/>
                <a:latin typeface="Arial"/>
                <a:ea typeface="Arial"/>
              </a:rPr>
              <a:t/>
            </a:r>
            <a:br>
              <a:rPr lang="pl-PL" sz="2200" dirty="0" smtClean="0">
                <a:effectLst/>
                <a:latin typeface="Arial"/>
                <a:ea typeface="Arial"/>
              </a:rPr>
            </a:br>
            <a:r>
              <a:rPr lang="pl-PL" sz="2200" u="sng" dirty="0" smtClean="0">
                <a:solidFill>
                  <a:srgbClr val="569748"/>
                </a:solidFill>
                <a:effectLst/>
                <a:latin typeface="Arial"/>
                <a:ea typeface="Arial"/>
              </a:rPr>
              <a:t>(uchylony).</a:t>
            </a:r>
            <a:endParaRPr lang="pl-PL" sz="2200" dirty="0" smtClean="0">
              <a:effectLst/>
              <a:latin typeface="Arial"/>
              <a:ea typeface="Arial"/>
            </a:endParaRPr>
          </a:p>
          <a:p>
            <a:pPr marL="0" indent="0">
              <a:lnSpc>
                <a:spcPct val="115000"/>
              </a:lnSpc>
              <a:spcBef>
                <a:spcPts val="130"/>
              </a:spcBef>
              <a:spcAft>
                <a:spcPts val="0"/>
              </a:spcAft>
              <a:buNone/>
            </a:pPr>
            <a:r>
              <a:rPr lang="pl-PL" sz="2200" dirty="0" smtClean="0">
                <a:solidFill>
                  <a:srgbClr val="000000"/>
                </a:solidFill>
                <a:effectLst/>
                <a:latin typeface="Arial"/>
                <a:ea typeface="Arial"/>
              </a:rPr>
              <a:t>2a. </a:t>
            </a:r>
            <a:r>
              <a:rPr lang="pl-PL" sz="2200" baseline="30000" dirty="0" smtClean="0">
                <a:solidFill>
                  <a:srgbClr val="000000"/>
                </a:solidFill>
                <a:effectLst/>
                <a:latin typeface="Arial"/>
                <a:ea typeface="Arial"/>
              </a:rPr>
              <a:t>29</a:t>
            </a:r>
            <a:r>
              <a:rPr lang="pl-PL" sz="2200" dirty="0" smtClean="0">
                <a:solidFill>
                  <a:srgbClr val="000000"/>
                </a:solidFill>
                <a:effectLst/>
                <a:latin typeface="Arial"/>
                <a:ea typeface="Arial"/>
              </a:rPr>
              <a:t> </a:t>
            </a:r>
            <a:r>
              <a:rPr lang="pl-PL" sz="2200" strike="sngStrike" dirty="0" smtClean="0">
                <a:solidFill>
                  <a:srgbClr val="E51C23"/>
                </a:solidFill>
                <a:effectLst/>
                <a:latin typeface="Arial"/>
                <a:ea typeface="Arial"/>
              </a:rPr>
              <a:t>W postanowieniu, o którym mowa w ust. 2, organ może wskazać na konieczność określenia w decyzji o środowiskowych uwarunkowaniach warunków lub wymagań, o których mowa w art. 82 ust. 1 pkt 1 lit. b lub c, lub nałożenia obowiązku działania, o którym mowa w art. 82 ust. 1 pkt 2 lit. b.</a:t>
            </a:r>
            <a:r>
              <a:rPr lang="pl-PL" sz="2200" dirty="0" smtClean="0">
                <a:effectLst/>
                <a:latin typeface="Arial"/>
                <a:ea typeface="Arial"/>
              </a:rPr>
              <a:t/>
            </a:r>
            <a:br>
              <a:rPr lang="pl-PL" sz="2200" dirty="0" smtClean="0">
                <a:effectLst/>
                <a:latin typeface="Arial"/>
                <a:ea typeface="Arial"/>
              </a:rPr>
            </a:br>
            <a:r>
              <a:rPr lang="pl-PL" sz="2200" u="sng" dirty="0" smtClean="0">
                <a:solidFill>
                  <a:srgbClr val="569748"/>
                </a:solidFill>
                <a:effectLst/>
                <a:latin typeface="Arial"/>
                <a:ea typeface="Arial"/>
              </a:rPr>
              <a:t>(uchylony).</a:t>
            </a:r>
          </a:p>
          <a:p>
            <a:pPr marL="0" indent="0">
              <a:lnSpc>
                <a:spcPct val="115000"/>
              </a:lnSpc>
              <a:spcBef>
                <a:spcPts val="400"/>
              </a:spcBef>
              <a:spcAft>
                <a:spcPts val="0"/>
              </a:spcAft>
              <a:buNone/>
            </a:pPr>
            <a:r>
              <a:rPr lang="pl-PL" sz="2200" b="1" dirty="0" smtClean="0">
                <a:solidFill>
                  <a:srgbClr val="000000"/>
                </a:solidFill>
                <a:effectLst/>
                <a:latin typeface="Arial"/>
                <a:ea typeface="Arial"/>
              </a:rPr>
              <a:t>Art. 64.  [Obowiązek zasięgnięcia opinii] </a:t>
            </a:r>
            <a:endParaRPr lang="pl-PL" sz="2200" dirty="0" smtClean="0">
              <a:effectLst/>
              <a:latin typeface="Arial"/>
              <a:ea typeface="Arial"/>
            </a:endParaRPr>
          </a:p>
          <a:p>
            <a:pPr marL="457200" indent="-457200">
              <a:lnSpc>
                <a:spcPct val="115000"/>
              </a:lnSpc>
              <a:buFont typeface="Arial" panose="020B0604020202020204" pitchFamily="34" charset="0"/>
              <a:buAutoNum type="arabicPeriod"/>
            </a:pPr>
            <a:r>
              <a:rPr lang="pl-PL" sz="2200" strike="sngStrike" dirty="0" err="1" smtClean="0">
                <a:solidFill>
                  <a:srgbClr val="E51C23"/>
                </a:solidFill>
                <a:effectLst/>
                <a:latin typeface="Arial"/>
                <a:ea typeface="Arial"/>
              </a:rPr>
              <a:t>Postanowienia</a:t>
            </a:r>
            <a:r>
              <a:rPr lang="pl-PL" sz="2200" u="sng" dirty="0" err="1" smtClean="0">
                <a:solidFill>
                  <a:srgbClr val="569748"/>
                </a:solidFill>
                <a:effectLst/>
                <a:latin typeface="Arial"/>
                <a:ea typeface="Arial"/>
              </a:rPr>
              <a:t>Postanowienie</a:t>
            </a:r>
            <a:r>
              <a:rPr lang="pl-PL" sz="2200" dirty="0" smtClean="0">
                <a:solidFill>
                  <a:srgbClr val="000000"/>
                </a:solidFill>
                <a:effectLst/>
                <a:latin typeface="Arial"/>
                <a:ea typeface="Arial"/>
              </a:rPr>
              <a:t>, o </a:t>
            </a:r>
            <a:r>
              <a:rPr lang="pl-PL" sz="2200" strike="sngStrike" dirty="0" err="1" smtClean="0">
                <a:solidFill>
                  <a:srgbClr val="E51C23"/>
                </a:solidFill>
                <a:effectLst/>
                <a:latin typeface="Arial"/>
                <a:ea typeface="Arial"/>
              </a:rPr>
              <a:t>których</a:t>
            </a:r>
            <a:r>
              <a:rPr lang="pl-PL" sz="2200" u="sng" dirty="0" err="1" smtClean="0">
                <a:solidFill>
                  <a:srgbClr val="569748"/>
                </a:solidFill>
                <a:effectLst/>
                <a:latin typeface="Arial"/>
                <a:ea typeface="Arial"/>
              </a:rPr>
              <a:t>którym</a:t>
            </a:r>
            <a:r>
              <a:rPr lang="pl-PL" sz="2200" dirty="0" smtClean="0">
                <a:solidFill>
                  <a:srgbClr val="000000"/>
                </a:solidFill>
                <a:effectLst/>
                <a:latin typeface="Arial"/>
                <a:ea typeface="Arial"/>
              </a:rPr>
              <a:t> mowa w art. 63 ust. 1</a:t>
            </a:r>
            <a:r>
              <a:rPr lang="pl-PL" sz="2200" strike="sngStrike" dirty="0" smtClean="0">
                <a:solidFill>
                  <a:srgbClr val="E51C23"/>
                </a:solidFill>
                <a:effectLst/>
                <a:latin typeface="Arial"/>
                <a:ea typeface="Arial"/>
              </a:rPr>
              <a:t> i 2</a:t>
            </a:r>
            <a:r>
              <a:rPr lang="pl-PL" sz="2200" dirty="0" smtClean="0">
                <a:solidFill>
                  <a:srgbClr val="000000"/>
                </a:solidFill>
                <a:effectLst/>
                <a:latin typeface="Arial"/>
                <a:ea typeface="Arial"/>
              </a:rPr>
              <a:t>, wydaje się po </a:t>
            </a:r>
            <a:r>
              <a:rPr lang="pl-PL" sz="2200" dirty="0">
                <a:solidFill>
                  <a:srgbClr val="000000"/>
                </a:solidFill>
                <a:latin typeface="Arial"/>
                <a:ea typeface="Arial"/>
              </a:rPr>
              <a:t>zasięgnięciu opinii</a:t>
            </a:r>
            <a:r>
              <a:rPr lang="pl-PL" sz="2200" dirty="0" smtClean="0">
                <a:solidFill>
                  <a:srgbClr val="000000"/>
                </a:solidFill>
                <a:latin typeface="Arial"/>
                <a:ea typeface="Arial"/>
              </a:rPr>
              <a:t>:</a:t>
            </a:r>
            <a:endParaRPr lang="pl-PL" sz="2200" u="sng" dirty="0" smtClean="0">
              <a:solidFill>
                <a:srgbClr val="569748"/>
              </a:solidFill>
              <a:latin typeface="Arial"/>
              <a:ea typeface="Arial"/>
            </a:endParaRPr>
          </a:p>
          <a:p>
            <a:pPr marL="0" indent="0">
              <a:lnSpc>
                <a:spcPct val="115000"/>
              </a:lnSpc>
              <a:spcAft>
                <a:spcPts val="0"/>
              </a:spcAft>
              <a:buNone/>
            </a:pPr>
            <a:r>
              <a:rPr lang="pl-PL" sz="2200" u="sng" dirty="0" smtClean="0">
                <a:solidFill>
                  <a:srgbClr val="569748"/>
                </a:solidFill>
                <a:latin typeface="Arial"/>
                <a:ea typeface="Arial"/>
              </a:rPr>
              <a:t>   1d</a:t>
            </a:r>
            <a:r>
              <a:rPr lang="pl-PL" sz="2200" u="sng" dirty="0">
                <a:solidFill>
                  <a:srgbClr val="569748"/>
                </a:solidFill>
                <a:latin typeface="Arial"/>
                <a:ea typeface="Arial"/>
              </a:rPr>
              <a:t>) W przypadku gdy wnioskodawcą dla planowanych przedsięwzięć, o których mowa w art. 75 ust. 1 pkt 4, jest jednostka samorządu terytorialnego, dla której organem wykonawczym jest organ właściwy do wydania decyzji o środowiskowych uwarunkowaniach lub podmiot od niej zależny w rozumieniu art. 24m ust. 2 ustawy z dnia 8 marca 1990 r. o samorządzie gminnym (Dz. U. z 2019 r. poz. 506 i 1309), regionalny dyrektor ochrony środowiska, stwierdzając konieczność przeprowadzenia oceny oddziaływania przedsięwzięcia na środowisko, zamiast opinii, o której mowa w ust. 1 pkt 1, dokonuje uzgodnienia w drodze postanowienia. Postanowienie to można zaskarżyć w zażaleniu, o którym mowa w art. 65 ust. </a:t>
            </a:r>
            <a:r>
              <a:rPr lang="pl-PL" sz="2200" u="sng" dirty="0" smtClean="0">
                <a:solidFill>
                  <a:srgbClr val="569748"/>
                </a:solidFill>
                <a:latin typeface="Arial"/>
                <a:ea typeface="Arial"/>
              </a:rPr>
              <a:t>2</a:t>
            </a:r>
            <a:endParaRPr lang="pl-PL" sz="2200" dirty="0" smtClean="0">
              <a:effectLst/>
              <a:latin typeface="Arial"/>
              <a:ea typeface="Arial"/>
            </a:endParaRPr>
          </a:p>
          <a:p>
            <a:pPr marL="0" indent="0">
              <a:lnSpc>
                <a:spcPct val="115000"/>
              </a:lnSpc>
              <a:spcBef>
                <a:spcPts val="130"/>
              </a:spcBef>
              <a:spcAft>
                <a:spcPts val="0"/>
              </a:spcAft>
              <a:buNone/>
            </a:pPr>
            <a:endParaRPr lang="pl-PL" u="sng" dirty="0" smtClean="0">
              <a:solidFill>
                <a:srgbClr val="569748"/>
              </a:solidFill>
              <a:effectLst/>
              <a:latin typeface="Arial"/>
              <a:ea typeface="Arial"/>
            </a:endParaRPr>
          </a:p>
          <a:p>
            <a:pPr marL="0" indent="0">
              <a:lnSpc>
                <a:spcPct val="115000"/>
              </a:lnSpc>
              <a:spcBef>
                <a:spcPts val="130"/>
              </a:spcBef>
              <a:spcAft>
                <a:spcPts val="0"/>
              </a:spcAft>
              <a:buNone/>
            </a:pPr>
            <a:endParaRPr lang="pl-PL" dirty="0" smtClean="0">
              <a:effectLst/>
              <a:latin typeface="Arial"/>
              <a:ea typeface="Arial"/>
            </a:endParaRPr>
          </a:p>
          <a:p>
            <a:pPr marL="0" indent="0">
              <a:buNone/>
            </a:pPr>
            <a:endParaRPr lang="pl-PL" dirty="0"/>
          </a:p>
        </p:txBody>
      </p:sp>
    </p:spTree>
    <p:extLst>
      <p:ext uri="{BB962C8B-B14F-4D97-AF65-F5344CB8AC3E}">
        <p14:creationId xmlns:p14="http://schemas.microsoft.com/office/powerpoint/2010/main" val="3625266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600" b="1" dirty="0">
                <a:solidFill>
                  <a:srgbClr val="00B050"/>
                </a:solidFill>
              </a:rPr>
              <a:t>Obowiązek przeprowadzenia </a:t>
            </a:r>
            <a:r>
              <a:rPr lang="pl-PL" sz="3600" b="1" dirty="0" err="1">
                <a:solidFill>
                  <a:srgbClr val="00B050"/>
                </a:solidFill>
              </a:rPr>
              <a:t>ooś</a:t>
            </a:r>
            <a:endParaRPr lang="pl-PL" dirty="0"/>
          </a:p>
        </p:txBody>
      </p:sp>
      <p:sp>
        <p:nvSpPr>
          <p:cNvPr id="3" name="Symbol zastępczy zawartości 2"/>
          <p:cNvSpPr>
            <a:spLocks noGrp="1"/>
          </p:cNvSpPr>
          <p:nvPr>
            <p:ph idx="1"/>
          </p:nvPr>
        </p:nvSpPr>
        <p:spPr>
          <a:xfrm>
            <a:off x="457200" y="1196752"/>
            <a:ext cx="8229600" cy="4929411"/>
          </a:xfrm>
        </p:spPr>
        <p:txBody>
          <a:bodyPr>
            <a:normAutofit fontScale="62500" lnSpcReduction="20000"/>
          </a:bodyPr>
          <a:lstStyle/>
          <a:p>
            <a:pPr marL="0" indent="0">
              <a:lnSpc>
                <a:spcPct val="115000"/>
              </a:lnSpc>
              <a:spcBef>
                <a:spcPts val="130"/>
              </a:spcBef>
              <a:spcAft>
                <a:spcPts val="0"/>
              </a:spcAft>
              <a:buNone/>
            </a:pPr>
            <a:r>
              <a:rPr lang="pl-PL" dirty="0" smtClean="0">
                <a:solidFill>
                  <a:srgbClr val="000000"/>
                </a:solidFill>
                <a:effectLst/>
                <a:latin typeface="Arial"/>
                <a:ea typeface="Arial"/>
              </a:rPr>
              <a:t>2. Organ zasięgający opinii przedkłada:</a:t>
            </a:r>
            <a:endParaRPr lang="pl-PL" dirty="0" smtClean="0">
              <a:effectLst/>
              <a:latin typeface="Arial"/>
              <a:ea typeface="Arial"/>
            </a:endParaRPr>
          </a:p>
          <a:p>
            <a:pPr marL="0" indent="0">
              <a:lnSpc>
                <a:spcPct val="115000"/>
              </a:lnSpc>
              <a:spcBef>
                <a:spcPts val="130"/>
              </a:spcBef>
              <a:spcAft>
                <a:spcPts val="0"/>
              </a:spcAft>
              <a:buNone/>
            </a:pPr>
            <a:r>
              <a:rPr lang="pl-PL" dirty="0" smtClean="0">
                <a:solidFill>
                  <a:srgbClr val="000000"/>
                </a:solidFill>
                <a:effectLst/>
                <a:latin typeface="Arial"/>
                <a:ea typeface="Arial"/>
              </a:rPr>
              <a:t>  1) wniosek o wydanie decyzji o środowiskowych uwarunkowaniach;</a:t>
            </a:r>
            <a:endParaRPr lang="pl-PL" dirty="0" smtClean="0">
              <a:effectLst/>
              <a:latin typeface="Arial"/>
              <a:ea typeface="Arial"/>
            </a:endParaRPr>
          </a:p>
          <a:p>
            <a:pPr marL="0" indent="0">
              <a:lnSpc>
                <a:spcPct val="115000"/>
              </a:lnSpc>
              <a:spcBef>
                <a:spcPts val="130"/>
              </a:spcBef>
              <a:spcAft>
                <a:spcPts val="0"/>
              </a:spcAft>
              <a:buNone/>
            </a:pPr>
            <a:r>
              <a:rPr lang="pl-PL" dirty="0" smtClean="0">
                <a:solidFill>
                  <a:srgbClr val="000000"/>
                </a:solidFill>
                <a:effectLst/>
                <a:latin typeface="Arial"/>
                <a:ea typeface="Arial"/>
              </a:rPr>
              <a:t>  2) kartę informacyjną przedsięwzięcia;</a:t>
            </a:r>
            <a:endParaRPr lang="pl-PL" dirty="0" smtClean="0">
              <a:effectLst/>
              <a:latin typeface="Arial"/>
              <a:ea typeface="Arial"/>
            </a:endParaRPr>
          </a:p>
          <a:p>
            <a:pPr marL="0" indent="0">
              <a:buNone/>
            </a:pPr>
            <a:r>
              <a:rPr lang="pl-PL" dirty="0" smtClean="0">
                <a:solidFill>
                  <a:srgbClr val="000000"/>
                </a:solidFill>
                <a:effectLst/>
                <a:latin typeface="Arial"/>
                <a:ea typeface="Arial"/>
              </a:rPr>
              <a:t>  3) wypis i </a:t>
            </a:r>
            <a:r>
              <a:rPr lang="pl-PL" dirty="0" err="1" smtClean="0">
                <a:solidFill>
                  <a:srgbClr val="000000"/>
                </a:solidFill>
                <a:effectLst/>
                <a:latin typeface="Arial"/>
                <a:ea typeface="Arial"/>
              </a:rPr>
              <a:t>wyrys</a:t>
            </a:r>
            <a:r>
              <a:rPr lang="pl-PL" dirty="0" smtClean="0">
                <a:solidFill>
                  <a:srgbClr val="000000"/>
                </a:solidFill>
                <a:effectLst/>
                <a:latin typeface="Arial"/>
                <a:ea typeface="Arial"/>
              </a:rPr>
              <a:t> z miejscowego planu zagospodarowania przestrzennego, jeżeli plan ten został uchwalony, albo informację o jego braku; nie dotyczy to opinii w sprawie obowiązku przeprowadzenia oceny oddziaływania przedsięwzięcia na środowisko dla … </a:t>
            </a:r>
            <a:r>
              <a:rPr lang="pl-PL" u="sng" dirty="0" smtClean="0">
                <a:solidFill>
                  <a:srgbClr val="569748"/>
                </a:solidFill>
                <a:effectLst/>
                <a:latin typeface="Arial"/>
                <a:ea typeface="Arial"/>
              </a:rPr>
              <a:t>publicznych urządzeń służących do zaopatrzenia ludności w wodę, dla publicznych urządzeń służących do przesyłania i odprowadzania ścieków… </a:t>
            </a:r>
          </a:p>
          <a:p>
            <a:pPr marL="0" indent="0">
              <a:lnSpc>
                <a:spcPct val="115000"/>
              </a:lnSpc>
              <a:spcBef>
                <a:spcPts val="130"/>
              </a:spcBef>
              <a:spcAft>
                <a:spcPts val="0"/>
              </a:spcAft>
              <a:buNone/>
            </a:pPr>
            <a:r>
              <a:rPr lang="pl-PL" u="sng" dirty="0" smtClean="0">
                <a:solidFill>
                  <a:srgbClr val="569748"/>
                </a:solidFill>
                <a:effectLst/>
                <a:latin typeface="Arial"/>
                <a:ea typeface="Arial"/>
              </a:rPr>
              <a:t>  2a. W przypadku przedsięwzięć, o których mowa w art. 75 ust. 1 pkt 4, organ zasięgający opinii przedkłada także regionalnemu dyrektorowi ochrony środowiska oświadczenie wraz z uzasadnieniem, czy wnioskodawca jest podmiotem zależnym od jednostki samorządu terytorialnego, dla której organem wykonawczym w rozumieniu art. 24m ust. 2 ustawy z dnia 8 marca 1990 r. o samorządzie gminnym jest organ właściwy do wydania decyzji o środowiskowych uwarunkowaniach.</a:t>
            </a:r>
            <a:endParaRPr lang="pl-PL" dirty="0" smtClean="0">
              <a:effectLst/>
              <a:latin typeface="Arial"/>
              <a:ea typeface="Arial"/>
            </a:endParaRPr>
          </a:p>
          <a:p>
            <a:endParaRPr lang="pl-PL" dirty="0"/>
          </a:p>
        </p:txBody>
      </p:sp>
    </p:spTree>
    <p:extLst>
      <p:ext uri="{BB962C8B-B14F-4D97-AF65-F5344CB8AC3E}">
        <p14:creationId xmlns:p14="http://schemas.microsoft.com/office/powerpoint/2010/main" val="2325516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2" y="274638"/>
            <a:ext cx="7416824" cy="778098"/>
          </a:xfrm>
        </p:spPr>
        <p:txBody>
          <a:bodyPr>
            <a:noAutofit/>
          </a:bodyPr>
          <a:lstStyle/>
          <a:p>
            <a:r>
              <a:rPr lang="pl-PL" sz="2000" b="1" dirty="0">
                <a:solidFill>
                  <a:srgbClr val="00B050"/>
                </a:solidFill>
              </a:rPr>
              <a:t>Organy </a:t>
            </a:r>
            <a:r>
              <a:rPr lang="pl-PL" sz="2000" b="1" u="sng" dirty="0">
                <a:solidFill>
                  <a:srgbClr val="00B050"/>
                </a:solidFill>
              </a:rPr>
              <a:t>opiniujące</a:t>
            </a:r>
            <a:r>
              <a:rPr lang="pl-PL" sz="2000" b="1" dirty="0">
                <a:solidFill>
                  <a:srgbClr val="00B050"/>
                </a:solidFill>
              </a:rPr>
              <a:t> na etapie </a:t>
            </a:r>
            <a:r>
              <a:rPr lang="pl-PL" sz="2000" b="1" dirty="0" err="1">
                <a:solidFill>
                  <a:srgbClr val="00B050"/>
                </a:solidFill>
              </a:rPr>
              <a:t>scopingu</a:t>
            </a:r>
            <a:r>
              <a:rPr lang="pl-PL" sz="2000" b="1" dirty="0">
                <a:solidFill>
                  <a:srgbClr val="00B050"/>
                </a:solidFill>
              </a:rPr>
              <a:t> i screeningu </a:t>
            </a:r>
            <a:r>
              <a:rPr lang="pl-PL" sz="2000" b="1" dirty="0" smtClean="0">
                <a:solidFill>
                  <a:srgbClr val="00B050"/>
                </a:solidFill>
              </a:rPr>
              <a:t> -  </a:t>
            </a:r>
            <a:r>
              <a:rPr lang="pl-PL" sz="2000" b="1" i="1" dirty="0">
                <a:solidFill>
                  <a:srgbClr val="00B050"/>
                </a:solidFill>
              </a:rPr>
              <a:t>art. 64 ust 1 ustawy </a:t>
            </a:r>
            <a:r>
              <a:rPr lang="pl-PL" sz="2000" b="1" i="1" dirty="0" err="1">
                <a:solidFill>
                  <a:srgbClr val="00B050"/>
                </a:solidFill>
              </a:rPr>
              <a:t>ooś</a:t>
            </a:r>
            <a:r>
              <a:rPr lang="pl-PL" sz="2000" b="1" i="1" dirty="0">
                <a:solidFill>
                  <a:srgbClr val="00B050"/>
                </a:solidFill>
              </a:rPr>
              <a:t>:</a:t>
            </a:r>
            <a:endParaRPr lang="pl-PL" sz="2000" i="1" dirty="0">
              <a:solidFill>
                <a:srgbClr val="00B050"/>
              </a:solidFill>
            </a:endParaRPr>
          </a:p>
        </p:txBody>
      </p:sp>
      <p:sp>
        <p:nvSpPr>
          <p:cNvPr id="3" name="Symbol zastępczy zawartości 2"/>
          <p:cNvSpPr>
            <a:spLocks noGrp="1"/>
          </p:cNvSpPr>
          <p:nvPr>
            <p:ph idx="1"/>
          </p:nvPr>
        </p:nvSpPr>
        <p:spPr>
          <a:xfrm>
            <a:off x="323528" y="980729"/>
            <a:ext cx="8208912" cy="5400600"/>
          </a:xfrm>
        </p:spPr>
        <p:txBody>
          <a:bodyPr>
            <a:normAutofit fontScale="25000" lnSpcReduction="20000"/>
          </a:bodyPr>
          <a:lstStyle/>
          <a:p>
            <a:endParaRPr lang="pl-PL" sz="1600" dirty="0">
              <a:solidFill>
                <a:srgbClr val="000000"/>
              </a:solidFill>
            </a:endParaRPr>
          </a:p>
          <a:p>
            <a:r>
              <a:rPr lang="pl-PL" sz="8000" b="1" dirty="0">
                <a:solidFill>
                  <a:srgbClr val="00B0F0"/>
                </a:solidFill>
              </a:rPr>
              <a:t>RDOŚ</a:t>
            </a:r>
            <a:r>
              <a:rPr lang="pl-PL" sz="7200" b="1" dirty="0"/>
              <a:t>  - </a:t>
            </a:r>
            <a:r>
              <a:rPr lang="pl-PL" sz="6400" i="1" dirty="0" smtClean="0"/>
              <a:t> </a:t>
            </a:r>
            <a:r>
              <a:rPr lang="pl-PL" sz="7200" i="1" dirty="0"/>
              <a:t>gdy dla planowanego przedsięwzięcia regionalny dyrektor ochrony środowiska stwierdzi konieczność przeprowadzenia oceny oddziaływania przedsięwzięcia na środowisko ze względu na oddziaływanie na obszar Natura 2000, zamiast opinii, </a:t>
            </a:r>
            <a:r>
              <a:rPr lang="pl-PL" sz="7200" i="1" dirty="0" smtClean="0"/>
              <a:t>dokonuje </a:t>
            </a:r>
            <a:r>
              <a:rPr lang="pl-PL" sz="7200" i="1" dirty="0"/>
              <a:t>on </a:t>
            </a:r>
            <a:r>
              <a:rPr lang="pl-PL" sz="7200" b="1" i="1" u="sng" dirty="0"/>
              <a:t>uzgodnienia</a:t>
            </a:r>
            <a:r>
              <a:rPr lang="pl-PL" sz="7200" i="1" dirty="0"/>
              <a:t> w drodze </a:t>
            </a:r>
            <a:r>
              <a:rPr lang="pl-PL" sz="7200" i="1" dirty="0" smtClean="0"/>
              <a:t>postanowienia.</a:t>
            </a:r>
            <a:r>
              <a:rPr lang="pl-PL" sz="3600" u="sng" dirty="0"/>
              <a:t> </a:t>
            </a:r>
            <a:r>
              <a:rPr lang="pl-PL" sz="7200" i="1" u="sng" dirty="0"/>
              <a:t>Postanowienie to można zaskarżyć w zażaleniu, o którym mowa w art. 65 ust. 2</a:t>
            </a:r>
            <a:r>
              <a:rPr lang="pl-PL" sz="7200" i="1" u="sng" dirty="0" smtClean="0"/>
              <a:t>.</a:t>
            </a:r>
          </a:p>
          <a:p>
            <a:pPr marL="0" indent="0">
              <a:buNone/>
            </a:pPr>
            <a:endParaRPr lang="pl-PL" sz="7200" i="1" dirty="0" smtClean="0"/>
          </a:p>
          <a:p>
            <a:pPr>
              <a:buFont typeface="Wingdings" panose="05000000000000000000" pitchFamily="2" charset="2"/>
              <a:buChar char="ü"/>
            </a:pPr>
            <a:r>
              <a:rPr lang="pl-PL" sz="7200" i="1" dirty="0" smtClean="0"/>
              <a:t> </a:t>
            </a:r>
            <a:r>
              <a:rPr lang="pl-PL" sz="7200" i="1" dirty="0">
                <a:solidFill>
                  <a:srgbClr val="00B050"/>
                </a:solidFill>
              </a:rPr>
              <a:t>W przypadku gdy wnioskodawcą dla planowanych przedsięwzięć, o których mowa w art. 75 ust. 1 pkt 4, jest jednostka samorządu terytorialnego, dla której organem wykonawczym jest organ właściwy do wydania decyzji o środowiskowych uwarunkowaniach lub podmiot od niej zależny w rozumieniu art. 24m ust. 2 ustawy z dnia 8 marca 1990 r. o samorządzie gminnym (Dz. U. z 2019 r. poz. 506 i 1309), regionalny dyrektor ochrony środowiska, stwierdzając konieczność przeprowadzenia oceny oddziaływania przedsięwzięcia na środowisko, zamiast opinii, o której mowa w ust. 1 pkt 1, </a:t>
            </a:r>
            <a:r>
              <a:rPr lang="pl-PL" sz="7200" b="1" i="1" dirty="0">
                <a:solidFill>
                  <a:srgbClr val="00B050"/>
                </a:solidFill>
              </a:rPr>
              <a:t>dokonuje uzgodnienia w drodze postanowienia</a:t>
            </a:r>
            <a:r>
              <a:rPr lang="pl-PL" sz="7200" i="1" dirty="0">
                <a:solidFill>
                  <a:srgbClr val="00B050"/>
                </a:solidFill>
              </a:rPr>
              <a:t>. Postanowienie to można zaskarżyć w zażaleniu, o którym mowa w art. 65 ust. 2</a:t>
            </a:r>
            <a:r>
              <a:rPr lang="pl-PL" sz="7200" i="1" dirty="0" smtClean="0">
                <a:solidFill>
                  <a:srgbClr val="00B050"/>
                </a:solidFill>
              </a:rPr>
              <a:t>.</a:t>
            </a:r>
          </a:p>
          <a:p>
            <a:pPr>
              <a:buFont typeface="Wingdings" panose="05000000000000000000" pitchFamily="2" charset="2"/>
              <a:buChar char="ü"/>
            </a:pPr>
            <a:endParaRPr lang="pl-PL" sz="7200" i="1" dirty="0">
              <a:solidFill>
                <a:srgbClr val="00B050"/>
              </a:solidFill>
            </a:endParaRPr>
          </a:p>
          <a:p>
            <a:pPr marL="0" indent="0">
              <a:buNone/>
            </a:pPr>
            <a:endParaRPr lang="pl-PL" sz="3600" b="1" dirty="0" smtClean="0"/>
          </a:p>
          <a:p>
            <a:pPr marL="0" indent="0">
              <a:buNone/>
            </a:pPr>
            <a:endParaRPr lang="pl-PL" sz="3600" b="1" dirty="0" smtClean="0"/>
          </a:p>
          <a:p>
            <a:pPr marL="0" indent="0">
              <a:buNone/>
            </a:pPr>
            <a:r>
              <a:rPr lang="pl-PL" sz="5600" b="1" i="1" dirty="0"/>
              <a:t>Art. 75.  [Organ właściwy do wydania decyzji o środowiskowych uwarunkowaniach] </a:t>
            </a:r>
            <a:endParaRPr lang="pl-PL" sz="5600" i="1" dirty="0"/>
          </a:p>
          <a:p>
            <a:pPr marL="0" indent="0">
              <a:buNone/>
            </a:pPr>
            <a:r>
              <a:rPr lang="pl-PL" sz="5600" i="1" dirty="0"/>
              <a:t>1. Organem właściwym do wydania decyzji o środowiskowych uwarunkowaniach jest:</a:t>
            </a:r>
          </a:p>
          <a:p>
            <a:pPr marL="0" indent="0">
              <a:buNone/>
            </a:pPr>
            <a:r>
              <a:rPr lang="pl-PL" sz="5600" i="1" dirty="0"/>
              <a:t>4) wójt, burmistrz, prezydent miasta - w przypadku pozostałych przedsięwzięć.</a:t>
            </a:r>
          </a:p>
          <a:p>
            <a:pPr marL="0" indent="0">
              <a:buNone/>
            </a:pPr>
            <a:r>
              <a:rPr lang="pl-PL" sz="4800" i="1" dirty="0"/>
              <a:t> </a:t>
            </a:r>
          </a:p>
          <a:p>
            <a:pPr marL="0" indent="0">
              <a:buNone/>
            </a:pPr>
            <a:endParaRPr lang="pl-PL" sz="3600" b="1" dirty="0"/>
          </a:p>
          <a:p>
            <a:pPr marL="0" indent="0">
              <a:buNone/>
            </a:pPr>
            <a:endParaRPr lang="pl-PL" sz="3600" b="1" dirty="0" smtClean="0"/>
          </a:p>
          <a:p>
            <a:pPr marL="0" indent="0">
              <a:buNone/>
            </a:pPr>
            <a:endParaRPr lang="pl-PL" b="1" dirty="0"/>
          </a:p>
          <a:p>
            <a:pPr marL="0" indent="0">
              <a:buNone/>
            </a:pPr>
            <a:endParaRPr lang="pl-PL" b="1" dirty="0" smtClean="0"/>
          </a:p>
          <a:p>
            <a:pPr marL="0" indent="0">
              <a:buNone/>
            </a:pPr>
            <a:endParaRPr lang="pl-PL" sz="3400" b="1" i="1" dirty="0" smtClean="0"/>
          </a:p>
          <a:p>
            <a:pPr marL="0" indent="0">
              <a:buNone/>
            </a:pPr>
            <a:endParaRPr lang="pl-PL" dirty="0">
              <a:solidFill>
                <a:srgbClr val="00B050"/>
              </a:solidFill>
            </a:endParaRPr>
          </a:p>
        </p:txBody>
      </p:sp>
    </p:spTree>
    <p:extLst>
      <p:ext uri="{BB962C8B-B14F-4D97-AF65-F5344CB8AC3E}">
        <p14:creationId xmlns:p14="http://schemas.microsoft.com/office/powerpoint/2010/main" val="1679312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435280" cy="562074"/>
          </a:xfrm>
        </p:spPr>
        <p:txBody>
          <a:bodyPr/>
          <a:lstStyle/>
          <a:p>
            <a:r>
              <a:rPr lang="pl-PL" sz="2000" b="1" dirty="0">
                <a:solidFill>
                  <a:srgbClr val="00B050"/>
                </a:solidFill>
              </a:rPr>
              <a:t>Organy </a:t>
            </a:r>
            <a:r>
              <a:rPr lang="pl-PL" sz="2000" b="1" u="sng" dirty="0">
                <a:solidFill>
                  <a:srgbClr val="00B050"/>
                </a:solidFill>
              </a:rPr>
              <a:t>opiniujące</a:t>
            </a:r>
            <a:r>
              <a:rPr lang="pl-PL" sz="2000" b="1" dirty="0">
                <a:solidFill>
                  <a:srgbClr val="00B050"/>
                </a:solidFill>
              </a:rPr>
              <a:t> na etapie </a:t>
            </a:r>
            <a:r>
              <a:rPr lang="pl-PL" sz="2000" b="1" dirty="0" err="1">
                <a:solidFill>
                  <a:srgbClr val="00B050"/>
                </a:solidFill>
              </a:rPr>
              <a:t>scopingu</a:t>
            </a:r>
            <a:r>
              <a:rPr lang="pl-PL" sz="2000" b="1" dirty="0">
                <a:solidFill>
                  <a:srgbClr val="00B050"/>
                </a:solidFill>
              </a:rPr>
              <a:t> i screeningu  -  </a:t>
            </a:r>
            <a:r>
              <a:rPr lang="pl-PL" sz="2000" b="1" i="1" dirty="0">
                <a:solidFill>
                  <a:srgbClr val="00B050"/>
                </a:solidFill>
              </a:rPr>
              <a:t>art. 64 ust 1 ustawy </a:t>
            </a:r>
            <a:r>
              <a:rPr lang="pl-PL" sz="2000" b="1" i="1" dirty="0" err="1">
                <a:solidFill>
                  <a:srgbClr val="00B050"/>
                </a:solidFill>
              </a:rPr>
              <a:t>ooś</a:t>
            </a:r>
            <a:r>
              <a:rPr lang="pl-PL" sz="2000" b="1" i="1" dirty="0">
                <a:solidFill>
                  <a:srgbClr val="00B050"/>
                </a:solidFill>
              </a:rPr>
              <a:t>:</a:t>
            </a:r>
            <a:endParaRPr lang="pl-PL" dirty="0"/>
          </a:p>
        </p:txBody>
      </p:sp>
      <p:sp>
        <p:nvSpPr>
          <p:cNvPr id="3" name="Symbol zastępczy zawartości 2"/>
          <p:cNvSpPr>
            <a:spLocks noGrp="1"/>
          </p:cNvSpPr>
          <p:nvPr>
            <p:ph idx="1"/>
          </p:nvPr>
        </p:nvSpPr>
        <p:spPr>
          <a:xfrm>
            <a:off x="457200" y="836712"/>
            <a:ext cx="8229600" cy="5289457"/>
          </a:xfrm>
        </p:spPr>
        <p:txBody>
          <a:bodyPr>
            <a:normAutofit fontScale="77500" lnSpcReduction="20000"/>
          </a:bodyPr>
          <a:lstStyle/>
          <a:p>
            <a:pPr lvl="0"/>
            <a:r>
              <a:rPr lang="pl-PL" sz="2300" b="1" dirty="0" smtClean="0">
                <a:solidFill>
                  <a:schemeClr val="accent1"/>
                </a:solidFill>
              </a:rPr>
              <a:t>właściwy </a:t>
            </a:r>
            <a:r>
              <a:rPr lang="pl-PL" sz="2300" b="1" dirty="0">
                <a:solidFill>
                  <a:schemeClr val="accent1"/>
                </a:solidFill>
              </a:rPr>
              <a:t>organ Państwowej Inspekcji Sanitarnej  </a:t>
            </a:r>
            <a:r>
              <a:rPr lang="pl-PL" sz="2100" b="1" dirty="0">
                <a:solidFill>
                  <a:prstClr val="black"/>
                </a:solidFill>
              </a:rPr>
              <a:t>-  </a:t>
            </a:r>
            <a:r>
              <a:rPr lang="pl-PL" sz="2100" dirty="0">
                <a:solidFill>
                  <a:prstClr val="black"/>
                </a:solidFill>
              </a:rPr>
              <a:t>Państwowy Powiatowy/ Wojewódzki Inspektor Sanitarny Wojskowy I.S., PIS MSWiA,  - </a:t>
            </a:r>
            <a:r>
              <a:rPr lang="pl-PL" sz="2100" i="1" dirty="0">
                <a:solidFill>
                  <a:prstClr val="black"/>
                </a:solidFill>
              </a:rPr>
              <a:t>w przypadku przedsięwzięć wymagających decyzji, o których mowa w art. 72 ust. 1 pkt 1-3,  10-19 i 21-24, oraz uchwały, o której mowa w art. 72 ust. 1b;</a:t>
            </a:r>
          </a:p>
          <a:p>
            <a:pPr lvl="0"/>
            <a:endParaRPr lang="pl-PL" sz="2300" b="1" dirty="0" smtClean="0">
              <a:solidFill>
                <a:schemeClr val="accent1"/>
              </a:solidFill>
            </a:endParaRPr>
          </a:p>
          <a:p>
            <a:pPr lvl="0"/>
            <a:r>
              <a:rPr lang="pl-PL" sz="2300" b="1" dirty="0" smtClean="0">
                <a:solidFill>
                  <a:schemeClr val="accent1"/>
                </a:solidFill>
              </a:rPr>
              <a:t>organ </a:t>
            </a:r>
            <a:r>
              <a:rPr lang="pl-PL" sz="2300" b="1" dirty="0">
                <a:solidFill>
                  <a:schemeClr val="accent1"/>
                </a:solidFill>
              </a:rPr>
              <a:t>właściwy do wydania pozwolenia zintegrowanego </a:t>
            </a:r>
            <a:r>
              <a:rPr lang="pl-PL" sz="2100" b="1" dirty="0">
                <a:solidFill>
                  <a:schemeClr val="accent1"/>
                </a:solidFill>
              </a:rPr>
              <a:t>– </a:t>
            </a:r>
            <a:r>
              <a:rPr lang="pl-PL" sz="2300" b="1" dirty="0">
                <a:solidFill>
                  <a:schemeClr val="accent1"/>
                </a:solidFill>
              </a:rPr>
              <a:t>Marszałek albo Starosta </a:t>
            </a:r>
            <a:r>
              <a:rPr lang="pl-PL" sz="2100" b="1" dirty="0">
                <a:solidFill>
                  <a:srgbClr val="00B050"/>
                </a:solidFill>
              </a:rPr>
              <a:t>- </a:t>
            </a:r>
            <a:r>
              <a:rPr lang="pl-PL" sz="2100" i="1" dirty="0">
                <a:solidFill>
                  <a:prstClr val="black"/>
                </a:solidFill>
              </a:rPr>
              <a:t>jeśli przedsięwzięcie zalicza się do instalacji z art. 201 ust. 1 ustawy Prawo Ochrony </a:t>
            </a:r>
            <a:r>
              <a:rPr lang="pl-PL" sz="2100" i="1" dirty="0" smtClean="0">
                <a:solidFill>
                  <a:prstClr val="black"/>
                </a:solidFill>
              </a:rPr>
              <a:t>Środowiska, </a:t>
            </a:r>
            <a:r>
              <a:rPr lang="pl-PL" sz="2100" i="1" dirty="0">
                <a:solidFill>
                  <a:prstClr val="black"/>
                </a:solidFill>
              </a:rPr>
              <a:t>wymagających </a:t>
            </a:r>
            <a:r>
              <a:rPr lang="pl-PL" sz="2100" i="1" dirty="0" smtClean="0">
                <a:solidFill>
                  <a:prstClr val="black"/>
                </a:solidFill>
              </a:rPr>
              <a:t>uzyskania Pozwolenia </a:t>
            </a:r>
            <a:r>
              <a:rPr lang="pl-PL" sz="2100" i="1" dirty="0">
                <a:solidFill>
                  <a:prstClr val="black"/>
                </a:solidFill>
              </a:rPr>
              <a:t>Zintegrowanego </a:t>
            </a:r>
          </a:p>
          <a:p>
            <a:pPr lvl="0">
              <a:spcBef>
                <a:spcPts val="434"/>
              </a:spcBef>
            </a:pPr>
            <a:endParaRPr lang="pl-PL" sz="2300" b="1" dirty="0" smtClean="0">
              <a:solidFill>
                <a:schemeClr val="accent1"/>
              </a:solidFill>
            </a:endParaRPr>
          </a:p>
          <a:p>
            <a:pPr lvl="0">
              <a:spcBef>
                <a:spcPts val="434"/>
              </a:spcBef>
            </a:pPr>
            <a:r>
              <a:rPr lang="pl-PL" sz="2300" b="1" dirty="0" smtClean="0">
                <a:solidFill>
                  <a:schemeClr val="accent1"/>
                </a:solidFill>
              </a:rPr>
              <a:t>organ </a:t>
            </a:r>
            <a:r>
              <a:rPr lang="pl-PL" sz="2300" b="1" dirty="0">
                <a:solidFill>
                  <a:schemeClr val="accent1"/>
                </a:solidFill>
              </a:rPr>
              <a:t>właściwy do wydania oceny wodnoprawnej  - opinia właściwej jednostki Państwowego Gospodarstwa Wodnego „Wody Polskie”  </a:t>
            </a:r>
            <a:r>
              <a:rPr lang="pl-PL" sz="2300" b="1" i="1" dirty="0" smtClean="0">
                <a:solidFill>
                  <a:prstClr val="black"/>
                </a:solidFill>
              </a:rPr>
              <a:t>- </a:t>
            </a:r>
            <a:r>
              <a:rPr lang="pl-PL" sz="2100" i="1" dirty="0">
                <a:solidFill>
                  <a:prstClr val="black"/>
                </a:solidFill>
              </a:rPr>
              <a:t>w przypadku gdy dla planowanego przedsięwzięcia organ właściwy do wydania oceny wodnoprawnej stwierdzi konieczność przeprowadzenia oceny oddziaływania przedsięwzięcia na środowisko ze względu na możliwy negatywny wpływ tego przedsięwzięcia na możliwość osiągnięcia celów środowiskowych, o których mowa w </a:t>
            </a:r>
            <a:r>
              <a:rPr lang="pl-PL" sz="2100" i="1" dirty="0">
                <a:solidFill>
                  <a:prstClr val="black"/>
                </a:solidFill>
                <a:hlinkClick r:id="rId2"/>
              </a:rPr>
              <a:t>art. 56</a:t>
            </a:r>
            <a:r>
              <a:rPr lang="pl-PL" sz="2100" i="1" dirty="0">
                <a:solidFill>
                  <a:prstClr val="black"/>
                </a:solidFill>
              </a:rPr>
              <a:t>, </a:t>
            </a:r>
            <a:r>
              <a:rPr lang="pl-PL" sz="2100" i="1" dirty="0">
                <a:solidFill>
                  <a:prstClr val="black"/>
                </a:solidFill>
                <a:hlinkClick r:id="rId3"/>
              </a:rPr>
              <a:t>art. 57</a:t>
            </a:r>
            <a:r>
              <a:rPr lang="pl-PL" sz="2100" i="1" dirty="0">
                <a:solidFill>
                  <a:prstClr val="black"/>
                </a:solidFill>
              </a:rPr>
              <a:t>, </a:t>
            </a:r>
            <a:r>
              <a:rPr lang="pl-PL" sz="2100" i="1" dirty="0">
                <a:solidFill>
                  <a:prstClr val="black"/>
                </a:solidFill>
                <a:hlinkClick r:id="rId4"/>
              </a:rPr>
              <a:t>art. 59</a:t>
            </a:r>
            <a:r>
              <a:rPr lang="pl-PL" sz="2100" i="1" dirty="0">
                <a:solidFill>
                  <a:prstClr val="black"/>
                </a:solidFill>
              </a:rPr>
              <a:t> i </a:t>
            </a:r>
            <a:r>
              <a:rPr lang="pl-PL" sz="2100" i="1" dirty="0">
                <a:solidFill>
                  <a:prstClr val="black"/>
                </a:solidFill>
                <a:hlinkClick r:id="rId5"/>
              </a:rPr>
              <a:t>art. 61</a:t>
            </a:r>
            <a:r>
              <a:rPr lang="pl-PL" sz="2100" i="1" dirty="0">
                <a:solidFill>
                  <a:prstClr val="black"/>
                </a:solidFill>
              </a:rPr>
              <a:t> ustawy z dnia 20 lipca 2017 r. - Prawo wodne, zamiast opinii, dokonuje on </a:t>
            </a:r>
            <a:r>
              <a:rPr lang="pl-PL" sz="2100" b="1" i="1" u="sng" dirty="0">
                <a:solidFill>
                  <a:prstClr val="black"/>
                </a:solidFill>
              </a:rPr>
              <a:t>uzgodnienia</a:t>
            </a:r>
            <a:r>
              <a:rPr lang="pl-PL" sz="2100" b="1" i="1" dirty="0">
                <a:solidFill>
                  <a:srgbClr val="00B050"/>
                </a:solidFill>
              </a:rPr>
              <a:t> </a:t>
            </a:r>
            <a:r>
              <a:rPr lang="pl-PL" sz="2100" i="1" dirty="0">
                <a:solidFill>
                  <a:prstClr val="black"/>
                </a:solidFill>
              </a:rPr>
              <a:t>w drodze postanowienia. Postanowienie to można zaskarżyć w zażaleniu, o którym mowa w art. 65 ust. 2</a:t>
            </a:r>
            <a:r>
              <a:rPr lang="pl-PL" sz="1300" dirty="0">
                <a:solidFill>
                  <a:prstClr val="black"/>
                </a:solidFill>
              </a:rPr>
              <a:t>. </a:t>
            </a:r>
            <a:endParaRPr lang="pl-PL" sz="1300" dirty="0" smtClean="0">
              <a:solidFill>
                <a:prstClr val="black"/>
              </a:solidFill>
            </a:endParaRPr>
          </a:p>
          <a:p>
            <a:pPr lvl="0">
              <a:spcBef>
                <a:spcPts val="434"/>
              </a:spcBef>
            </a:pPr>
            <a:endParaRPr lang="pl-PL" sz="2300" b="1" dirty="0" smtClean="0">
              <a:solidFill>
                <a:schemeClr val="accent1"/>
              </a:solidFill>
            </a:endParaRPr>
          </a:p>
          <a:p>
            <a:pPr lvl="0">
              <a:spcBef>
                <a:spcPts val="434"/>
              </a:spcBef>
            </a:pPr>
            <a:r>
              <a:rPr lang="pl-PL" sz="2300" b="1" dirty="0" smtClean="0">
                <a:solidFill>
                  <a:schemeClr val="accent1"/>
                </a:solidFill>
              </a:rPr>
              <a:t>dyrektor </a:t>
            </a:r>
            <a:r>
              <a:rPr lang="pl-PL" sz="2300" b="1" dirty="0">
                <a:solidFill>
                  <a:schemeClr val="accent1"/>
                </a:solidFill>
              </a:rPr>
              <a:t>urzędu morskiego </a:t>
            </a:r>
            <a:r>
              <a:rPr lang="pl-PL" sz="2100" i="1" dirty="0">
                <a:solidFill>
                  <a:prstClr val="black"/>
                </a:solidFill>
              </a:rPr>
              <a:t>- w przypadku gdy przedsięwzięcie jest realizowane na obszarze morskim </a:t>
            </a:r>
          </a:p>
          <a:p>
            <a:pPr marL="0" lvl="0" indent="0">
              <a:buNone/>
            </a:pPr>
            <a:endParaRPr lang="pl-PL" sz="1050" dirty="0">
              <a:solidFill>
                <a:prstClr val="black"/>
              </a:solidFill>
            </a:endParaRPr>
          </a:p>
          <a:p>
            <a:pPr marL="0" indent="0">
              <a:buNone/>
            </a:pPr>
            <a:endParaRPr lang="pl-PL" sz="1700" dirty="0" smtClean="0"/>
          </a:p>
          <a:p>
            <a:pPr marL="0" indent="0">
              <a:buNone/>
            </a:pPr>
            <a:r>
              <a:rPr lang="pl-PL" sz="1700" b="1" dirty="0" smtClean="0"/>
              <a:t>Art. 65 </a:t>
            </a:r>
            <a:r>
              <a:rPr lang="pl-PL" sz="1700" b="1" dirty="0" smtClean="0"/>
              <a:t>ust.2</a:t>
            </a:r>
            <a:r>
              <a:rPr lang="pl-PL" sz="1700" dirty="0" smtClean="0"/>
              <a:t>.ustawy </a:t>
            </a:r>
            <a:r>
              <a:rPr lang="pl-PL" sz="1700" dirty="0" err="1" smtClean="0"/>
              <a:t>ooś</a:t>
            </a:r>
            <a:r>
              <a:rPr lang="pl-PL" sz="1700" dirty="0" smtClean="0"/>
              <a:t>:   </a:t>
            </a:r>
            <a:r>
              <a:rPr lang="pl-PL" sz="1700" dirty="0"/>
              <a:t>Na postanowienie, o którym mowa w art. 63 ust. 1, przysługuje zażalenie</a:t>
            </a:r>
            <a:r>
              <a:rPr lang="pl-PL" dirty="0"/>
              <a:t>.</a:t>
            </a:r>
          </a:p>
          <a:p>
            <a:pPr marL="0" indent="0">
              <a:buNone/>
            </a:pPr>
            <a:endParaRPr lang="pl-PL" dirty="0"/>
          </a:p>
        </p:txBody>
      </p:sp>
    </p:spTree>
    <p:extLst>
      <p:ext uri="{BB962C8B-B14F-4D97-AF65-F5344CB8AC3E}">
        <p14:creationId xmlns:p14="http://schemas.microsoft.com/office/powerpoint/2010/main" val="106709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457200" y="1052736"/>
            <a:ext cx="8229600" cy="5073427"/>
          </a:xfrm>
        </p:spPr>
        <p:txBody>
          <a:bodyPr>
            <a:normAutofit fontScale="25000" lnSpcReduction="20000"/>
          </a:bodyPr>
          <a:lstStyle/>
          <a:p>
            <a:pPr marL="0" indent="0">
              <a:lnSpc>
                <a:spcPct val="115000"/>
              </a:lnSpc>
              <a:spcBef>
                <a:spcPts val="400"/>
              </a:spcBef>
              <a:spcAft>
                <a:spcPts val="0"/>
              </a:spcAft>
              <a:buNone/>
            </a:pPr>
            <a:r>
              <a:rPr lang="pl-PL" sz="6400" b="1" dirty="0">
                <a:solidFill>
                  <a:srgbClr val="000000"/>
                </a:solidFill>
                <a:latin typeface="Arial"/>
                <a:ea typeface="Arial"/>
              </a:rPr>
              <a:t>Art. 77.  [Uzgodnienia i opinie przed wydaniem decyzji o środowiskowych uwarunkowaniach] </a:t>
            </a:r>
            <a:endParaRPr lang="pl-PL" sz="6400" dirty="0">
              <a:latin typeface="Arial"/>
              <a:ea typeface="Arial"/>
            </a:endParaRPr>
          </a:p>
          <a:p>
            <a:pPr marL="0" indent="0">
              <a:lnSpc>
                <a:spcPct val="115000"/>
              </a:lnSpc>
              <a:spcBef>
                <a:spcPts val="130"/>
              </a:spcBef>
              <a:spcAft>
                <a:spcPts val="0"/>
              </a:spcAft>
              <a:buNone/>
            </a:pPr>
            <a:r>
              <a:rPr lang="pl-PL" sz="6400" dirty="0">
                <a:solidFill>
                  <a:srgbClr val="000000"/>
                </a:solidFill>
                <a:latin typeface="Arial"/>
                <a:ea typeface="Arial"/>
              </a:rPr>
              <a:t>2) </a:t>
            </a:r>
            <a:r>
              <a:rPr lang="pl-PL" sz="6400" dirty="0" smtClean="0">
                <a:solidFill>
                  <a:srgbClr val="000000"/>
                </a:solidFill>
                <a:latin typeface="Arial"/>
                <a:ea typeface="Arial"/>
              </a:rPr>
              <a:t>zasięga </a:t>
            </a:r>
            <a:r>
              <a:rPr lang="pl-PL" sz="6400" dirty="0">
                <a:solidFill>
                  <a:srgbClr val="000000"/>
                </a:solidFill>
                <a:latin typeface="Arial"/>
                <a:ea typeface="Arial"/>
              </a:rPr>
              <a:t>opinii organu, o którym mowa w art. 78, w przypadku przedsięwzięć wymagających decyzji, o których mowa w art. 72 ust. 1 pkt 1-3, 10-19 i 21-26, oraz uchwały, o której mowa w art. 72 ust. 1b</a:t>
            </a:r>
            <a:r>
              <a:rPr lang="pl-PL" sz="6400" strike="sngStrike" dirty="0">
                <a:solidFill>
                  <a:srgbClr val="E51C23"/>
                </a:solidFill>
                <a:latin typeface="Arial"/>
                <a:ea typeface="Arial"/>
              </a:rPr>
              <a:t>;</a:t>
            </a:r>
            <a:r>
              <a:rPr lang="pl-PL" sz="6400" u="sng" dirty="0">
                <a:solidFill>
                  <a:srgbClr val="569748"/>
                </a:solidFill>
                <a:latin typeface="Arial"/>
                <a:ea typeface="Arial"/>
              </a:rPr>
              <a:t>, chyba że - w przypadku przedsięwzięcia mogącego potencjalnie znacząco oddziaływać na środowisko - organ ten wyraził wcześniej opinię, że nie zachodzi potrzeba przeprowadzenia oceny oddziaływania na środowisko.</a:t>
            </a:r>
            <a:endParaRPr lang="pl-PL" sz="6400" dirty="0">
              <a:latin typeface="Arial"/>
              <a:ea typeface="Arial"/>
            </a:endParaRPr>
          </a:p>
          <a:p>
            <a:pPr marL="0" indent="0">
              <a:lnSpc>
                <a:spcPct val="115000"/>
              </a:lnSpc>
              <a:spcBef>
                <a:spcPts val="130"/>
              </a:spcBef>
              <a:spcAft>
                <a:spcPts val="0"/>
              </a:spcAft>
              <a:buNone/>
            </a:pPr>
            <a:r>
              <a:rPr lang="pl-PL" sz="6400" dirty="0" smtClean="0">
                <a:solidFill>
                  <a:srgbClr val="000000"/>
                </a:solidFill>
                <a:latin typeface="Arial"/>
                <a:ea typeface="Arial"/>
              </a:rPr>
              <a:t>6.</a:t>
            </a:r>
            <a:r>
              <a:rPr lang="pl-PL" sz="6400" u="sng" dirty="0" smtClean="0">
                <a:solidFill>
                  <a:srgbClr val="569748"/>
                </a:solidFill>
                <a:latin typeface="Arial"/>
                <a:ea typeface="Arial"/>
              </a:rPr>
              <a:t>W </a:t>
            </a:r>
            <a:r>
              <a:rPr lang="pl-PL" sz="6400" u="sng" dirty="0">
                <a:solidFill>
                  <a:srgbClr val="569748"/>
                </a:solidFill>
                <a:latin typeface="Arial"/>
                <a:ea typeface="Arial"/>
              </a:rPr>
              <a:t>terminie 30 dni od dnia otrzymania dokumentów, o których mowa w ust. 2, dokonuje się uzgodnień oraz wydaje się opinie, o których mowa w ust. 1. Przepisy art. 35 § 5 i art. 36 Kodeksu postępowania administracyjnego stosuje się odpowiednio.</a:t>
            </a:r>
            <a:endParaRPr lang="pl-PL" sz="6400" dirty="0">
              <a:latin typeface="Arial"/>
              <a:ea typeface="Arial"/>
            </a:endParaRPr>
          </a:p>
          <a:p>
            <a:pPr marL="0" indent="0">
              <a:lnSpc>
                <a:spcPct val="115000"/>
              </a:lnSpc>
              <a:spcBef>
                <a:spcPts val="130"/>
              </a:spcBef>
              <a:spcAft>
                <a:spcPts val="0"/>
              </a:spcAft>
              <a:buNone/>
            </a:pPr>
            <a:r>
              <a:rPr lang="pl-PL" sz="6400" dirty="0">
                <a:solidFill>
                  <a:srgbClr val="000000"/>
                </a:solidFill>
                <a:latin typeface="Arial"/>
                <a:ea typeface="Arial"/>
              </a:rPr>
              <a:t>7. </a:t>
            </a:r>
            <a:r>
              <a:rPr lang="pl-PL" sz="6400" dirty="0" smtClean="0">
                <a:solidFill>
                  <a:srgbClr val="000000"/>
                </a:solidFill>
                <a:latin typeface="Arial"/>
                <a:ea typeface="Arial"/>
              </a:rPr>
              <a:t>Do </a:t>
            </a:r>
            <a:r>
              <a:rPr lang="pl-PL" sz="6400" dirty="0">
                <a:solidFill>
                  <a:srgbClr val="000000"/>
                </a:solidFill>
                <a:latin typeface="Arial"/>
                <a:ea typeface="Arial"/>
              </a:rPr>
              <a:t>uzgodnień i opinii, o których mowa w ust. 1</a:t>
            </a:r>
            <a:r>
              <a:rPr lang="pl-PL" sz="6400" strike="sngStrike" dirty="0">
                <a:solidFill>
                  <a:srgbClr val="E51C23"/>
                </a:solidFill>
                <a:latin typeface="Arial"/>
                <a:ea typeface="Arial"/>
              </a:rPr>
              <a:t> pkt 1, 2, 3 i 4</a:t>
            </a:r>
            <a:r>
              <a:rPr lang="pl-PL" sz="6400" dirty="0">
                <a:solidFill>
                  <a:srgbClr val="000000"/>
                </a:solidFill>
                <a:latin typeface="Arial"/>
                <a:ea typeface="Arial"/>
              </a:rPr>
              <a:t>, nie stosuje się przepisów art. 106 § 3, 5 i 6 Kodeksu postępowania administracyjnego.</a:t>
            </a:r>
            <a:endParaRPr lang="pl-PL" sz="6400" dirty="0">
              <a:latin typeface="Arial"/>
              <a:ea typeface="Arial"/>
            </a:endParaRPr>
          </a:p>
          <a:p>
            <a:pPr marL="0" indent="0">
              <a:lnSpc>
                <a:spcPct val="115000"/>
              </a:lnSpc>
              <a:spcBef>
                <a:spcPts val="130"/>
              </a:spcBef>
              <a:spcAft>
                <a:spcPts val="0"/>
              </a:spcAft>
              <a:buNone/>
            </a:pPr>
            <a:r>
              <a:rPr lang="pl-PL" sz="6400" dirty="0">
                <a:solidFill>
                  <a:srgbClr val="000000"/>
                </a:solidFill>
                <a:latin typeface="Arial"/>
                <a:ea typeface="Arial"/>
              </a:rPr>
              <a:t>8. </a:t>
            </a:r>
            <a:r>
              <a:rPr lang="pl-PL" sz="6400" strike="sngStrike" dirty="0" smtClean="0">
                <a:solidFill>
                  <a:srgbClr val="E51C23"/>
                </a:solidFill>
                <a:latin typeface="Arial"/>
                <a:ea typeface="Arial"/>
              </a:rPr>
              <a:t>Do </a:t>
            </a:r>
            <a:r>
              <a:rPr lang="pl-PL" sz="6400" strike="sngStrike" dirty="0">
                <a:solidFill>
                  <a:srgbClr val="E51C23"/>
                </a:solidFill>
                <a:latin typeface="Arial"/>
                <a:ea typeface="Arial"/>
              </a:rPr>
              <a:t>uzgodnień, o których mowa w ust. 1 pkt 1a i 1b, nie stosuje się przepisów art. 106 § 3 i 6 Kodeksu postępowania administracyjnego.</a:t>
            </a:r>
            <a:r>
              <a:rPr lang="pl-PL" sz="6400" dirty="0">
                <a:latin typeface="Arial"/>
                <a:ea typeface="Arial"/>
              </a:rPr>
              <a:t/>
            </a:r>
            <a:br>
              <a:rPr lang="pl-PL" sz="6400" dirty="0">
                <a:latin typeface="Arial"/>
                <a:ea typeface="Arial"/>
              </a:rPr>
            </a:br>
            <a:r>
              <a:rPr lang="pl-PL" sz="6400" u="sng" dirty="0">
                <a:solidFill>
                  <a:srgbClr val="569748"/>
                </a:solidFill>
                <a:latin typeface="Arial"/>
                <a:ea typeface="Arial"/>
              </a:rPr>
              <a:t>(uchylony).</a:t>
            </a:r>
            <a:endParaRPr lang="pl-PL" sz="6400" dirty="0">
              <a:latin typeface="Arial"/>
              <a:ea typeface="Arial"/>
            </a:endParaRPr>
          </a:p>
          <a:p>
            <a:pPr algn="just">
              <a:buNone/>
            </a:pPr>
            <a:endParaRPr lang="pl-PL" sz="6400" dirty="0" smtClean="0"/>
          </a:p>
          <a:p>
            <a:pPr algn="just">
              <a:buNone/>
            </a:pPr>
            <a:r>
              <a:rPr lang="pl-PL" sz="4800" i="1" dirty="0" smtClean="0"/>
              <a:t>Wyłączone </a:t>
            </a:r>
            <a:r>
              <a:rPr lang="pl-PL" sz="4800" i="1" dirty="0"/>
              <a:t>przepisy Kpa dotyczące współdziałania organów</a:t>
            </a:r>
            <a:r>
              <a:rPr lang="pl-PL" sz="4800" i="1" dirty="0" smtClean="0"/>
              <a:t>: art. 106:</a:t>
            </a:r>
          </a:p>
          <a:p>
            <a:pPr algn="just">
              <a:buNone/>
            </a:pPr>
            <a:r>
              <a:rPr lang="pl-PL" sz="4800" i="1" dirty="0"/>
              <a:t>§  3.  Organ, do którego zwrócono się o zajęcie stanowiska, obowiązany jest przedstawić je niezwłocznie, jednak nie później niż w terminie dwóch tygodni od dnia doręczenia mu żądania, chyba że przepis prawa przewiduje inny termin</a:t>
            </a:r>
            <a:r>
              <a:rPr lang="pl-PL" sz="1100" i="1" dirty="0"/>
              <a:t>.</a:t>
            </a:r>
            <a:endParaRPr lang="pl-PL" sz="4800" i="1" dirty="0"/>
          </a:p>
          <a:p>
            <a:pPr>
              <a:buNone/>
            </a:pPr>
            <a:r>
              <a:rPr lang="pl-PL" sz="4800" i="1" dirty="0"/>
              <a:t>§  5.  Zajęcie stanowiska przez ten organ następuje w drodze postanowienia, na które służy stronie zażalenie.</a:t>
            </a:r>
          </a:p>
          <a:p>
            <a:pPr>
              <a:buNone/>
            </a:pPr>
            <a:r>
              <a:rPr lang="pl-PL" sz="4800" i="1" dirty="0"/>
              <a:t>§  6.  W przypadku niezajęcia stanowiska w terminie określonym w § 3 stosuje się przepisy art. 36-38, przy czym organ obowiązany do zajęcia stanowiska niezwłocznie informuje organ załatwiający sprawę o wniesieniu ponaglenia.</a:t>
            </a:r>
          </a:p>
          <a:p>
            <a:pPr marL="0" indent="0">
              <a:buNone/>
            </a:pPr>
            <a:endParaRPr lang="pl-PL" sz="4800" i="1" dirty="0"/>
          </a:p>
          <a:p>
            <a:pPr algn="just">
              <a:buNone/>
            </a:pPr>
            <a:endParaRPr lang="pl-PL" dirty="0"/>
          </a:p>
          <a:p>
            <a:pPr algn="just">
              <a:buNone/>
            </a:pPr>
            <a:endParaRPr lang="pl-PL" dirty="0" smtClean="0"/>
          </a:p>
          <a:p>
            <a:pPr algn="just">
              <a:buNone/>
            </a:pPr>
            <a:endParaRPr lang="pl-PL" dirty="0"/>
          </a:p>
          <a:p>
            <a:pPr algn="just">
              <a:buNone/>
            </a:pPr>
            <a:endParaRPr lang="pl-PL" dirty="0" smtClean="0"/>
          </a:p>
          <a:p>
            <a:pPr algn="just">
              <a:buNone/>
            </a:pPr>
            <a:endParaRPr lang="pl-PL" dirty="0"/>
          </a:p>
          <a:p>
            <a:pPr algn="just">
              <a:buNone/>
            </a:pPr>
            <a:endParaRPr lang="pl-PL" dirty="0" smtClean="0"/>
          </a:p>
          <a:p>
            <a:pPr algn="just">
              <a:buNone/>
            </a:pPr>
            <a:endParaRPr lang="pl-PL" dirty="0"/>
          </a:p>
          <a:p>
            <a:pPr algn="just">
              <a:buNone/>
            </a:pPr>
            <a:endParaRPr lang="pl-PL" dirty="0" smtClean="0"/>
          </a:p>
        </p:txBody>
      </p:sp>
    </p:spTree>
    <p:extLst>
      <p:ext uri="{BB962C8B-B14F-4D97-AF65-F5344CB8AC3E}">
        <p14:creationId xmlns:p14="http://schemas.microsoft.com/office/powerpoint/2010/main" val="189759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8064896" cy="562074"/>
          </a:xfrm>
        </p:spPr>
        <p:txBody>
          <a:bodyPr>
            <a:noAutofit/>
          </a:bodyPr>
          <a:lstStyle/>
          <a:p>
            <a:r>
              <a:rPr lang="pl-PL" sz="2000" b="1" dirty="0">
                <a:solidFill>
                  <a:srgbClr val="00B050"/>
                </a:solidFill>
              </a:rPr>
              <a:t>Organy opiniujące/ uzgadniające na etapie </a:t>
            </a:r>
            <a:r>
              <a:rPr lang="pl-PL" sz="2000" b="1" dirty="0" err="1" smtClean="0">
                <a:solidFill>
                  <a:srgbClr val="00B050"/>
                </a:solidFill>
              </a:rPr>
              <a:t>ooś</a:t>
            </a:r>
            <a:r>
              <a:rPr lang="pl-PL" sz="2000" b="1" dirty="0" smtClean="0">
                <a:solidFill>
                  <a:srgbClr val="00B050"/>
                </a:solidFill>
              </a:rPr>
              <a:t>  </a:t>
            </a:r>
            <a:r>
              <a:rPr lang="pl-PL" sz="2000" b="1" dirty="0">
                <a:solidFill>
                  <a:srgbClr val="00B050"/>
                </a:solidFill>
              </a:rPr>
              <a:t>-  </a:t>
            </a:r>
            <a:r>
              <a:rPr lang="pl-PL" sz="2000" b="1" i="1" dirty="0" smtClean="0">
                <a:solidFill>
                  <a:srgbClr val="00B050"/>
                </a:solidFill>
              </a:rPr>
              <a:t>art</a:t>
            </a:r>
            <a:r>
              <a:rPr lang="pl-PL" sz="2000" b="1" i="1" dirty="0">
                <a:solidFill>
                  <a:srgbClr val="00B050"/>
                </a:solidFill>
              </a:rPr>
              <a:t>. 77 ust. 1 ustawy </a:t>
            </a:r>
            <a:r>
              <a:rPr lang="pl-PL" sz="2000" b="1" i="1" dirty="0" err="1">
                <a:solidFill>
                  <a:srgbClr val="00B050"/>
                </a:solidFill>
              </a:rPr>
              <a:t>ooś</a:t>
            </a:r>
            <a:r>
              <a:rPr lang="pl-PL" sz="2000" b="1" i="1" dirty="0">
                <a:solidFill>
                  <a:srgbClr val="00B050"/>
                </a:solidFill>
              </a:rPr>
              <a:t>:</a:t>
            </a:r>
            <a:endParaRPr lang="pl-PL" sz="2400" i="1" dirty="0">
              <a:solidFill>
                <a:srgbClr val="00B050"/>
              </a:solidFill>
            </a:endParaRPr>
          </a:p>
        </p:txBody>
      </p:sp>
      <p:sp>
        <p:nvSpPr>
          <p:cNvPr id="3" name="Symbol zastępczy zawartości 2"/>
          <p:cNvSpPr>
            <a:spLocks noGrp="1"/>
          </p:cNvSpPr>
          <p:nvPr>
            <p:ph idx="1"/>
          </p:nvPr>
        </p:nvSpPr>
        <p:spPr>
          <a:xfrm>
            <a:off x="395536" y="836712"/>
            <a:ext cx="8496944" cy="5645731"/>
          </a:xfrm>
        </p:spPr>
        <p:txBody>
          <a:bodyPr>
            <a:normAutofit fontScale="25000" lnSpcReduction="20000"/>
          </a:bodyPr>
          <a:lstStyle/>
          <a:p>
            <a:endParaRPr lang="pl-PL" sz="1600" dirty="0">
              <a:solidFill>
                <a:srgbClr val="000000"/>
              </a:solidFill>
            </a:endParaRPr>
          </a:p>
          <a:p>
            <a:r>
              <a:rPr lang="pl-PL" sz="7400" b="1" dirty="0">
                <a:solidFill>
                  <a:schemeClr val="accent1"/>
                </a:solidFill>
              </a:rPr>
              <a:t>RDOŚ</a:t>
            </a:r>
            <a:r>
              <a:rPr lang="pl-PL" sz="7400" b="1" dirty="0"/>
              <a:t>  - </a:t>
            </a:r>
            <a:r>
              <a:rPr lang="pl-PL" sz="6200" b="1" u="sng" dirty="0"/>
              <a:t>uzgodnienie</a:t>
            </a:r>
            <a:r>
              <a:rPr lang="pl-PL" sz="7400" b="1" u="sng" dirty="0"/>
              <a:t> </a:t>
            </a:r>
            <a:r>
              <a:rPr lang="pl-PL" sz="5500" i="1" dirty="0"/>
              <a:t>(nie stosuje się, jeżeli ten sam miejscowo RDOŚ / GDOŚ jest właściwy do wydania DŚU) </a:t>
            </a:r>
          </a:p>
          <a:p>
            <a:endParaRPr lang="pl-PL" sz="7400" b="1" dirty="0" smtClean="0">
              <a:solidFill>
                <a:schemeClr val="accent1"/>
              </a:solidFill>
            </a:endParaRPr>
          </a:p>
          <a:p>
            <a:r>
              <a:rPr lang="pl-PL" sz="7400" b="1" dirty="0" smtClean="0">
                <a:solidFill>
                  <a:schemeClr val="accent1"/>
                </a:solidFill>
              </a:rPr>
              <a:t>właściwy </a:t>
            </a:r>
            <a:r>
              <a:rPr lang="pl-PL" sz="7400" b="1" dirty="0">
                <a:solidFill>
                  <a:schemeClr val="accent1"/>
                </a:solidFill>
              </a:rPr>
              <a:t>organ Państwowej Inspekcji Sanitarnej  </a:t>
            </a:r>
            <a:r>
              <a:rPr lang="pl-PL" sz="5500" b="1" dirty="0"/>
              <a:t>-  </a:t>
            </a:r>
            <a:r>
              <a:rPr lang="pl-PL" sz="5500" dirty="0"/>
              <a:t>Państwowy </a:t>
            </a:r>
            <a:r>
              <a:rPr lang="pl-PL" sz="5500" dirty="0" smtClean="0"/>
              <a:t>Powiatowy/ Wojewódzki Inspektor Sanitarny, Wojskowy I.S., PIS MSWiA </a:t>
            </a:r>
            <a:r>
              <a:rPr lang="pl-PL" sz="5500" dirty="0"/>
              <a:t>- </a:t>
            </a:r>
            <a:r>
              <a:rPr lang="pl-PL" sz="5500" dirty="0" smtClean="0"/>
              <a:t> </a:t>
            </a:r>
            <a:r>
              <a:rPr lang="pl-PL" sz="6200" b="1" u="sng" dirty="0" smtClean="0"/>
              <a:t>opinia</a:t>
            </a:r>
            <a:r>
              <a:rPr lang="pl-PL" sz="5500" b="1" dirty="0" smtClean="0"/>
              <a:t>  </a:t>
            </a:r>
            <a:r>
              <a:rPr lang="pl-PL" sz="5500" i="1" dirty="0" smtClean="0"/>
              <a:t>– </a:t>
            </a:r>
            <a:r>
              <a:rPr lang="pl-PL" sz="5500" b="1" i="1" dirty="0">
                <a:solidFill>
                  <a:srgbClr val="00B050"/>
                </a:solidFill>
              </a:rPr>
              <a:t>chyba że </a:t>
            </a:r>
            <a:r>
              <a:rPr lang="pl-PL" sz="5500" i="1" dirty="0">
                <a:solidFill>
                  <a:srgbClr val="00B050"/>
                </a:solidFill>
              </a:rPr>
              <a:t>- w przypadku przedsięwzięcia mogącego potencjalnie znacząco oddziaływać na środowisko - organ ten wyraził wcześniej opinię, że </a:t>
            </a:r>
            <a:r>
              <a:rPr lang="pl-PL" sz="5500" b="1" i="1" dirty="0">
                <a:solidFill>
                  <a:srgbClr val="00B050"/>
                </a:solidFill>
              </a:rPr>
              <a:t>nie zachodzi potrzeba</a:t>
            </a:r>
            <a:r>
              <a:rPr lang="pl-PL" sz="5500" i="1" dirty="0">
                <a:solidFill>
                  <a:srgbClr val="00B050"/>
                </a:solidFill>
              </a:rPr>
              <a:t> przeprowadzenia oceny oddziaływania na środowisko</a:t>
            </a:r>
            <a:r>
              <a:rPr lang="pl-PL" sz="5500" b="1" dirty="0"/>
              <a:t>.</a:t>
            </a:r>
            <a:endParaRPr lang="pl-PL" sz="5500" i="1" dirty="0" smtClean="0"/>
          </a:p>
          <a:p>
            <a:pPr>
              <a:spcBef>
                <a:spcPts val="0"/>
              </a:spcBef>
            </a:pPr>
            <a:endParaRPr lang="pl-PL" sz="7400" b="1" dirty="0" smtClean="0">
              <a:solidFill>
                <a:schemeClr val="accent1"/>
              </a:solidFill>
            </a:endParaRPr>
          </a:p>
          <a:p>
            <a:pPr>
              <a:spcBef>
                <a:spcPts val="0"/>
              </a:spcBef>
            </a:pPr>
            <a:r>
              <a:rPr lang="pl-PL" sz="7400" b="1" dirty="0" smtClean="0">
                <a:solidFill>
                  <a:schemeClr val="accent1"/>
                </a:solidFill>
              </a:rPr>
              <a:t>organ </a:t>
            </a:r>
            <a:r>
              <a:rPr lang="pl-PL" sz="7400" b="1" dirty="0">
                <a:solidFill>
                  <a:schemeClr val="accent1"/>
                </a:solidFill>
              </a:rPr>
              <a:t>właściwy do wydania pozwolenia zintegrowanego </a:t>
            </a:r>
            <a:r>
              <a:rPr lang="pl-PL" sz="5500" b="1" dirty="0">
                <a:solidFill>
                  <a:schemeClr val="accent1"/>
                </a:solidFill>
              </a:rPr>
              <a:t>– </a:t>
            </a:r>
            <a:r>
              <a:rPr lang="pl-PL" sz="7400" b="1" dirty="0">
                <a:solidFill>
                  <a:schemeClr val="accent1"/>
                </a:solidFill>
              </a:rPr>
              <a:t>Marszałek albo Starosta</a:t>
            </a:r>
            <a:r>
              <a:rPr lang="pl-PL" sz="5500" b="1" dirty="0">
                <a:solidFill>
                  <a:schemeClr val="accent1"/>
                </a:solidFill>
              </a:rPr>
              <a:t> </a:t>
            </a:r>
            <a:r>
              <a:rPr lang="pl-PL" sz="5500" b="1" dirty="0" smtClean="0">
                <a:solidFill>
                  <a:srgbClr val="00B050"/>
                </a:solidFill>
              </a:rPr>
              <a:t>–</a:t>
            </a:r>
            <a:r>
              <a:rPr lang="pl-PL" sz="5500" b="1" dirty="0" smtClean="0"/>
              <a:t> </a:t>
            </a:r>
            <a:r>
              <a:rPr lang="pl-PL" sz="5500" i="1" dirty="0" smtClean="0"/>
              <a:t>jeśli </a:t>
            </a:r>
            <a:r>
              <a:rPr lang="pl-PL" sz="5500" i="1" dirty="0"/>
              <a:t>przedsięwzięcie zalicza się do instalacji z art. 201 ust. 1 ustawy Prawo Ochrony Środowiska wymagających Pozwolenia Zintegrowanego  </a:t>
            </a:r>
            <a:r>
              <a:rPr lang="pl-PL" sz="5500" i="1" dirty="0" smtClean="0"/>
              <a:t> </a:t>
            </a:r>
            <a:r>
              <a:rPr lang="pl-PL" sz="5500" b="1" i="1" dirty="0" smtClean="0"/>
              <a:t>- </a:t>
            </a:r>
            <a:r>
              <a:rPr lang="pl-PL" sz="6200" b="1" u="sng" dirty="0" smtClean="0"/>
              <a:t>opinia</a:t>
            </a:r>
            <a:endParaRPr lang="pl-PL" sz="4900" b="1" i="1" u="sng" dirty="0" smtClean="0"/>
          </a:p>
          <a:p>
            <a:pPr>
              <a:lnSpc>
                <a:spcPct val="120000"/>
              </a:lnSpc>
              <a:spcBef>
                <a:spcPts val="0"/>
              </a:spcBef>
            </a:pPr>
            <a:endParaRPr lang="pl-PL" sz="7400" b="1" dirty="0" smtClean="0">
              <a:solidFill>
                <a:schemeClr val="accent1"/>
              </a:solidFill>
            </a:endParaRPr>
          </a:p>
          <a:p>
            <a:pPr>
              <a:lnSpc>
                <a:spcPct val="120000"/>
              </a:lnSpc>
              <a:spcBef>
                <a:spcPts val="0"/>
              </a:spcBef>
            </a:pPr>
            <a:r>
              <a:rPr lang="pl-PL" sz="7400" b="1" dirty="0" smtClean="0">
                <a:solidFill>
                  <a:schemeClr val="accent1"/>
                </a:solidFill>
              </a:rPr>
              <a:t>organ </a:t>
            </a:r>
            <a:r>
              <a:rPr lang="pl-PL" sz="7400" b="1" dirty="0">
                <a:solidFill>
                  <a:schemeClr val="accent1"/>
                </a:solidFill>
              </a:rPr>
              <a:t>właściwy do wydania oceny </a:t>
            </a:r>
            <a:r>
              <a:rPr lang="pl-PL" sz="7400" b="1" dirty="0" smtClean="0">
                <a:solidFill>
                  <a:schemeClr val="accent1"/>
                </a:solidFill>
              </a:rPr>
              <a:t>wodnoprawnej </a:t>
            </a:r>
            <a:r>
              <a:rPr lang="pl-PL" sz="5500" b="1" dirty="0">
                <a:solidFill>
                  <a:srgbClr val="00B050"/>
                </a:solidFill>
              </a:rPr>
              <a:t>- </a:t>
            </a:r>
            <a:r>
              <a:rPr lang="pl-PL" sz="6200" b="1" u="sng" dirty="0" smtClean="0"/>
              <a:t>uzgodnienie</a:t>
            </a:r>
            <a:r>
              <a:rPr lang="pl-PL" sz="7400" b="1" u="sng" dirty="0" smtClean="0"/>
              <a:t>, </a:t>
            </a:r>
            <a:r>
              <a:rPr lang="pl-PL" sz="5500" b="1" i="1" dirty="0" smtClean="0"/>
              <a:t>chyba </a:t>
            </a:r>
            <a:r>
              <a:rPr lang="pl-PL" sz="5500" b="1" i="1" dirty="0"/>
              <a:t>że - </a:t>
            </a:r>
            <a:r>
              <a:rPr lang="pl-PL" sz="5500" i="1" dirty="0"/>
              <a:t>w przypadku przedsięwzięcia mogącego potencjalnie znacząco </a:t>
            </a:r>
            <a:r>
              <a:rPr lang="pl-PL" sz="5500" i="1" dirty="0" smtClean="0"/>
              <a:t>  oddziaływać na środowisko – </a:t>
            </a:r>
            <a:r>
              <a:rPr lang="pl-PL" sz="5500" i="1" dirty="0" smtClean="0"/>
              <a:t>organ </a:t>
            </a:r>
            <a:r>
              <a:rPr lang="pl-PL" sz="5500" i="1" dirty="0" smtClean="0"/>
              <a:t>ten wyraził wcześniej opinię, że </a:t>
            </a:r>
            <a:r>
              <a:rPr lang="pl-PL" sz="5500" b="1" i="1" dirty="0" smtClean="0"/>
              <a:t>nie zachodzi   potrzeba</a:t>
            </a:r>
            <a:r>
              <a:rPr lang="pl-PL" sz="5500" i="1" dirty="0" smtClean="0"/>
              <a:t> </a:t>
            </a:r>
            <a:r>
              <a:rPr lang="pl-PL" sz="5500" i="1" dirty="0"/>
              <a:t>przeprowadzenia oceny oddziaływania na </a:t>
            </a:r>
            <a:r>
              <a:rPr lang="pl-PL" sz="5500" i="1" dirty="0" smtClean="0"/>
              <a:t> </a:t>
            </a:r>
            <a:r>
              <a:rPr lang="pl-PL" sz="5500" i="1" dirty="0" smtClean="0"/>
              <a:t>środowisko</a:t>
            </a:r>
            <a:r>
              <a:rPr lang="pl-PL" sz="5500" i="1" dirty="0"/>
              <a:t>.</a:t>
            </a:r>
            <a:endParaRPr lang="pl-PL" sz="5500" b="1" i="1" u="sng" dirty="0"/>
          </a:p>
          <a:p>
            <a:endParaRPr lang="pl-PL" sz="7400" b="1" dirty="0" smtClean="0">
              <a:solidFill>
                <a:schemeClr val="accent1"/>
              </a:solidFill>
            </a:endParaRPr>
          </a:p>
          <a:p>
            <a:r>
              <a:rPr lang="pl-PL" sz="7400" b="1" dirty="0" smtClean="0">
                <a:solidFill>
                  <a:schemeClr val="accent1"/>
                </a:solidFill>
              </a:rPr>
              <a:t>dyrektor </a:t>
            </a:r>
            <a:r>
              <a:rPr lang="pl-PL" sz="7400" b="1" dirty="0">
                <a:solidFill>
                  <a:schemeClr val="accent1"/>
                </a:solidFill>
              </a:rPr>
              <a:t>urzędu morskiego </a:t>
            </a:r>
            <a:r>
              <a:rPr lang="pl-PL" sz="5500" dirty="0"/>
              <a:t>- w przypadku gdy przedsięwzięcie jest realizowane na obszarze morskim </a:t>
            </a:r>
            <a:r>
              <a:rPr lang="pl-PL" sz="5500" dirty="0" smtClean="0"/>
              <a:t>– </a:t>
            </a:r>
            <a:r>
              <a:rPr lang="pl-PL" sz="6200" b="1" u="sng" dirty="0" smtClean="0"/>
              <a:t>uzgodnienie</a:t>
            </a:r>
          </a:p>
          <a:p>
            <a:pPr marL="0" indent="0">
              <a:buNone/>
            </a:pPr>
            <a:endParaRPr lang="pl-PL" sz="4300" i="1" dirty="0" smtClean="0"/>
          </a:p>
          <a:p>
            <a:pPr marL="0" indent="0">
              <a:buNone/>
            </a:pPr>
            <a:r>
              <a:rPr lang="pl-PL" sz="6400" i="1" dirty="0" smtClean="0"/>
              <a:t>W </a:t>
            </a:r>
            <a:r>
              <a:rPr lang="pl-PL" sz="6400" i="1" dirty="0"/>
              <a:t>przypadku gdy uzgodnienia organów, o których mowa w ust. 1, są ze sobą sprzeczne, organ prowadzący postępowanie w sprawie decyzji o środowiskowych uwarunkowaniach rozstrzyga te sprzeczności w terminie 14 dni od dnia otrzymania uzgodnień, po uprzednim porozumieniu z organami, których uzgodnienia były ze sobą sprzeczne, i uwzględnia to rozstrzygnięcie w decyzji kończącej postępowanie, wydanej w terminie 30 dni od dnia otrzymania uzgodnienia organów. Do porozumienia nie stosuje się przepisu </a:t>
            </a:r>
            <a:r>
              <a:rPr lang="pl-PL" sz="6400" i="1" dirty="0">
                <a:hlinkClick r:id="rId2"/>
              </a:rPr>
              <a:t>art. 106</a:t>
            </a:r>
            <a:r>
              <a:rPr lang="pl-PL" sz="6400" i="1" dirty="0"/>
              <a:t> Kodeksu postępowania administracyjnego.</a:t>
            </a:r>
            <a:endParaRPr lang="pl-PL" sz="12800" b="1" i="1" u="sng" dirty="0"/>
          </a:p>
          <a:p>
            <a:pPr marL="0" indent="0">
              <a:buNone/>
            </a:pPr>
            <a:endParaRPr lang="pl-PL" sz="3400" i="1" dirty="0"/>
          </a:p>
        </p:txBody>
      </p:sp>
    </p:spTree>
    <p:extLst>
      <p:ext uri="{BB962C8B-B14F-4D97-AF65-F5344CB8AC3E}">
        <p14:creationId xmlns:p14="http://schemas.microsoft.com/office/powerpoint/2010/main" val="1708262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Autofit/>
          </a:bodyPr>
          <a:lstStyle/>
          <a:p>
            <a:r>
              <a:rPr lang="pl-PL" sz="3200" b="1" dirty="0" smtClean="0">
                <a:solidFill>
                  <a:srgbClr val="00B050"/>
                </a:solidFill>
              </a:rPr>
              <a:t>Decyzja o środowiskowych uwarunkowaniach</a:t>
            </a:r>
            <a:endParaRPr lang="pl-PL" sz="3200" b="1" dirty="0">
              <a:solidFill>
                <a:srgbClr val="00B050"/>
              </a:solidFill>
            </a:endParaRPr>
          </a:p>
        </p:txBody>
      </p:sp>
      <p:sp>
        <p:nvSpPr>
          <p:cNvPr id="3" name="Symbol zastępczy zawartości 2"/>
          <p:cNvSpPr>
            <a:spLocks noGrp="1"/>
          </p:cNvSpPr>
          <p:nvPr>
            <p:ph idx="1"/>
          </p:nvPr>
        </p:nvSpPr>
        <p:spPr>
          <a:xfrm>
            <a:off x="457200" y="1268760"/>
            <a:ext cx="8229600" cy="4857403"/>
          </a:xfrm>
        </p:spPr>
        <p:txBody>
          <a:bodyPr>
            <a:normAutofit fontScale="47500" lnSpcReduction="20000"/>
          </a:bodyPr>
          <a:lstStyle/>
          <a:p>
            <a:pPr marL="0" indent="0">
              <a:lnSpc>
                <a:spcPct val="115000"/>
              </a:lnSpc>
              <a:spcBef>
                <a:spcPts val="130"/>
              </a:spcBef>
              <a:buNone/>
            </a:pPr>
            <a:r>
              <a:rPr lang="pl-PL" dirty="0" smtClean="0">
                <a:solidFill>
                  <a:srgbClr val="000000"/>
                </a:solidFill>
                <a:latin typeface="Arial"/>
                <a:ea typeface="Arial"/>
              </a:rPr>
              <a:t>  </a:t>
            </a:r>
            <a:r>
              <a:rPr lang="pl-PL" sz="3800" b="1" dirty="0"/>
              <a:t>Art. 72.  [Decyzje, których wydanie jest poprzedzane uzyskaniem decyzji o środowiskowych uwarunkowaniach] </a:t>
            </a:r>
            <a:endParaRPr lang="pl-PL" sz="3800" dirty="0"/>
          </a:p>
          <a:p>
            <a:pPr marL="0" indent="0">
              <a:lnSpc>
                <a:spcPct val="115000"/>
              </a:lnSpc>
              <a:spcBef>
                <a:spcPts val="130"/>
              </a:spcBef>
              <a:spcAft>
                <a:spcPts val="0"/>
              </a:spcAft>
              <a:buNone/>
            </a:pPr>
            <a:endParaRPr lang="pl-PL" dirty="0" smtClean="0">
              <a:solidFill>
                <a:srgbClr val="000000"/>
              </a:solidFill>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4</a:t>
            </a:r>
            <a:r>
              <a:rPr lang="pl-PL" dirty="0">
                <a:solidFill>
                  <a:srgbClr val="000000"/>
                </a:solidFill>
                <a:latin typeface="Arial"/>
                <a:ea typeface="Arial"/>
              </a:rPr>
              <a:t>. </a:t>
            </a:r>
            <a:r>
              <a:rPr lang="pl-PL" dirty="0" smtClean="0">
                <a:solidFill>
                  <a:srgbClr val="000000"/>
                </a:solidFill>
                <a:latin typeface="Arial"/>
                <a:ea typeface="Arial"/>
              </a:rPr>
              <a:t> </a:t>
            </a:r>
            <a:r>
              <a:rPr lang="pl-PL" dirty="0">
                <a:solidFill>
                  <a:srgbClr val="000000"/>
                </a:solidFill>
                <a:latin typeface="Arial"/>
                <a:ea typeface="Arial"/>
              </a:rPr>
              <a:t>Złożenie wniosku lub dokonanie zgłoszenia może nastąpić w terminie 10 lat od dnia, w którym decyzja o środowiskowych uwarunkowaniach stała się ostateczna, o ile strona, która złożyła wniosek o wydanie decyzji o środowiskowych uwarunkowaniach, lub podmiot, na który została przeniesiona ta decyzja, otrzymali, przed upływem terminu, o którym mowa w ust. 3, od organu, który wydał decyzję o środowiskowych uwarunkowaniach</a:t>
            </a:r>
            <a:r>
              <a:rPr lang="pl-PL" strike="sngStrike" dirty="0">
                <a:solidFill>
                  <a:srgbClr val="E51C23"/>
                </a:solidFill>
                <a:latin typeface="Arial"/>
                <a:ea typeface="Arial"/>
              </a:rPr>
              <a:t>, stanowisko, że realizacja planowanego</a:t>
            </a:r>
            <a:r>
              <a:rPr lang="pl-PL" dirty="0">
                <a:solidFill>
                  <a:srgbClr val="000000"/>
                </a:solidFill>
                <a:latin typeface="Arial"/>
                <a:ea typeface="Arial"/>
              </a:rPr>
              <a:t> </a:t>
            </a:r>
            <a:r>
              <a:rPr lang="pl-PL" strike="sngStrike" dirty="0" err="1">
                <a:solidFill>
                  <a:srgbClr val="E51C23"/>
                </a:solidFill>
                <a:latin typeface="Arial"/>
                <a:ea typeface="Arial"/>
              </a:rPr>
              <a:t>przedsięwzięcia</a:t>
            </a:r>
            <a:r>
              <a:rPr lang="pl-PL" u="sng" dirty="0" err="1">
                <a:solidFill>
                  <a:srgbClr val="569748"/>
                </a:solidFill>
                <a:latin typeface="Arial"/>
                <a:ea typeface="Arial"/>
              </a:rPr>
              <a:t>w</a:t>
            </a:r>
            <a:r>
              <a:rPr lang="pl-PL" dirty="0">
                <a:solidFill>
                  <a:srgbClr val="000000"/>
                </a:solidFill>
                <a:latin typeface="Arial"/>
                <a:ea typeface="Arial"/>
              </a:rPr>
              <a:t> </a:t>
            </a:r>
            <a:r>
              <a:rPr lang="pl-PL" strike="sngStrike" dirty="0" err="1">
                <a:solidFill>
                  <a:srgbClr val="E51C23"/>
                </a:solidFill>
                <a:latin typeface="Arial"/>
                <a:ea typeface="Arial"/>
              </a:rPr>
              <a:t>przebiega</a:t>
            </a:r>
            <a:r>
              <a:rPr lang="pl-PL" u="sng" dirty="0" err="1">
                <a:solidFill>
                  <a:srgbClr val="569748"/>
                </a:solidFill>
                <a:latin typeface="Arial"/>
                <a:ea typeface="Arial"/>
              </a:rPr>
              <a:t>pierwszej</a:t>
            </a:r>
            <a:r>
              <a:rPr lang="pl-PL" dirty="0">
                <a:solidFill>
                  <a:srgbClr val="000000"/>
                </a:solidFill>
                <a:latin typeface="Arial"/>
                <a:ea typeface="Arial"/>
              </a:rPr>
              <a:t> </a:t>
            </a:r>
            <a:r>
              <a:rPr lang="pl-PL" strike="sngStrike" dirty="0" err="1">
                <a:solidFill>
                  <a:srgbClr val="E51C23"/>
                </a:solidFill>
                <a:latin typeface="Arial"/>
                <a:ea typeface="Arial"/>
              </a:rPr>
              <a:t>etapowo</a:t>
            </a:r>
            <a:r>
              <a:rPr lang="pl-PL" u="sng" dirty="0" err="1">
                <a:solidFill>
                  <a:srgbClr val="569748"/>
                </a:solidFill>
                <a:latin typeface="Arial"/>
                <a:ea typeface="Arial"/>
              </a:rPr>
              <a:t>instancji</a:t>
            </a:r>
            <a:r>
              <a:rPr lang="pl-PL" u="sng" dirty="0">
                <a:solidFill>
                  <a:srgbClr val="569748"/>
                </a:solidFill>
                <a:latin typeface="Arial"/>
                <a:ea typeface="Arial"/>
              </a:rPr>
              <a:t>,</a:t>
            </a:r>
            <a:r>
              <a:rPr lang="pl-PL" dirty="0">
                <a:solidFill>
                  <a:srgbClr val="000000"/>
                </a:solidFill>
                <a:latin typeface="Arial"/>
                <a:ea typeface="Arial"/>
              </a:rPr>
              <a:t> </a:t>
            </a:r>
            <a:r>
              <a:rPr lang="pl-PL" strike="sngStrike" dirty="0" err="1">
                <a:solidFill>
                  <a:srgbClr val="E51C23"/>
                </a:solidFill>
                <a:latin typeface="Arial"/>
                <a:ea typeface="Arial"/>
              </a:rPr>
              <a:t>oraz</a:t>
            </a:r>
            <a:r>
              <a:rPr lang="pl-PL" u="sng" dirty="0" err="1">
                <a:solidFill>
                  <a:srgbClr val="569748"/>
                </a:solidFill>
                <a:latin typeface="Arial"/>
                <a:ea typeface="Arial"/>
              </a:rPr>
              <a:t>stanowisko</a:t>
            </a:r>
            <a:r>
              <a:rPr lang="pl-PL" u="sng" dirty="0">
                <a:solidFill>
                  <a:srgbClr val="569748"/>
                </a:solidFill>
                <a:latin typeface="Arial"/>
                <a:ea typeface="Arial"/>
              </a:rPr>
              <a:t>,</a:t>
            </a:r>
            <a:r>
              <a:rPr lang="pl-PL" dirty="0">
                <a:solidFill>
                  <a:srgbClr val="000000"/>
                </a:solidFill>
                <a:latin typeface="Arial"/>
                <a:ea typeface="Arial"/>
              </a:rPr>
              <a:t> że aktualne są warunki realizacji przedsięwzięcia określone w decyzji o środowiskowych uwarunkowaniach lub postanowieniu, o którym mowa w art. 90 ust. 1, jeżeli było wydane. Zajęcie stanowiska następuje </a:t>
            </a:r>
            <a:r>
              <a:rPr lang="pl-PL" strike="sngStrike" dirty="0">
                <a:solidFill>
                  <a:srgbClr val="E51C23"/>
                </a:solidFill>
                <a:latin typeface="Arial"/>
                <a:ea typeface="Arial"/>
              </a:rPr>
              <a:t>w </a:t>
            </a:r>
            <a:r>
              <a:rPr lang="pl-PL" strike="sngStrike" dirty="0" err="1">
                <a:solidFill>
                  <a:srgbClr val="E51C23"/>
                </a:solidFill>
                <a:latin typeface="Arial"/>
                <a:ea typeface="Arial"/>
              </a:rPr>
              <a:t>drodze</a:t>
            </a:r>
            <a:r>
              <a:rPr lang="pl-PL" u="sng" dirty="0" err="1">
                <a:solidFill>
                  <a:srgbClr val="569748"/>
                </a:solidFill>
                <a:latin typeface="Arial"/>
                <a:ea typeface="Arial"/>
              </a:rPr>
              <a:t>na</a:t>
            </a:r>
            <a:r>
              <a:rPr lang="pl-PL" dirty="0">
                <a:solidFill>
                  <a:srgbClr val="000000"/>
                </a:solidFill>
                <a:latin typeface="Arial"/>
                <a:ea typeface="Arial"/>
              </a:rPr>
              <a:t> </a:t>
            </a:r>
            <a:r>
              <a:rPr lang="pl-PL" strike="sngStrike" dirty="0" err="1">
                <a:solidFill>
                  <a:srgbClr val="E51C23"/>
                </a:solidFill>
                <a:latin typeface="Arial"/>
                <a:ea typeface="Arial"/>
              </a:rPr>
              <a:t>postanowienia</a:t>
            </a:r>
            <a:r>
              <a:rPr lang="pl-PL" u="sng" dirty="0" err="1">
                <a:solidFill>
                  <a:srgbClr val="569748"/>
                </a:solidFill>
                <a:latin typeface="Arial"/>
                <a:ea typeface="Arial"/>
              </a:rPr>
              <a:t>wniosek</a:t>
            </a:r>
            <a:r>
              <a:rPr lang="pl-PL" dirty="0">
                <a:solidFill>
                  <a:srgbClr val="000000"/>
                </a:solidFill>
                <a:latin typeface="Arial"/>
                <a:ea typeface="Arial"/>
              </a:rPr>
              <a:t> </a:t>
            </a:r>
            <a:r>
              <a:rPr lang="pl-PL" strike="sngStrike" dirty="0" err="1">
                <a:solidFill>
                  <a:srgbClr val="E51C23"/>
                </a:solidFill>
                <a:latin typeface="Arial"/>
                <a:ea typeface="Arial"/>
              </a:rPr>
              <a:t>uwzględniającego</a:t>
            </a:r>
            <a:r>
              <a:rPr lang="pl-PL" u="sng" dirty="0" err="1">
                <a:solidFill>
                  <a:srgbClr val="569748"/>
                </a:solidFill>
                <a:latin typeface="Arial"/>
                <a:ea typeface="Arial"/>
              </a:rPr>
              <a:t>uwzględniający</a:t>
            </a:r>
            <a:r>
              <a:rPr lang="pl-PL" dirty="0">
                <a:solidFill>
                  <a:srgbClr val="000000"/>
                </a:solidFill>
                <a:latin typeface="Arial"/>
                <a:ea typeface="Arial"/>
              </a:rPr>
              <a:t> informacje na temat stanu środowiska i możliwości realizacji warunków wynikających z decyzji o środowiskowych uwarunkowaniach</a:t>
            </a:r>
            <a:r>
              <a:rPr lang="pl-PL" u="sng" dirty="0">
                <a:solidFill>
                  <a:srgbClr val="569748"/>
                </a:solidFill>
                <a:latin typeface="Arial"/>
                <a:ea typeface="Arial"/>
              </a:rPr>
              <a:t> lub postanowienia, o którym mowa w art. 90 ust. 1, jeżeli było wydane. Wniosek, o którym mowa w zdaniu drugim, składa się do organu nie wcześniej niż po upływie 5 lat od dnia, w którym decyzja o środowiskowych uwarunkowaniach stała się ostateczna</a:t>
            </a:r>
            <a:r>
              <a:rPr lang="pl-PL" dirty="0">
                <a:solidFill>
                  <a:srgbClr val="000000"/>
                </a:solidFill>
                <a:latin typeface="Arial"/>
                <a:ea typeface="Arial"/>
              </a:rPr>
              <a:t>.</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a:t>
            </a:r>
          </a:p>
          <a:p>
            <a:pPr marL="0" indent="0">
              <a:lnSpc>
                <a:spcPct val="115000"/>
              </a:lnSpc>
              <a:spcBef>
                <a:spcPts val="130"/>
              </a:spcBef>
              <a:spcAft>
                <a:spcPts val="0"/>
              </a:spcAft>
              <a:buNone/>
            </a:pPr>
            <a:r>
              <a:rPr lang="pl-PL" dirty="0">
                <a:solidFill>
                  <a:srgbClr val="000000"/>
                </a:solidFill>
                <a:latin typeface="Arial"/>
                <a:ea typeface="Arial"/>
              </a:rPr>
              <a:t> </a:t>
            </a:r>
            <a:r>
              <a:rPr lang="pl-PL" dirty="0" smtClean="0">
                <a:solidFill>
                  <a:srgbClr val="000000"/>
                </a:solidFill>
                <a:latin typeface="Arial"/>
                <a:ea typeface="Arial"/>
              </a:rPr>
              <a:t> 4a</a:t>
            </a:r>
            <a:r>
              <a:rPr lang="pl-PL" dirty="0">
                <a:solidFill>
                  <a:srgbClr val="000000"/>
                </a:solidFill>
                <a:latin typeface="Arial"/>
                <a:ea typeface="Arial"/>
              </a:rPr>
              <a:t>. </a:t>
            </a:r>
            <a:r>
              <a:rPr lang="pl-PL" strike="sngStrike" dirty="0" smtClean="0">
                <a:solidFill>
                  <a:srgbClr val="E51C23"/>
                </a:solidFill>
                <a:latin typeface="Arial"/>
                <a:ea typeface="Arial"/>
              </a:rPr>
              <a:t>Na </a:t>
            </a:r>
            <a:r>
              <a:rPr lang="pl-PL" strike="sngStrike" dirty="0">
                <a:solidFill>
                  <a:srgbClr val="E51C23"/>
                </a:solidFill>
                <a:latin typeface="Arial"/>
                <a:ea typeface="Arial"/>
              </a:rPr>
              <a:t>postanowienie, o którym mowa w ust. 4, przysługuje zażalenie.</a:t>
            </a:r>
            <a:r>
              <a:rPr lang="pl-PL" dirty="0">
                <a:latin typeface="Arial"/>
                <a:ea typeface="Arial"/>
              </a:rPr>
              <a:t/>
            </a:r>
            <a:br>
              <a:rPr lang="pl-PL" dirty="0">
                <a:latin typeface="Arial"/>
                <a:ea typeface="Arial"/>
              </a:rPr>
            </a:br>
            <a:r>
              <a:rPr lang="pl-PL" u="sng" dirty="0">
                <a:solidFill>
                  <a:srgbClr val="569748"/>
                </a:solidFill>
                <a:latin typeface="Arial"/>
                <a:ea typeface="Arial"/>
              </a:rPr>
              <a:t>Zajęcie stanowiska następuje w drodze postanowienia, na które przysługuje zażalenie.</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170717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3200" b="1" dirty="0">
                <a:solidFill>
                  <a:srgbClr val="00B050"/>
                </a:solidFill>
              </a:rPr>
              <a:t>Strategiczna </a:t>
            </a:r>
            <a:r>
              <a:rPr lang="pl-PL" sz="3200" b="1" dirty="0" err="1">
                <a:solidFill>
                  <a:srgbClr val="00B050"/>
                </a:solidFill>
              </a:rPr>
              <a:t>ooś</a:t>
            </a:r>
            <a:endParaRPr lang="pl-PL" dirty="0"/>
          </a:p>
        </p:txBody>
      </p:sp>
      <p:sp>
        <p:nvSpPr>
          <p:cNvPr id="3" name="Symbol zastępczy zawartości 2"/>
          <p:cNvSpPr>
            <a:spLocks noGrp="1"/>
          </p:cNvSpPr>
          <p:nvPr>
            <p:ph idx="1"/>
          </p:nvPr>
        </p:nvSpPr>
        <p:spPr>
          <a:xfrm>
            <a:off x="457200" y="980728"/>
            <a:ext cx="8229600" cy="5145435"/>
          </a:xfrm>
        </p:spPr>
        <p:txBody>
          <a:bodyPr>
            <a:normAutofit fontScale="70000" lnSpcReduction="20000"/>
          </a:bodyPr>
          <a:lstStyle/>
          <a:p>
            <a:pPr marL="0" indent="0">
              <a:buNone/>
            </a:pPr>
            <a:r>
              <a:rPr lang="pl-PL" b="1" dirty="0" smtClean="0"/>
              <a:t>Art</a:t>
            </a:r>
            <a:r>
              <a:rPr lang="pl-PL" b="1" dirty="0"/>
              <a:t>. 47. </a:t>
            </a:r>
            <a:r>
              <a:rPr lang="pl-PL" b="1" dirty="0" smtClean="0"/>
              <a:t>[</a:t>
            </a:r>
            <a:r>
              <a:rPr lang="pl-PL" b="1" dirty="0"/>
              <a:t>Projekty wymagające przeprowadzenia strategicznej oceny oddziaływania] </a:t>
            </a:r>
            <a:endParaRPr lang="pl-PL" dirty="0"/>
          </a:p>
          <a:p>
            <a:pPr marL="0" indent="0">
              <a:buNone/>
            </a:pPr>
            <a:r>
              <a:rPr lang="pl-PL" dirty="0" smtClean="0"/>
              <a:t> </a:t>
            </a:r>
            <a:r>
              <a:rPr lang="pl-PL" dirty="0" smtClean="0">
                <a:solidFill>
                  <a:srgbClr val="00B050"/>
                </a:solidFill>
              </a:rPr>
              <a:t>1</a:t>
            </a:r>
            <a:r>
              <a:rPr lang="pl-PL" dirty="0">
                <a:solidFill>
                  <a:srgbClr val="00B050"/>
                </a:solidFill>
              </a:rPr>
              <a:t>. Przeprowadzenie strategicznej oceny oddziaływania na środowisko jest wymagane także w przypadku projektu dokumentu innego niż wymieniony w art. 46 ust. 1 oraz w przypadku projektu zmiany takiego dokumentu, jeżeli w uzgodnieniu z właściwym organem, o którym mowa w art. 57, organ opracowujący projekt stwierdzi, że realizacja postanowień danego dokumentu albo jego zmiany może spowodować znaczące oddziaływanie na środowisko.</a:t>
            </a:r>
          </a:p>
          <a:p>
            <a:pPr marL="0" indent="0">
              <a:buNone/>
            </a:pPr>
            <a:r>
              <a:rPr lang="pl-PL" dirty="0" smtClean="0">
                <a:solidFill>
                  <a:srgbClr val="00B050"/>
                </a:solidFill>
              </a:rPr>
              <a:t> 2</a:t>
            </a:r>
            <a:r>
              <a:rPr lang="pl-PL" dirty="0">
                <a:solidFill>
                  <a:srgbClr val="00B050"/>
                </a:solidFill>
              </a:rPr>
              <a:t>. Występując o uzgodnienie, o którym mowa w ust. 1, organ opracowujący projekt dołącza informacje o uwarunkowaniach, o których mowa w art. 49</a:t>
            </a:r>
            <a:r>
              <a:rPr lang="pl-PL" dirty="0" smtClean="0">
                <a:solidFill>
                  <a:srgbClr val="00B050"/>
                </a:solidFill>
              </a:rPr>
              <a:t>.</a:t>
            </a:r>
          </a:p>
          <a:p>
            <a:pPr marL="0" indent="0">
              <a:buNone/>
            </a:pPr>
            <a:r>
              <a:rPr lang="pl-PL" u="sng" dirty="0">
                <a:solidFill>
                  <a:srgbClr val="00B050"/>
                </a:solidFill>
              </a:rPr>
              <a:t>3. Organ opracowujący projekt sporządza, w formie pisemnej, stanowisko w sprawie potrzeby przeprowadzenia strategicznej oceny oddziaływania na środowisko albo jej braku. Stanowisko wymaga uzasadnienia zawierającego informacje o uwarunkowaniach, o których mowa w art. 49.</a:t>
            </a:r>
            <a:endParaRPr lang="pl-PL" dirty="0">
              <a:solidFill>
                <a:srgbClr val="00B050"/>
              </a:solidFill>
            </a:endParaRPr>
          </a:p>
          <a:p>
            <a:pPr marL="0" indent="0">
              <a:buNone/>
            </a:pPr>
            <a:endParaRPr lang="pl-PL" dirty="0">
              <a:solidFill>
                <a:srgbClr val="00B050"/>
              </a:solidFill>
            </a:endParaRPr>
          </a:p>
          <a:p>
            <a:pPr marL="0" indent="0">
              <a:buNone/>
            </a:pPr>
            <a:endParaRPr lang="pl-PL" dirty="0">
              <a:solidFill>
                <a:srgbClr val="00B050"/>
              </a:solidFill>
            </a:endParaRPr>
          </a:p>
        </p:txBody>
      </p:sp>
    </p:spTree>
    <p:extLst>
      <p:ext uri="{BB962C8B-B14F-4D97-AF65-F5344CB8AC3E}">
        <p14:creationId xmlns:p14="http://schemas.microsoft.com/office/powerpoint/2010/main" val="3676994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a:xfrm>
            <a:off x="457200" y="1268760"/>
            <a:ext cx="8229600" cy="4857403"/>
          </a:xfrm>
        </p:spPr>
        <p:txBody>
          <a:bodyPr>
            <a:normAutofit fontScale="550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76. </a:t>
            </a:r>
            <a:r>
              <a:rPr lang="pl-PL" b="1" dirty="0" smtClean="0">
                <a:solidFill>
                  <a:srgbClr val="000000"/>
                </a:solidFill>
                <a:latin typeface="Arial"/>
                <a:ea typeface="Arial"/>
              </a:rPr>
              <a:t>[</a:t>
            </a:r>
            <a:r>
              <a:rPr lang="pl-PL" b="1" dirty="0">
                <a:solidFill>
                  <a:srgbClr val="000000"/>
                </a:solidFill>
                <a:latin typeface="Arial"/>
                <a:ea typeface="Arial"/>
              </a:rPr>
              <a:t>Uprawnienia Generalnego Dyrektora Ochrony Środowiska i regionalnego dyrektora ochrony środowiska w razie stwierdzenia nieprawidłowości w zakresie wydawania decyzji o środowiskowych uwarunkowaniach] </a:t>
            </a:r>
            <a:endParaRPr lang="pl-PL" dirty="0">
              <a:latin typeface="Arial"/>
              <a:ea typeface="Arial"/>
            </a:endParaRPr>
          </a:p>
          <a:p>
            <a:pPr marL="0" indent="0">
              <a:lnSpc>
                <a:spcPct val="115000"/>
              </a:lnSpc>
              <a:spcAft>
                <a:spcPts val="0"/>
              </a:spcAft>
              <a:buNone/>
            </a:pPr>
            <a:r>
              <a:rPr lang="pl-PL" dirty="0" smtClean="0">
                <a:solidFill>
                  <a:srgbClr val="000000"/>
                </a:solidFill>
                <a:latin typeface="Arial"/>
                <a:ea typeface="Arial"/>
              </a:rPr>
              <a:t>  1</a:t>
            </a:r>
            <a:r>
              <a:rPr lang="pl-PL" dirty="0">
                <a:solidFill>
                  <a:srgbClr val="000000"/>
                </a:solidFill>
                <a:latin typeface="Arial"/>
                <a:ea typeface="Arial"/>
              </a:rPr>
              <a:t>. W przypadku stwierdzenia nieprawidłowości w </a:t>
            </a:r>
            <a:r>
              <a:rPr lang="pl-PL" strike="sngStrike" dirty="0" err="1">
                <a:solidFill>
                  <a:srgbClr val="E51C23"/>
                </a:solidFill>
                <a:latin typeface="Arial"/>
                <a:ea typeface="Arial"/>
              </a:rPr>
              <a:t>zakresie</a:t>
            </a:r>
            <a:r>
              <a:rPr lang="pl-PL" u="sng" dirty="0" err="1">
                <a:solidFill>
                  <a:srgbClr val="569748"/>
                </a:solidFill>
                <a:latin typeface="Arial"/>
                <a:ea typeface="Arial"/>
              </a:rPr>
              <a:t>sprawach</a:t>
            </a:r>
            <a:r>
              <a:rPr lang="pl-PL" dirty="0">
                <a:solidFill>
                  <a:srgbClr val="000000"/>
                </a:solidFill>
                <a:latin typeface="Arial"/>
                <a:ea typeface="Arial"/>
              </a:rPr>
              <a:t> </a:t>
            </a:r>
            <a:r>
              <a:rPr lang="pl-PL" strike="sngStrike" dirty="0" err="1">
                <a:solidFill>
                  <a:srgbClr val="E51C23"/>
                </a:solidFill>
                <a:latin typeface="Arial"/>
                <a:ea typeface="Arial"/>
              </a:rPr>
              <a:t>wydawania</a:t>
            </a:r>
            <a:r>
              <a:rPr lang="pl-PL" u="sng" dirty="0" err="1">
                <a:solidFill>
                  <a:srgbClr val="569748"/>
                </a:solidFill>
                <a:latin typeface="Arial"/>
                <a:ea typeface="Arial"/>
              </a:rPr>
              <a:t>dotyczących</a:t>
            </a:r>
            <a:r>
              <a:rPr lang="pl-PL" u="sng" dirty="0">
                <a:solidFill>
                  <a:srgbClr val="569748"/>
                </a:solidFill>
                <a:latin typeface="Arial"/>
                <a:ea typeface="Arial"/>
              </a:rPr>
              <a:t> wydania</a:t>
            </a:r>
            <a:r>
              <a:rPr lang="pl-PL" dirty="0">
                <a:solidFill>
                  <a:srgbClr val="000000"/>
                </a:solidFill>
                <a:latin typeface="Arial"/>
                <a:ea typeface="Arial"/>
              </a:rPr>
              <a:t> decyzji o środowiskowych uwarunkowaniach przez organy, o których mowa w art. 75 ust. 1 pkt 2-4, </a:t>
            </a:r>
            <a:r>
              <a:rPr lang="pl-PL" strike="sngStrike" dirty="0" err="1">
                <a:solidFill>
                  <a:srgbClr val="E51C23"/>
                </a:solidFill>
                <a:latin typeface="Arial"/>
                <a:ea typeface="Arial"/>
              </a:rPr>
              <a:t>Generalny</a:t>
            </a:r>
            <a:r>
              <a:rPr lang="pl-PL" u="sng" dirty="0" err="1">
                <a:solidFill>
                  <a:srgbClr val="569748"/>
                </a:solidFill>
                <a:latin typeface="Arial"/>
                <a:ea typeface="Arial"/>
              </a:rPr>
              <a:t>lub</a:t>
            </a:r>
            <a:r>
              <a:rPr lang="pl-PL" u="sng" dirty="0">
                <a:solidFill>
                  <a:srgbClr val="569748"/>
                </a:solidFill>
                <a:latin typeface="Arial"/>
                <a:ea typeface="Arial"/>
              </a:rPr>
              <a:t> organy wyższego stopnia w stosunku do tych</a:t>
            </a:r>
            <a:r>
              <a:rPr lang="pl-PL" dirty="0">
                <a:solidFill>
                  <a:srgbClr val="000000"/>
                </a:solidFill>
                <a:latin typeface="Arial"/>
                <a:ea typeface="Arial"/>
              </a:rPr>
              <a:t> </a:t>
            </a:r>
            <a:r>
              <a:rPr lang="pl-PL" strike="sngStrike" dirty="0" err="1">
                <a:solidFill>
                  <a:srgbClr val="E51C23"/>
                </a:solidFill>
                <a:latin typeface="Arial"/>
                <a:ea typeface="Arial"/>
              </a:rPr>
              <a:t>Dyrektor</a:t>
            </a:r>
            <a:r>
              <a:rPr lang="pl-PL" u="sng" dirty="0" err="1">
                <a:solidFill>
                  <a:srgbClr val="569748"/>
                </a:solidFill>
                <a:latin typeface="Arial"/>
                <a:ea typeface="Arial"/>
              </a:rPr>
              <a:t>organów</a:t>
            </a:r>
            <a:r>
              <a:rPr lang="pl-PL" u="sng" dirty="0">
                <a:solidFill>
                  <a:srgbClr val="569748"/>
                </a:solidFill>
                <a:latin typeface="Arial"/>
                <a:ea typeface="Arial"/>
              </a:rPr>
              <a:t>,</a:t>
            </a:r>
            <a:r>
              <a:rPr lang="pl-PL" dirty="0">
                <a:solidFill>
                  <a:srgbClr val="000000"/>
                </a:solidFill>
                <a:latin typeface="Arial"/>
                <a:ea typeface="Arial"/>
              </a:rPr>
              <a:t> </a:t>
            </a:r>
            <a:r>
              <a:rPr lang="pl-PL" strike="sngStrike" dirty="0" err="1">
                <a:solidFill>
                  <a:srgbClr val="E51C23"/>
                </a:solidFill>
                <a:latin typeface="Arial"/>
                <a:ea typeface="Arial"/>
              </a:rPr>
              <a:t>Ochrony</a:t>
            </a:r>
            <a:r>
              <a:rPr lang="pl-PL" u="sng" dirty="0" err="1">
                <a:solidFill>
                  <a:srgbClr val="569748"/>
                </a:solidFill>
                <a:latin typeface="Arial"/>
                <a:ea typeface="Arial"/>
              </a:rPr>
              <a:t>właściwy</a:t>
            </a:r>
            <a:r>
              <a:rPr lang="pl-PL" dirty="0">
                <a:solidFill>
                  <a:srgbClr val="000000"/>
                </a:solidFill>
                <a:latin typeface="Arial"/>
                <a:ea typeface="Arial"/>
              </a:rPr>
              <a:t> </a:t>
            </a:r>
            <a:r>
              <a:rPr lang="pl-PL" strike="sngStrike" dirty="0" err="1">
                <a:solidFill>
                  <a:srgbClr val="E51C23"/>
                </a:solidFill>
                <a:latin typeface="Arial"/>
                <a:ea typeface="Arial"/>
              </a:rPr>
              <a:t>Środowiska</a:t>
            </a:r>
            <a:r>
              <a:rPr lang="pl-PL" u="sng" dirty="0" err="1">
                <a:solidFill>
                  <a:srgbClr val="569748"/>
                </a:solidFill>
                <a:latin typeface="Arial"/>
                <a:ea typeface="Arial"/>
              </a:rPr>
              <a:t>regionalny</a:t>
            </a:r>
            <a:r>
              <a:rPr lang="pl-PL" u="sng" dirty="0">
                <a:solidFill>
                  <a:srgbClr val="569748"/>
                </a:solidFill>
                <a:latin typeface="Arial"/>
                <a:ea typeface="Arial"/>
              </a:rPr>
              <a:t> dyrektor ochrony środowiska</a:t>
            </a:r>
            <a:r>
              <a:rPr lang="pl-PL" dirty="0">
                <a:solidFill>
                  <a:srgbClr val="000000"/>
                </a:solidFill>
                <a:latin typeface="Arial"/>
                <a:ea typeface="Arial"/>
              </a:rPr>
              <a:t> kieruje wystąpienie, którego treścią może być w szczególności wniosek o stwierdzenie nieważności tej decyzji.</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2</a:t>
            </a:r>
            <a:r>
              <a:rPr lang="pl-PL" dirty="0">
                <a:solidFill>
                  <a:srgbClr val="000000"/>
                </a:solidFill>
                <a:latin typeface="Arial"/>
                <a:ea typeface="Arial"/>
              </a:rPr>
              <a:t>. </a:t>
            </a:r>
            <a:r>
              <a:rPr lang="pl-PL" strike="sngStrike" dirty="0">
                <a:solidFill>
                  <a:srgbClr val="E51C23"/>
                </a:solidFill>
                <a:latin typeface="Arial"/>
                <a:ea typeface="Arial"/>
              </a:rPr>
              <a:t>Generalnemu Dyrektorowi Ochrony Środowiska przysługują prawa strony w postępowaniu administracyjnym lub postępowaniu przed sądem administracyjnym.</a:t>
            </a:r>
            <a:r>
              <a:rPr lang="pl-PL" dirty="0">
                <a:latin typeface="Arial"/>
                <a:ea typeface="Arial"/>
              </a:rPr>
              <a:t/>
            </a:r>
            <a:br>
              <a:rPr lang="pl-PL" dirty="0">
                <a:latin typeface="Arial"/>
                <a:ea typeface="Arial"/>
              </a:rPr>
            </a:br>
            <a:r>
              <a:rPr lang="pl-PL" u="sng" dirty="0">
                <a:solidFill>
                  <a:srgbClr val="569748"/>
                </a:solidFill>
                <a:latin typeface="Arial"/>
                <a:ea typeface="Arial"/>
              </a:rPr>
              <a:t>Przepis ust. 1 stosuje się także do spraw dotyczących wydania decyzji o środowiskowych uwarunkowaniach zgody na realizację przedsięwzięcia wydanych na podstawie przepisów ustawy z dnia 27 kwietnia 2001 r. - Prawo ochrony środowiska.</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333491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p:txBody>
          <a:bodyPr>
            <a:normAutofit fontScale="47500" lnSpcReduction="20000"/>
          </a:bodyPr>
          <a:lstStyle/>
          <a:p>
            <a:pPr marL="0" indent="0">
              <a:lnSpc>
                <a:spcPct val="115000"/>
              </a:lnSpc>
              <a:spcBef>
                <a:spcPts val="130"/>
              </a:spcBef>
              <a:spcAft>
                <a:spcPts val="0"/>
              </a:spcAft>
              <a:buNone/>
            </a:pPr>
            <a:r>
              <a:rPr lang="pl-PL" dirty="0">
                <a:solidFill>
                  <a:srgbClr val="000000"/>
                </a:solidFill>
                <a:latin typeface="Arial"/>
                <a:ea typeface="Arial"/>
              </a:rPr>
              <a:t>3. </a:t>
            </a:r>
            <a:r>
              <a:rPr lang="pl-PL" strike="sngStrike" dirty="0">
                <a:solidFill>
                  <a:srgbClr val="E51C23"/>
                </a:solidFill>
                <a:latin typeface="Arial"/>
                <a:ea typeface="Arial"/>
              </a:rPr>
              <a:t>Przepisy ust. 1 i 2 stosuje się odpowiednio do orzeczeń samorządowych kolegiów odwoławczych.</a:t>
            </a:r>
            <a:r>
              <a:rPr lang="pl-PL" dirty="0">
                <a:latin typeface="Arial"/>
                <a:ea typeface="Arial"/>
              </a:rPr>
              <a:t/>
            </a:r>
            <a:br>
              <a:rPr lang="pl-PL" dirty="0">
                <a:latin typeface="Arial"/>
                <a:ea typeface="Arial"/>
              </a:rPr>
            </a:br>
            <a:r>
              <a:rPr lang="pl-PL" u="sng" dirty="0">
                <a:solidFill>
                  <a:srgbClr val="569748"/>
                </a:solidFill>
                <a:latin typeface="Arial"/>
                <a:ea typeface="Arial"/>
              </a:rPr>
              <a:t>W przypadku stwierdzenia, że decyzja, o której mowa w art. 72 ust. 1, została wydana bez uzyskania decyzji o środowiskowych uwarunkowaniach, jeżeli taka decyzja była wymagana, właściwy regionalny dyrektor ochrony środowiska kieruje wniosek o stwierdzenie nieważności tej decyzji.</a:t>
            </a:r>
            <a:endParaRPr lang="pl-PL" dirty="0">
              <a:latin typeface="Arial"/>
              <a:ea typeface="Arial"/>
            </a:endParaRPr>
          </a:p>
          <a:p>
            <a:pPr marL="0" indent="0">
              <a:lnSpc>
                <a:spcPct val="115000"/>
              </a:lnSpc>
              <a:spcBef>
                <a:spcPts val="130"/>
              </a:spcBef>
              <a:spcAft>
                <a:spcPts val="0"/>
              </a:spcAft>
              <a:buNone/>
            </a:pPr>
            <a:r>
              <a:rPr lang="pl-PL" u="sng" dirty="0">
                <a:solidFill>
                  <a:srgbClr val="569748"/>
                </a:solidFill>
                <a:latin typeface="Arial"/>
                <a:ea typeface="Arial"/>
              </a:rPr>
              <a:t>4. W przypadku stwierdzenia, że organ administracji architektoniczno-budowlanej, mimo braku wymaganej decyzji o środowiskowych uwarunkowaniach, nie wniósł sprzeciwu do zgłoszenia, o którym mowa w:</a:t>
            </a:r>
            <a:endParaRPr lang="pl-PL" dirty="0">
              <a:latin typeface="Arial"/>
              <a:ea typeface="Arial"/>
            </a:endParaRPr>
          </a:p>
          <a:p>
            <a:pPr marL="0" indent="0">
              <a:lnSpc>
                <a:spcPct val="115000"/>
              </a:lnSpc>
              <a:spcBef>
                <a:spcPts val="130"/>
              </a:spcBef>
              <a:spcAft>
                <a:spcPts val="0"/>
              </a:spcAft>
              <a:buNone/>
            </a:pPr>
            <a:r>
              <a:rPr lang="pl-PL" u="sng" dirty="0">
                <a:solidFill>
                  <a:srgbClr val="569748"/>
                </a:solidFill>
                <a:latin typeface="Arial"/>
                <a:ea typeface="Arial"/>
              </a:rPr>
              <a:t>1) art. 30 ust. 1 ustawy z dnia 7 lipca 1994 r. - Prawo budowlane - właściwy regionalny dyrektor ochrony środowiska może skierować wniosek o podjęcie przez organ nadzoru budowlanego działań z urzędu, o których mowa w art. 50 ust. 1 tej ustawy;</a:t>
            </a:r>
            <a:endParaRPr lang="pl-PL" dirty="0">
              <a:latin typeface="Arial"/>
              <a:ea typeface="Arial"/>
            </a:endParaRPr>
          </a:p>
          <a:p>
            <a:pPr marL="0" indent="0">
              <a:lnSpc>
                <a:spcPct val="115000"/>
              </a:lnSpc>
              <a:spcBef>
                <a:spcPts val="130"/>
              </a:spcBef>
              <a:spcAft>
                <a:spcPts val="0"/>
              </a:spcAft>
              <a:buNone/>
            </a:pPr>
            <a:r>
              <a:rPr lang="pl-PL" u="sng" dirty="0">
                <a:solidFill>
                  <a:srgbClr val="569748"/>
                </a:solidFill>
                <a:latin typeface="Arial"/>
                <a:ea typeface="Arial"/>
              </a:rPr>
              <a:t>2) art. 71 ust. 2 ustawy z dnia 7 lipca 1994 r. - Prawo budowlane - właściwy regionalny dyrektor ochrony środowiska może skierować wniosek o podjęcie przez organ nadzoru budowlanego działań, o których mowa w art. 71a ust. 1 tej ustawy; w takim przypadku nie ustala się opłaty legalizacyjnej.</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269311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p:txBody>
          <a:bodyPr>
            <a:normAutofit fontScale="47500" lnSpcReduction="20000"/>
          </a:bodyPr>
          <a:lstStyle/>
          <a:p>
            <a:pPr marL="0" indent="0">
              <a:lnSpc>
                <a:spcPct val="115000"/>
              </a:lnSpc>
              <a:spcBef>
                <a:spcPts val="130"/>
              </a:spcBef>
              <a:spcAft>
                <a:spcPts val="0"/>
              </a:spcAft>
              <a:buNone/>
            </a:pPr>
            <a:r>
              <a:rPr lang="pl-PL" u="sng" dirty="0" smtClean="0">
                <a:solidFill>
                  <a:srgbClr val="569748"/>
                </a:solidFill>
                <a:latin typeface="Arial"/>
                <a:ea typeface="Arial"/>
              </a:rPr>
              <a:t>     5</a:t>
            </a:r>
            <a:r>
              <a:rPr lang="pl-PL" u="sng" dirty="0">
                <a:solidFill>
                  <a:srgbClr val="569748"/>
                </a:solidFill>
                <a:latin typeface="Arial"/>
                <a:ea typeface="Arial"/>
              </a:rPr>
              <a:t>. W przypadku zgłoszeń, o których mowa w art. 96 ust. 1, właściwy regionalny dyrektor ochrony środowiska może przedstawić stanowisko, czy przedsięwzięcie może potencjalnie znacząco oddziaływać na obszar Natura 2000.</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6</a:t>
            </a:r>
            <a:r>
              <a:rPr lang="pl-PL" u="sng" dirty="0">
                <a:solidFill>
                  <a:srgbClr val="569748"/>
                </a:solidFill>
                <a:latin typeface="Arial"/>
                <a:ea typeface="Arial"/>
              </a:rPr>
              <a:t>. Ze względu na szczególną wagę lub zawiłość sprawy, regionalny dyrektor ochrony środowiska może przekazać do rozpoznania Generalnemu Dyrektorowi Ochrony Środowiska sprawę, w celu rozważenia skierowania wystąpienia, o którym mowa w ust. 1, albo wniosku, o którym mowa w ust. 3 albo 4. Przekazanie sprawy wymaga uzasadnienia.</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7</a:t>
            </a:r>
            <a:r>
              <a:rPr lang="pl-PL" u="sng" dirty="0">
                <a:solidFill>
                  <a:srgbClr val="569748"/>
                </a:solidFill>
                <a:latin typeface="Arial"/>
                <a:ea typeface="Arial"/>
              </a:rPr>
              <a:t>. Generalny Dyrektor Ochrony Środowiska może odmówić przyjęcia sprawy, o której mowa w ust. 1, 3 albo 4, do rozpoznania i zwrócić sprawę do regionalnego dyrektora ochrony środowiska, jeżeli uzna, że nie zachodzą przesłanki, o których mowa w ust. 6. W przypadku przyjęcia sprawy uprawnienie do skierowania wystąpienia, o którym mowa w ust. 1, albo wniosku, o którym mowa w ust. 3 albo 4, przysługuje Generalnemu Dyrektorowi Ochrony Środowiska.</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8</a:t>
            </a:r>
            <a:r>
              <a:rPr lang="pl-PL" u="sng" dirty="0">
                <a:solidFill>
                  <a:srgbClr val="569748"/>
                </a:solidFill>
                <a:latin typeface="Arial"/>
                <a:ea typeface="Arial"/>
              </a:rPr>
              <a:t>. W sprawach, o których mowa w ust. 1, 3 albo 4, właściwemu regionalnemu dyrektorowi ochrony środowiska oraz Generalnemu Dyrektorowi Ochrony Środowiska przysługują prawa strony w postępowaniu administracyjnym lub postępowaniu przed sądem administracyjnym.</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2213975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81.  [Wskazanie w decyzji wariantu dopuszczonego do realizacji. Odmowa zgody na realizację przedsięwzięcia] </a:t>
            </a:r>
            <a:endParaRPr lang="pl-PL" dirty="0">
              <a:latin typeface="Arial"/>
              <a:ea typeface="Arial"/>
            </a:endParaRPr>
          </a:p>
          <a:p>
            <a:pPr marL="0" indent="0">
              <a:lnSpc>
                <a:spcPct val="115000"/>
              </a:lnSpc>
              <a:spcAft>
                <a:spcPts val="0"/>
              </a:spcAft>
              <a:buNone/>
            </a:pPr>
            <a:r>
              <a:rPr lang="pl-PL" dirty="0" smtClean="0">
                <a:solidFill>
                  <a:srgbClr val="000000"/>
                </a:solidFill>
                <a:latin typeface="Arial"/>
                <a:ea typeface="Arial"/>
              </a:rPr>
              <a:t>  1</a:t>
            </a:r>
            <a:r>
              <a:rPr lang="pl-PL" dirty="0">
                <a:solidFill>
                  <a:srgbClr val="000000"/>
                </a:solidFill>
                <a:latin typeface="Arial"/>
                <a:ea typeface="Arial"/>
              </a:rPr>
              <a:t>. </a:t>
            </a:r>
            <a:r>
              <a:rPr lang="pl-PL" dirty="0" smtClean="0">
                <a:solidFill>
                  <a:srgbClr val="000000"/>
                </a:solidFill>
                <a:latin typeface="Arial"/>
                <a:ea typeface="Arial"/>
              </a:rPr>
              <a:t>Jeżeli </a:t>
            </a:r>
            <a:r>
              <a:rPr lang="pl-PL" dirty="0">
                <a:solidFill>
                  <a:srgbClr val="000000"/>
                </a:solidFill>
                <a:latin typeface="Arial"/>
                <a:ea typeface="Arial"/>
              </a:rPr>
              <a:t>z oceny oddziaływania przedsięwzięcia na środowisko wynika </a:t>
            </a:r>
            <a:r>
              <a:rPr lang="pl-PL" strike="sngStrike" dirty="0" err="1">
                <a:solidFill>
                  <a:srgbClr val="E51C23"/>
                </a:solidFill>
                <a:latin typeface="Arial"/>
                <a:ea typeface="Arial"/>
              </a:rPr>
              <a:t>zasadność</a:t>
            </a:r>
            <a:r>
              <a:rPr lang="pl-PL" u="sng" dirty="0" err="1">
                <a:solidFill>
                  <a:srgbClr val="569748"/>
                </a:solidFill>
                <a:latin typeface="Arial"/>
                <a:ea typeface="Arial"/>
              </a:rPr>
              <a:t>brak</a:t>
            </a:r>
            <a:r>
              <a:rPr lang="pl-PL" u="sng" dirty="0">
                <a:solidFill>
                  <a:srgbClr val="569748"/>
                </a:solidFill>
                <a:latin typeface="Arial"/>
                <a:ea typeface="Arial"/>
              </a:rPr>
              <a:t> możliwości</a:t>
            </a:r>
            <a:r>
              <a:rPr lang="pl-PL" dirty="0">
                <a:solidFill>
                  <a:srgbClr val="000000"/>
                </a:solidFill>
                <a:latin typeface="Arial"/>
                <a:ea typeface="Arial"/>
              </a:rPr>
              <a:t> realizacji przedsięwzięcia w wariancie </a:t>
            </a:r>
            <a:r>
              <a:rPr lang="pl-PL" strike="sngStrike" dirty="0">
                <a:solidFill>
                  <a:srgbClr val="E51C23"/>
                </a:solidFill>
                <a:latin typeface="Arial"/>
                <a:ea typeface="Arial"/>
              </a:rPr>
              <a:t>innym niż </a:t>
            </a:r>
            <a:r>
              <a:rPr lang="pl-PL" strike="sngStrike" dirty="0" err="1">
                <a:solidFill>
                  <a:srgbClr val="E51C23"/>
                </a:solidFill>
                <a:latin typeface="Arial"/>
                <a:ea typeface="Arial"/>
              </a:rPr>
              <a:t>proponowany</a:t>
            </a:r>
            <a:r>
              <a:rPr lang="pl-PL" u="sng" dirty="0" err="1">
                <a:solidFill>
                  <a:srgbClr val="569748"/>
                </a:solidFill>
                <a:latin typeface="Arial"/>
                <a:ea typeface="Arial"/>
              </a:rPr>
              <a:t>proponowanym</a:t>
            </a:r>
            <a:r>
              <a:rPr lang="pl-PL" dirty="0">
                <a:solidFill>
                  <a:srgbClr val="000000"/>
                </a:solidFill>
                <a:latin typeface="Arial"/>
                <a:ea typeface="Arial"/>
              </a:rPr>
              <a:t> przez wnioskodawcę, organ właściwy do wydania decyzji o środowiskowych uwarunkowaniach, za zgodą wnioskodawcy, wskazuje w decyzji</a:t>
            </a:r>
            <a:r>
              <a:rPr lang="pl-PL" u="sng" dirty="0">
                <a:solidFill>
                  <a:srgbClr val="569748"/>
                </a:solidFill>
                <a:latin typeface="Arial"/>
                <a:ea typeface="Arial"/>
              </a:rPr>
              <a:t>, spośród wariantów, o których mowa w art. 66 ust. 1 pkt 5,</a:t>
            </a:r>
            <a:r>
              <a:rPr lang="pl-PL" dirty="0">
                <a:solidFill>
                  <a:srgbClr val="000000"/>
                </a:solidFill>
                <a:latin typeface="Arial"/>
                <a:ea typeface="Arial"/>
              </a:rPr>
              <a:t> wariant dopuszczony do realizacji</a:t>
            </a:r>
            <a:r>
              <a:rPr lang="pl-PL" u="sng" dirty="0">
                <a:solidFill>
                  <a:srgbClr val="569748"/>
                </a:solidFill>
                <a:latin typeface="Arial"/>
                <a:ea typeface="Arial"/>
              </a:rPr>
              <a:t>. W przypadku braku możliwości realizacji przedsięwzięcia w</a:t>
            </a:r>
            <a:r>
              <a:rPr lang="pl-PL" dirty="0">
                <a:solidFill>
                  <a:srgbClr val="000000"/>
                </a:solidFill>
                <a:latin typeface="Arial"/>
                <a:ea typeface="Arial"/>
              </a:rPr>
              <a:t> </a:t>
            </a:r>
            <a:r>
              <a:rPr lang="pl-PL" strike="sngStrike" dirty="0" err="1">
                <a:solidFill>
                  <a:srgbClr val="E51C23"/>
                </a:solidFill>
                <a:latin typeface="Arial"/>
                <a:ea typeface="Arial"/>
              </a:rPr>
              <a:t>lub</a:t>
            </a:r>
            <a:r>
              <a:rPr lang="pl-PL" u="sng" dirty="0" err="1">
                <a:solidFill>
                  <a:srgbClr val="569748"/>
                </a:solidFill>
                <a:latin typeface="Arial"/>
                <a:ea typeface="Arial"/>
              </a:rPr>
              <a:t>wariantach</a:t>
            </a:r>
            <a:r>
              <a:rPr lang="pl-PL" u="sng" dirty="0">
                <a:solidFill>
                  <a:srgbClr val="569748"/>
                </a:solidFill>
                <a:latin typeface="Arial"/>
                <a:ea typeface="Arial"/>
              </a:rPr>
              <a:t>, o których mowa w art. 66 ust. 1 pkt 5</a:t>
            </a:r>
            <a:r>
              <a:rPr lang="pl-PL" dirty="0">
                <a:solidFill>
                  <a:srgbClr val="000000"/>
                </a:solidFill>
                <a:latin typeface="Arial"/>
                <a:ea typeface="Arial"/>
              </a:rPr>
              <a:t>,</a:t>
            </a:r>
            <a:r>
              <a:rPr lang="pl-PL" u="sng" dirty="0">
                <a:solidFill>
                  <a:srgbClr val="569748"/>
                </a:solidFill>
                <a:latin typeface="Arial"/>
                <a:ea typeface="Arial"/>
              </a:rPr>
              <a:t> oraz</a:t>
            </a:r>
            <a:r>
              <a:rPr lang="pl-PL" dirty="0">
                <a:solidFill>
                  <a:srgbClr val="000000"/>
                </a:solidFill>
                <a:latin typeface="Arial"/>
                <a:ea typeface="Arial"/>
              </a:rPr>
              <a:t> w </a:t>
            </a:r>
            <a:r>
              <a:rPr lang="pl-PL" strike="sngStrike" dirty="0" err="1">
                <a:solidFill>
                  <a:srgbClr val="E51C23"/>
                </a:solidFill>
                <a:latin typeface="Arial"/>
                <a:ea typeface="Arial"/>
              </a:rPr>
              <a:t>razie</a:t>
            </a:r>
            <a:r>
              <a:rPr lang="pl-PL" u="sng" dirty="0" err="1">
                <a:solidFill>
                  <a:srgbClr val="569748"/>
                </a:solidFill>
                <a:latin typeface="Arial"/>
                <a:ea typeface="Arial"/>
              </a:rPr>
              <a:t>przypadku</a:t>
            </a:r>
            <a:r>
              <a:rPr lang="pl-PL" dirty="0">
                <a:solidFill>
                  <a:srgbClr val="000000"/>
                </a:solidFill>
                <a:latin typeface="Arial"/>
                <a:ea typeface="Arial"/>
              </a:rPr>
              <a:t> braku zgody wnioskodawcy</a:t>
            </a:r>
            <a:r>
              <a:rPr lang="pl-PL" u="sng" dirty="0">
                <a:solidFill>
                  <a:srgbClr val="569748"/>
                </a:solidFill>
                <a:latin typeface="Arial"/>
                <a:ea typeface="Arial"/>
              </a:rPr>
              <a:t> na wskazanie w decyzji o środowiskowych uwarunkowaniach wariantu dopuszczonego do realizacji</a:t>
            </a:r>
            <a:r>
              <a:rPr lang="pl-PL" dirty="0">
                <a:solidFill>
                  <a:srgbClr val="000000"/>
                </a:solidFill>
                <a:latin typeface="Arial"/>
                <a:ea typeface="Arial"/>
              </a:rPr>
              <a:t>,</a:t>
            </a:r>
            <a:r>
              <a:rPr lang="pl-PL" u="sng" dirty="0">
                <a:solidFill>
                  <a:srgbClr val="569748"/>
                </a:solidFill>
                <a:latin typeface="Arial"/>
                <a:ea typeface="Arial"/>
              </a:rPr>
              <a:t> organ</a:t>
            </a:r>
            <a:r>
              <a:rPr lang="pl-PL" dirty="0">
                <a:solidFill>
                  <a:srgbClr val="000000"/>
                </a:solidFill>
                <a:latin typeface="Arial"/>
                <a:ea typeface="Arial"/>
              </a:rPr>
              <a:t> odmawia zgody na realizację przedsięwzięcia.</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99583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84.  [Stwierdzenie braku potrzeby przeprowadzenia oceny oddziaływania przedsięwzięcia na środowisko] </a:t>
            </a:r>
            <a:endParaRPr lang="pl-PL" dirty="0">
              <a:latin typeface="Arial"/>
              <a:ea typeface="Arial"/>
            </a:endParaRPr>
          </a:p>
          <a:p>
            <a:pPr marL="0" indent="0">
              <a:lnSpc>
                <a:spcPct val="115000"/>
              </a:lnSpc>
              <a:spcAft>
                <a:spcPts val="0"/>
              </a:spcAft>
              <a:buNone/>
            </a:pPr>
            <a:r>
              <a:rPr lang="pl-PL" dirty="0" smtClean="0">
                <a:solidFill>
                  <a:srgbClr val="000000"/>
                </a:solidFill>
                <a:latin typeface="Arial"/>
                <a:ea typeface="Arial"/>
              </a:rPr>
              <a:t> 1</a:t>
            </a:r>
            <a:r>
              <a:rPr lang="pl-PL" dirty="0">
                <a:solidFill>
                  <a:srgbClr val="000000"/>
                </a:solidFill>
                <a:latin typeface="Arial"/>
                <a:ea typeface="Arial"/>
              </a:rPr>
              <a:t>. </a:t>
            </a:r>
            <a:r>
              <a:rPr lang="pl-PL" dirty="0" smtClean="0">
                <a:solidFill>
                  <a:srgbClr val="000000"/>
                </a:solidFill>
                <a:latin typeface="Arial"/>
                <a:ea typeface="Arial"/>
              </a:rPr>
              <a:t>W </a:t>
            </a:r>
            <a:r>
              <a:rPr lang="pl-PL" dirty="0">
                <a:solidFill>
                  <a:srgbClr val="000000"/>
                </a:solidFill>
                <a:latin typeface="Arial"/>
                <a:ea typeface="Arial"/>
              </a:rPr>
              <a:t>przypadku gdy nie została przeprowadzona ocena oddziaływania przedsięwzięcia na środowisko, w decyzji o środowiskowych uwarunkowaniach właściwy organ stwierdza brak potrzeby przeprowadzenia oceny oddziaływania przedsięwzięcia na środowisko.</a:t>
            </a:r>
            <a:r>
              <a:rPr lang="pl-PL" u="sng" dirty="0">
                <a:solidFill>
                  <a:srgbClr val="569748"/>
                </a:solidFill>
                <a:latin typeface="Arial"/>
                <a:ea typeface="Arial"/>
              </a:rPr>
              <a:t> Decyzja ta wydawana jest po uzyskaniu opinii, o których mowa w art. 64 ust. 1 i 1a.</a:t>
            </a:r>
            <a:endParaRPr lang="pl-PL" dirty="0">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 1a</a:t>
            </a:r>
            <a:r>
              <a:rPr lang="pl-PL" dirty="0">
                <a:solidFill>
                  <a:srgbClr val="000000"/>
                </a:solidFill>
                <a:latin typeface="Arial"/>
                <a:ea typeface="Arial"/>
              </a:rPr>
              <a:t>. </a:t>
            </a:r>
            <a:r>
              <a:rPr lang="pl-PL" dirty="0" smtClean="0">
                <a:solidFill>
                  <a:srgbClr val="000000"/>
                </a:solidFill>
                <a:latin typeface="Arial"/>
                <a:ea typeface="Arial"/>
              </a:rPr>
              <a:t>W </a:t>
            </a:r>
            <a:r>
              <a:rPr lang="pl-PL" dirty="0">
                <a:solidFill>
                  <a:srgbClr val="000000"/>
                </a:solidFill>
                <a:latin typeface="Arial"/>
                <a:ea typeface="Arial"/>
              </a:rPr>
              <a:t>decyzji, o której mowa w ust. 1, właściwy organ może określić warunki lub wymagania, o których mowa w art. 82 ust. 1 pkt 1 lit. b lub c, lub nałożyć obowiązek </a:t>
            </a:r>
            <a:r>
              <a:rPr lang="pl-PL" strike="sngStrike" dirty="0">
                <a:solidFill>
                  <a:srgbClr val="E51C23"/>
                </a:solidFill>
                <a:latin typeface="Arial"/>
                <a:ea typeface="Arial"/>
              </a:rPr>
              <a:t>wykonania </a:t>
            </a:r>
            <a:r>
              <a:rPr lang="pl-PL" dirty="0">
                <a:solidFill>
                  <a:srgbClr val="000000"/>
                </a:solidFill>
                <a:latin typeface="Arial"/>
                <a:ea typeface="Arial"/>
              </a:rPr>
              <a:t>działań, o </a:t>
            </a:r>
            <a:r>
              <a:rPr lang="pl-PL" strike="sngStrike" dirty="0" err="1">
                <a:solidFill>
                  <a:srgbClr val="E51C23"/>
                </a:solidFill>
                <a:latin typeface="Arial"/>
                <a:ea typeface="Arial"/>
              </a:rPr>
              <a:t>którym</a:t>
            </a:r>
            <a:r>
              <a:rPr lang="pl-PL" u="sng" dirty="0" err="1">
                <a:solidFill>
                  <a:srgbClr val="569748"/>
                </a:solidFill>
                <a:latin typeface="Arial"/>
                <a:ea typeface="Arial"/>
              </a:rPr>
              <a:t>których</a:t>
            </a:r>
            <a:r>
              <a:rPr lang="pl-PL" dirty="0">
                <a:solidFill>
                  <a:srgbClr val="000000"/>
                </a:solidFill>
                <a:latin typeface="Arial"/>
                <a:ea typeface="Arial"/>
              </a:rPr>
              <a:t> mowa w art. 82 ust. 1 pkt 2 lit. b</a:t>
            </a:r>
            <a:r>
              <a:rPr lang="pl-PL" strike="sngStrike" dirty="0">
                <a:solidFill>
                  <a:srgbClr val="E51C23"/>
                </a:solidFill>
                <a:latin typeface="Arial"/>
                <a:ea typeface="Arial"/>
              </a:rPr>
              <a:t>,</a:t>
            </a:r>
            <a:r>
              <a:rPr lang="pl-PL" dirty="0">
                <a:solidFill>
                  <a:srgbClr val="000000"/>
                </a:solidFill>
                <a:latin typeface="Arial"/>
                <a:ea typeface="Arial"/>
              </a:rPr>
              <a:t> </a:t>
            </a:r>
            <a:r>
              <a:rPr lang="pl-PL" strike="sngStrike" dirty="0">
                <a:solidFill>
                  <a:srgbClr val="E51C23"/>
                </a:solidFill>
                <a:latin typeface="Arial"/>
                <a:ea typeface="Arial"/>
              </a:rPr>
              <a:t>w szczególności jeżeli wynikają one z postanowienia, o którym </a:t>
            </a:r>
            <a:r>
              <a:rPr lang="pl-PL" strike="sngStrike" dirty="0" err="1">
                <a:solidFill>
                  <a:srgbClr val="E51C23"/>
                </a:solidFill>
                <a:latin typeface="Arial"/>
                <a:ea typeface="Arial"/>
              </a:rPr>
              <a:t>mowa</a:t>
            </a:r>
            <a:r>
              <a:rPr lang="pl-PL" u="sng" dirty="0" err="1">
                <a:solidFill>
                  <a:srgbClr val="569748"/>
                </a:solidFill>
                <a:latin typeface="Arial"/>
                <a:ea typeface="Arial"/>
              </a:rPr>
              <a:t>lub</a:t>
            </a:r>
            <a:r>
              <a:rPr lang="pl-PL" dirty="0">
                <a:solidFill>
                  <a:srgbClr val="000000"/>
                </a:solidFill>
                <a:latin typeface="Arial"/>
                <a:ea typeface="Arial"/>
              </a:rPr>
              <a:t> </a:t>
            </a:r>
            <a:r>
              <a:rPr lang="pl-PL" strike="sngStrike" dirty="0">
                <a:solidFill>
                  <a:srgbClr val="E51C23"/>
                </a:solidFill>
                <a:latin typeface="Arial"/>
                <a:ea typeface="Arial"/>
              </a:rPr>
              <a:t>w art. 63 ust. 2a</a:t>
            </a:r>
            <a:r>
              <a:rPr lang="pl-PL" u="sng" dirty="0">
                <a:solidFill>
                  <a:srgbClr val="569748"/>
                </a:solidFill>
                <a:latin typeface="Arial"/>
                <a:ea typeface="Arial"/>
              </a:rPr>
              <a:t>c</a:t>
            </a:r>
            <a:r>
              <a:rPr lang="pl-PL" dirty="0">
                <a:solidFill>
                  <a:srgbClr val="000000"/>
                </a:solidFill>
                <a:latin typeface="Arial"/>
                <a:ea typeface="Arial"/>
              </a:rPr>
              <a:t>.</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2309252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a:solidFill>
                  <a:srgbClr val="00B050"/>
                </a:solidFill>
              </a:rPr>
              <a:t>Decyzja o środowiskowych uwarunkowaniach</a:t>
            </a:r>
            <a:endParaRPr lang="pl-PL" dirty="0"/>
          </a:p>
        </p:txBody>
      </p:sp>
      <p:sp>
        <p:nvSpPr>
          <p:cNvPr id="3" name="Symbol zastępczy zawartości 2"/>
          <p:cNvSpPr>
            <a:spLocks noGrp="1"/>
          </p:cNvSpPr>
          <p:nvPr>
            <p:ph idx="1"/>
          </p:nvPr>
        </p:nvSpPr>
        <p:spPr/>
        <p:txBody>
          <a:bodyPr>
            <a:normAutofit fontScale="55000" lnSpcReduction="20000"/>
          </a:bodyPr>
          <a:lstStyle/>
          <a:p>
            <a:pPr marL="0" indent="0">
              <a:lnSpc>
                <a:spcPct val="115000"/>
              </a:lnSpc>
              <a:spcBef>
                <a:spcPts val="400"/>
              </a:spcBef>
              <a:spcAft>
                <a:spcPts val="0"/>
              </a:spcAft>
              <a:buNone/>
            </a:pPr>
            <a:r>
              <a:rPr lang="pl-PL" b="1" dirty="0">
                <a:solidFill>
                  <a:srgbClr val="569748"/>
                </a:solidFill>
                <a:latin typeface="Arial"/>
                <a:ea typeface="Arial"/>
              </a:rPr>
              <a:t>Art. 86d. </a:t>
            </a:r>
            <a:r>
              <a:rPr lang="pl-PL" b="1" u="sng" dirty="0" smtClean="0">
                <a:solidFill>
                  <a:srgbClr val="569748"/>
                </a:solidFill>
                <a:latin typeface="Arial"/>
                <a:ea typeface="Arial"/>
              </a:rPr>
              <a:t>[</a:t>
            </a:r>
            <a:r>
              <a:rPr lang="pl-PL" b="1" u="sng" dirty="0">
                <a:solidFill>
                  <a:srgbClr val="569748"/>
                </a:solidFill>
                <a:latin typeface="Arial"/>
                <a:ea typeface="Arial"/>
              </a:rPr>
              <a:t>Zawieszenie lub umorzenie postępowania]</a:t>
            </a:r>
            <a:r>
              <a:rPr lang="pl-PL" b="1" dirty="0">
                <a:solidFill>
                  <a:srgbClr val="569748"/>
                </a:solidFill>
                <a:latin typeface="Arial"/>
                <a:ea typeface="Arial"/>
              </a:rPr>
              <a:t> </a:t>
            </a:r>
            <a:endParaRPr lang="pl-PL" dirty="0">
              <a:latin typeface="Arial"/>
              <a:ea typeface="Arial"/>
            </a:endParaRPr>
          </a:p>
          <a:p>
            <a:pPr marL="0" indent="0">
              <a:lnSpc>
                <a:spcPct val="115000"/>
              </a:lnSpc>
              <a:spcAft>
                <a:spcPts val="0"/>
              </a:spcAft>
              <a:buNone/>
            </a:pPr>
            <a:r>
              <a:rPr lang="pl-PL" u="sng" dirty="0" smtClean="0">
                <a:solidFill>
                  <a:srgbClr val="569748"/>
                </a:solidFill>
                <a:latin typeface="Arial"/>
                <a:ea typeface="Arial"/>
              </a:rPr>
              <a:t>  1</a:t>
            </a:r>
            <a:r>
              <a:rPr lang="pl-PL" u="sng" dirty="0">
                <a:solidFill>
                  <a:srgbClr val="569748"/>
                </a:solidFill>
                <a:latin typeface="Arial"/>
                <a:ea typeface="Arial"/>
              </a:rPr>
              <a:t>. Organ właściwy do wydania decyzji o środowiskowych uwarunkowaniach na wniosek podmiotu planującego podjęcie realizacji przedsięwzięcia:</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1</a:t>
            </a:r>
            <a:r>
              <a:rPr lang="pl-PL" u="sng" dirty="0">
                <a:solidFill>
                  <a:srgbClr val="569748"/>
                </a:solidFill>
                <a:latin typeface="Arial"/>
                <a:ea typeface="Arial"/>
              </a:rPr>
              <a:t>) zawiesza postępowanie w sprawie wydania decyzji o środowiskowych uwarunkowaniach,</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2</a:t>
            </a:r>
            <a:r>
              <a:rPr lang="pl-PL" u="sng" dirty="0">
                <a:solidFill>
                  <a:srgbClr val="569748"/>
                </a:solidFill>
                <a:latin typeface="Arial"/>
                <a:ea typeface="Arial"/>
              </a:rPr>
              <a:t>) umarza postępowanie w sprawie wydania decyzji o środowiskowych uwarunkowaniach -jeżeli nie zagraża to interesowi społecznemu.</a:t>
            </a:r>
            <a:endParaRPr lang="pl-PL" dirty="0">
              <a:latin typeface="Arial"/>
              <a:ea typeface="Arial"/>
            </a:endParaRPr>
          </a:p>
          <a:p>
            <a:pPr marL="0" indent="0">
              <a:lnSpc>
                <a:spcPct val="115000"/>
              </a:lnSpc>
              <a:spcAft>
                <a:spcPts val="0"/>
              </a:spcAft>
              <a:buNone/>
            </a:pPr>
            <a:r>
              <a:rPr lang="pl-PL" dirty="0">
                <a:latin typeface="Arial"/>
                <a:ea typeface="Arial"/>
              </a:rPr>
              <a:t> </a:t>
            </a:r>
          </a:p>
          <a:p>
            <a:pPr marL="0" indent="0">
              <a:lnSpc>
                <a:spcPct val="115000"/>
              </a:lnSpc>
              <a:spcBef>
                <a:spcPts val="130"/>
              </a:spcBef>
              <a:spcAft>
                <a:spcPts val="0"/>
              </a:spcAft>
              <a:buNone/>
            </a:pPr>
            <a:r>
              <a:rPr lang="pl-PL" u="sng" dirty="0" smtClean="0">
                <a:solidFill>
                  <a:srgbClr val="569748"/>
                </a:solidFill>
                <a:latin typeface="Arial"/>
                <a:ea typeface="Arial"/>
              </a:rPr>
              <a:t>  2</a:t>
            </a:r>
            <a:r>
              <a:rPr lang="pl-PL" u="sng" dirty="0">
                <a:solidFill>
                  <a:srgbClr val="569748"/>
                </a:solidFill>
                <a:latin typeface="Arial"/>
                <a:ea typeface="Arial"/>
              </a:rPr>
              <a:t>. Jeżeli w okresie trzech lat od daty zawieszenia postępowania podmiot planujący podjęcie realizacji przedsięwzięcia nie zwróci się o podjęcie postępowania, żądanie wszczęcia postępowania uważa się za wycofane.</a:t>
            </a:r>
            <a:endParaRPr lang="pl-PL" dirty="0">
              <a:latin typeface="Arial"/>
              <a:ea typeface="Arial"/>
            </a:endParaRPr>
          </a:p>
          <a:p>
            <a:pPr marL="0" indent="0">
              <a:lnSpc>
                <a:spcPct val="115000"/>
              </a:lnSpc>
              <a:spcBef>
                <a:spcPts val="130"/>
              </a:spcBef>
              <a:spcAft>
                <a:spcPts val="0"/>
              </a:spcAft>
              <a:buNone/>
            </a:pPr>
            <a:r>
              <a:rPr lang="pl-PL" u="sng" dirty="0" smtClean="0">
                <a:solidFill>
                  <a:srgbClr val="569748"/>
                </a:solidFill>
                <a:latin typeface="Arial"/>
                <a:ea typeface="Arial"/>
              </a:rPr>
              <a:t>  3</a:t>
            </a:r>
            <a:r>
              <a:rPr lang="pl-PL" u="sng" dirty="0">
                <a:solidFill>
                  <a:srgbClr val="569748"/>
                </a:solidFill>
                <a:latin typeface="Arial"/>
                <a:ea typeface="Arial"/>
              </a:rPr>
              <a:t>. Przepisów art. 98 i art. 105 § 2 Kodeksu postępowania administracyjnego nie stosuje się.</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292869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Autofit/>
          </a:bodyPr>
          <a:lstStyle/>
          <a:p>
            <a:r>
              <a:rPr lang="pl-PL" sz="2400" b="1" dirty="0">
                <a:solidFill>
                  <a:srgbClr val="00B050"/>
                </a:solidFill>
                <a:latin typeface="Arial"/>
                <a:ea typeface="Arial"/>
              </a:rPr>
              <a:t>Przedsięwzięcia mogące potencjalnie znacząco oddziaływać na obszar Natura 2000</a:t>
            </a:r>
            <a:endParaRPr lang="pl-PL" sz="2400" dirty="0">
              <a:solidFill>
                <a:srgbClr val="00B050"/>
              </a:solidFill>
            </a:endParaRPr>
          </a:p>
        </p:txBody>
      </p:sp>
      <p:sp>
        <p:nvSpPr>
          <p:cNvPr id="3" name="Symbol zastępczy zawartości 2"/>
          <p:cNvSpPr>
            <a:spLocks noGrp="1"/>
          </p:cNvSpPr>
          <p:nvPr>
            <p:ph idx="1"/>
          </p:nvPr>
        </p:nvSpPr>
        <p:spPr>
          <a:xfrm>
            <a:off x="457200" y="1340768"/>
            <a:ext cx="8229600" cy="4785395"/>
          </a:xfrm>
        </p:spPr>
        <p:txBody>
          <a:bodyPr>
            <a:normAutofit fontScale="40000" lnSpcReduction="20000"/>
          </a:bodyPr>
          <a:lstStyle/>
          <a:p>
            <a:pPr marL="0" indent="0">
              <a:lnSpc>
                <a:spcPct val="115000"/>
              </a:lnSpc>
              <a:spcBef>
                <a:spcPts val="400"/>
              </a:spcBef>
              <a:spcAft>
                <a:spcPts val="0"/>
              </a:spcAft>
              <a:buNone/>
            </a:pPr>
            <a:r>
              <a:rPr lang="pl-PL" sz="4000" b="1" dirty="0">
                <a:solidFill>
                  <a:srgbClr val="000000"/>
                </a:solidFill>
                <a:latin typeface="Arial"/>
                <a:ea typeface="Arial"/>
              </a:rPr>
              <a:t>Art. 96. </a:t>
            </a:r>
            <a:r>
              <a:rPr lang="pl-PL" sz="4000" b="1" dirty="0" smtClean="0">
                <a:solidFill>
                  <a:srgbClr val="000000"/>
                </a:solidFill>
                <a:latin typeface="Arial"/>
                <a:ea typeface="Arial"/>
              </a:rPr>
              <a:t> </a:t>
            </a:r>
            <a:endParaRPr lang="pl-PL" sz="4000" dirty="0">
              <a:latin typeface="Arial"/>
              <a:ea typeface="Arial"/>
            </a:endParaRPr>
          </a:p>
          <a:p>
            <a:pPr marL="0" indent="0">
              <a:lnSpc>
                <a:spcPct val="115000"/>
              </a:lnSpc>
              <a:spcBef>
                <a:spcPts val="130"/>
              </a:spcBef>
              <a:spcAft>
                <a:spcPts val="0"/>
              </a:spcAft>
              <a:buNone/>
            </a:pPr>
            <a:endParaRPr lang="pl-PL" dirty="0" smtClean="0">
              <a:solidFill>
                <a:srgbClr val="000000"/>
              </a:solidFill>
              <a:latin typeface="Arial"/>
              <a:ea typeface="Arial"/>
            </a:endParaRPr>
          </a:p>
          <a:p>
            <a:pPr marL="0" indent="0">
              <a:lnSpc>
                <a:spcPct val="115000"/>
              </a:lnSpc>
              <a:spcBef>
                <a:spcPts val="130"/>
              </a:spcBef>
              <a:spcAft>
                <a:spcPts val="0"/>
              </a:spcAft>
              <a:buNone/>
            </a:pPr>
            <a:r>
              <a:rPr lang="pl-PL" dirty="0" smtClean="0">
                <a:solidFill>
                  <a:srgbClr val="000000"/>
                </a:solidFill>
                <a:latin typeface="Arial"/>
                <a:ea typeface="Arial"/>
              </a:rPr>
              <a:t>3</a:t>
            </a:r>
            <a:r>
              <a:rPr lang="pl-PL" dirty="0">
                <a:solidFill>
                  <a:srgbClr val="000000"/>
                </a:solidFill>
                <a:latin typeface="Arial"/>
                <a:ea typeface="Arial"/>
              </a:rPr>
              <a:t>. Jeżeli organ, o którym mowa w ust. 1, uzna, że przedsięwzięcie, inne niż przedsięwzięcie mogące znacząco oddziaływać na środowisko, które nie jest bezpośrednio związane z ochroną obszaru Natura 2000 lub nie wynika z tej ochrony, może potencjalnie znacząco oddziaływać na obszar Natura 2000, wydaje postanowienie w sprawie nałożenia obowiązku przedłożenia właściwemu miejscowo regionalnemu dyrektorowi ochrony środowiska:</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1) </a:t>
            </a:r>
            <a:r>
              <a:rPr lang="pl-PL" u="sng" dirty="0" smtClean="0">
                <a:solidFill>
                  <a:srgbClr val="569748"/>
                </a:solidFill>
                <a:latin typeface="Arial"/>
                <a:ea typeface="Arial"/>
              </a:rPr>
              <a:t>kopii </a:t>
            </a:r>
            <a:r>
              <a:rPr lang="pl-PL" dirty="0">
                <a:solidFill>
                  <a:srgbClr val="000000"/>
                </a:solidFill>
                <a:latin typeface="Arial"/>
                <a:ea typeface="Arial"/>
              </a:rPr>
              <a:t>wniosku o wydanie decyzji lub</a:t>
            </a:r>
            <a:r>
              <a:rPr lang="pl-PL" u="sng" dirty="0">
                <a:solidFill>
                  <a:srgbClr val="569748"/>
                </a:solidFill>
                <a:latin typeface="Arial"/>
                <a:ea typeface="Arial"/>
              </a:rPr>
              <a:t> kopii</a:t>
            </a:r>
            <a:r>
              <a:rPr lang="pl-PL" dirty="0">
                <a:solidFill>
                  <a:srgbClr val="000000"/>
                </a:solidFill>
                <a:latin typeface="Arial"/>
                <a:ea typeface="Arial"/>
              </a:rPr>
              <a:t> zgłoszenia, o których mowa w ust. 1;</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2) karty informacyjnej przedsięwzięcia;</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3) </a:t>
            </a:r>
            <a:r>
              <a:rPr lang="pl-PL" dirty="0" smtClean="0">
                <a:solidFill>
                  <a:srgbClr val="000000"/>
                </a:solidFill>
                <a:latin typeface="Arial"/>
                <a:ea typeface="Arial"/>
              </a:rPr>
              <a:t>poświadczonej </a:t>
            </a:r>
            <a:r>
              <a:rPr lang="pl-PL" dirty="0">
                <a:solidFill>
                  <a:srgbClr val="000000"/>
                </a:solidFill>
                <a:latin typeface="Arial"/>
                <a:ea typeface="Arial"/>
              </a:rPr>
              <a:t>przez właściwy organ kopii mapy ewidencyjnej</a:t>
            </a:r>
            <a:r>
              <a:rPr lang="pl-PL" u="sng" dirty="0">
                <a:solidFill>
                  <a:srgbClr val="569748"/>
                </a:solidFill>
                <a:latin typeface="Arial"/>
                <a:ea typeface="Arial"/>
              </a:rPr>
              <a:t>, w postaci papierowej lub elektronicznej,</a:t>
            </a:r>
            <a:r>
              <a:rPr lang="pl-PL" dirty="0">
                <a:solidFill>
                  <a:srgbClr val="000000"/>
                </a:solidFill>
                <a:latin typeface="Arial"/>
                <a:ea typeface="Arial"/>
              </a:rPr>
              <a:t> obejmującej przewidywany teren, na którym będzie realizowane przedsięwzięcie, oraz </a:t>
            </a:r>
            <a:r>
              <a:rPr lang="pl-PL" strike="sngStrike" dirty="0" err="1">
                <a:solidFill>
                  <a:srgbClr val="E51C23"/>
                </a:solidFill>
                <a:latin typeface="Arial"/>
                <a:ea typeface="Arial"/>
              </a:rPr>
              <a:t>obejmującej</a:t>
            </a:r>
            <a:r>
              <a:rPr lang="pl-PL" u="sng" dirty="0" err="1">
                <a:solidFill>
                  <a:srgbClr val="569748"/>
                </a:solidFill>
                <a:latin typeface="Arial"/>
                <a:ea typeface="Arial"/>
              </a:rPr>
              <a:t>przewidywany</a:t>
            </a:r>
            <a:r>
              <a:rPr lang="pl-PL" dirty="0">
                <a:solidFill>
                  <a:srgbClr val="000000"/>
                </a:solidFill>
                <a:latin typeface="Arial"/>
                <a:ea typeface="Arial"/>
              </a:rPr>
              <a:t> obszar, na który będzie oddziaływać przedsięwzięcie;</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4) </a:t>
            </a:r>
            <a:r>
              <a:rPr lang="pl-PL" strike="sngStrike" dirty="0" smtClean="0">
                <a:solidFill>
                  <a:srgbClr val="E51C23"/>
                </a:solidFill>
                <a:latin typeface="Arial"/>
                <a:ea typeface="Arial"/>
              </a:rPr>
              <a:t>w </a:t>
            </a:r>
            <a:r>
              <a:rPr lang="pl-PL" strike="sngStrike" dirty="0">
                <a:solidFill>
                  <a:srgbClr val="E51C23"/>
                </a:solidFill>
                <a:latin typeface="Arial"/>
                <a:ea typeface="Arial"/>
              </a:rPr>
              <a:t>przypadku przedsięwzięć wymagających decyzji, o których mowa w art. 72 ust. 1 pkt 4 lub 5, prowadzonych w granicach przestrzeni niestanowiącej części składowej nieruchomości gruntowej, zamiast kopii mapy, o której mowa w pkt 3 - mapę sytuacyjno-wysokościową sporządzoną w skali umożliwiającej szczegółowe przedstawienie przebiegu granic terenu, którego dotyczy wniosek, oraz obejmującą obszar, na który będzie oddziaływać przedsięwzięcie;</a:t>
            </a:r>
            <a:r>
              <a:rPr lang="pl-PL" dirty="0">
                <a:latin typeface="Arial"/>
                <a:ea typeface="Arial"/>
              </a:rPr>
              <a:t/>
            </a:r>
            <a:br>
              <a:rPr lang="pl-PL" dirty="0">
                <a:latin typeface="Arial"/>
                <a:ea typeface="Arial"/>
              </a:rPr>
            </a:br>
            <a:r>
              <a:rPr lang="pl-PL" u="sng" dirty="0">
                <a:solidFill>
                  <a:srgbClr val="569748"/>
                </a:solidFill>
                <a:latin typeface="Arial"/>
                <a:ea typeface="Arial"/>
              </a:rPr>
              <a:t>w przypadku przedsięwzięć realizowanych na terenie o powierzchni powyżej 10 ha, zamiast kopii mapy, o której mowa w pkt 3 - mapy przedstawiającej dane sytuacyjne i wysokościowe sporządzonej w skali umożliwiającej szczegółowe przedstawienie przebiegu granic terenu, którego dotyczy wniosek, oraz obejmującej obszar, na który będzie oddziaływać przedsięwzięcie.</a:t>
            </a:r>
            <a:endParaRPr lang="pl-PL" dirty="0">
              <a:latin typeface="Arial"/>
              <a:ea typeface="Arial"/>
            </a:endParaRPr>
          </a:p>
          <a:p>
            <a:pPr marL="0" indent="0">
              <a:buNone/>
            </a:pPr>
            <a:r>
              <a:rPr lang="pl-PL" dirty="0">
                <a:solidFill>
                  <a:srgbClr val="000000"/>
                </a:solidFill>
                <a:latin typeface="Arial"/>
                <a:ea typeface="Arial"/>
              </a:rPr>
              <a:t>5) </a:t>
            </a:r>
            <a:r>
              <a:rPr lang="pl-PL" strike="sngStrike" dirty="0" smtClean="0">
                <a:solidFill>
                  <a:srgbClr val="E51C23"/>
                </a:solidFill>
                <a:latin typeface="Arial"/>
                <a:ea typeface="Arial"/>
              </a:rPr>
              <a:t>wypisu </a:t>
            </a:r>
            <a:r>
              <a:rPr lang="pl-PL" strike="sngStrike" dirty="0">
                <a:solidFill>
                  <a:srgbClr val="E51C23"/>
                </a:solidFill>
                <a:latin typeface="Arial"/>
                <a:ea typeface="Arial"/>
              </a:rPr>
              <a:t>i wyrysu z miejscowego planu zagospodarowania przestrzennego, jeżeli plan ten został uchwalony, albo informacji o jego braku; nie dotyczy to </a:t>
            </a:r>
            <a:r>
              <a:rPr lang="pl-PL" strike="sngStrike" dirty="0" smtClean="0">
                <a:solidFill>
                  <a:srgbClr val="E51C23"/>
                </a:solidFill>
                <a:latin typeface="Arial"/>
                <a:ea typeface="Arial"/>
              </a:rPr>
              <a:t>…</a:t>
            </a:r>
            <a:endParaRPr lang="pl-PL" dirty="0"/>
          </a:p>
        </p:txBody>
      </p:sp>
    </p:spTree>
    <p:extLst>
      <p:ext uri="{BB962C8B-B14F-4D97-AF65-F5344CB8AC3E}">
        <p14:creationId xmlns:p14="http://schemas.microsoft.com/office/powerpoint/2010/main" val="510667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sz="2000" b="1" kern="0" dirty="0" smtClean="0">
                <a:solidFill>
                  <a:srgbClr val="00B050"/>
                </a:solidFill>
                <a:cs typeface="Arial"/>
                <a:sym typeface="Arial"/>
              </a:rPr>
              <a:t/>
            </a:r>
            <a:br>
              <a:rPr lang="pl-PL" sz="2000" b="1" kern="0" dirty="0" smtClean="0">
                <a:solidFill>
                  <a:srgbClr val="00B050"/>
                </a:solidFill>
                <a:cs typeface="Arial"/>
                <a:sym typeface="Arial"/>
              </a:rPr>
            </a:br>
            <a:r>
              <a:rPr lang="pl-PL" sz="2000" b="1" kern="0" dirty="0">
                <a:solidFill>
                  <a:srgbClr val="00B050"/>
                </a:solidFill>
                <a:cs typeface="Arial"/>
                <a:sym typeface="Arial"/>
              </a:rPr>
              <a:t/>
            </a:r>
            <a:br>
              <a:rPr lang="pl-PL" sz="2000" b="1" kern="0" dirty="0">
                <a:solidFill>
                  <a:srgbClr val="00B050"/>
                </a:solidFill>
                <a:cs typeface="Arial"/>
                <a:sym typeface="Arial"/>
              </a:rPr>
            </a:br>
            <a:r>
              <a:rPr lang="pl-PL" sz="2000" b="1" kern="0" dirty="0" smtClean="0">
                <a:solidFill>
                  <a:srgbClr val="00B050"/>
                </a:solidFill>
                <a:cs typeface="Arial"/>
                <a:sym typeface="Arial"/>
              </a:rPr>
              <a:t>Zmiana</a:t>
            </a:r>
            <a:r>
              <a:rPr lang="pl-PL" sz="2000" kern="0" dirty="0" smtClean="0">
                <a:solidFill>
                  <a:srgbClr val="00B050"/>
                </a:solidFill>
                <a:cs typeface="Arial"/>
                <a:sym typeface="Arial"/>
              </a:rPr>
              <a:t> </a:t>
            </a:r>
            <a:r>
              <a:rPr lang="pl-PL" sz="2000" b="1" kern="0" dirty="0">
                <a:solidFill>
                  <a:srgbClr val="00B050"/>
                </a:solidFill>
                <a:cs typeface="Arial"/>
                <a:sym typeface="Arial"/>
              </a:rPr>
              <a:t>ustawy z dnia 7 lipca 1994 r. </a:t>
            </a:r>
            <a:br>
              <a:rPr lang="pl-PL" sz="2000" b="1" kern="0" dirty="0">
                <a:solidFill>
                  <a:srgbClr val="00B050"/>
                </a:solidFill>
                <a:cs typeface="Arial"/>
                <a:sym typeface="Arial"/>
              </a:rPr>
            </a:br>
            <a:r>
              <a:rPr lang="pl-PL" sz="2000" b="1" kern="0" dirty="0">
                <a:solidFill>
                  <a:srgbClr val="00B050"/>
                </a:solidFill>
                <a:cs typeface="Arial"/>
                <a:sym typeface="Arial"/>
              </a:rPr>
              <a:t>Prawo budowlane:</a:t>
            </a:r>
            <a:br>
              <a:rPr lang="pl-PL" sz="2000" b="1" kern="0" dirty="0">
                <a:solidFill>
                  <a:srgbClr val="00B050"/>
                </a:solidFill>
                <a:cs typeface="Arial"/>
                <a:sym typeface="Arial"/>
              </a:rPr>
            </a:br>
            <a:endParaRPr lang="pl-PL" dirty="0"/>
          </a:p>
        </p:txBody>
      </p:sp>
      <p:sp>
        <p:nvSpPr>
          <p:cNvPr id="3" name="Symbol zastępczy zawartości 2"/>
          <p:cNvSpPr>
            <a:spLocks noGrp="1"/>
          </p:cNvSpPr>
          <p:nvPr>
            <p:ph idx="1"/>
          </p:nvPr>
        </p:nvSpPr>
        <p:spPr>
          <a:xfrm>
            <a:off x="457200" y="1196752"/>
            <a:ext cx="8229600" cy="4929411"/>
          </a:xfrm>
        </p:spPr>
        <p:txBody>
          <a:bodyPr>
            <a:normAutofit fontScale="47500" lnSpcReduction="20000"/>
          </a:bodyPr>
          <a:lstStyle/>
          <a:p>
            <a:pPr>
              <a:lnSpc>
                <a:spcPct val="120000"/>
              </a:lnSpc>
              <a:buNone/>
            </a:pPr>
            <a:r>
              <a:rPr lang="pl-PL" sz="3800" b="1" dirty="0"/>
              <a:t>Art. 30. Zgłoszenie budowy</a:t>
            </a:r>
          </a:p>
          <a:p>
            <a:pPr>
              <a:lnSpc>
                <a:spcPct val="120000"/>
              </a:lnSpc>
              <a:buNone/>
            </a:pPr>
            <a:r>
              <a:rPr lang="pl-PL" b="1" dirty="0"/>
              <a:t>ust. 2. </a:t>
            </a:r>
            <a:r>
              <a:rPr lang="pl-PL" dirty="0"/>
              <a:t>W zgłoszeniu należy określić rodzaj, zakres i sposób wykonywania robót budowlanych oraz termin ich rozpoczęcia. Do zgłoszenia należy dołączyć oświadczenie, o którym mowa w art. 32 ust. 4 pkt 2, oraz, w zależności od potrzeb, odpowiednie szkice lub rysunki, a także pozwolenia, uzgodnienia i opinie wymagane odrębnymi przepisami, </a:t>
            </a:r>
            <a:r>
              <a:rPr lang="pl-PL" b="1" dirty="0">
                <a:solidFill>
                  <a:srgbClr val="00B050"/>
                </a:solidFill>
              </a:rPr>
              <a:t>w szczególności decyzję o środowiskowych uwarunkowaniach, zgodnie z art. 72 ust. 3 ustawy z dnia 3 października 2008 r. o udostępnianiu informacji o środowisku i jego ochronie, udziale społeczeństwa w ochronie środowiska oraz o ocenach oddziaływania na środowisko</a:t>
            </a:r>
            <a:r>
              <a:rPr lang="pl-PL" dirty="0"/>
              <a:t>.</a:t>
            </a:r>
          </a:p>
          <a:p>
            <a:pPr>
              <a:lnSpc>
                <a:spcPct val="120000"/>
              </a:lnSpc>
              <a:buNone/>
            </a:pPr>
            <a:r>
              <a:rPr lang="pl-PL" sz="3800" b="1" dirty="0"/>
              <a:t>Art. 71. Zmiana sposobu użytkowania obiektu budowlanego </a:t>
            </a:r>
          </a:p>
          <a:p>
            <a:pPr>
              <a:lnSpc>
                <a:spcPct val="120000"/>
              </a:lnSpc>
              <a:buNone/>
            </a:pPr>
            <a:r>
              <a:rPr lang="pl-PL" b="1" dirty="0"/>
              <a:t>ust.1.</a:t>
            </a:r>
            <a:r>
              <a:rPr lang="pl-PL" dirty="0"/>
              <a:t> Przez zmianę sposobu użytkowania obiektu budowlanego lub jego części rozumie się w szczególności: </a:t>
            </a:r>
          </a:p>
          <a:p>
            <a:pPr>
              <a:lnSpc>
                <a:spcPct val="120000"/>
              </a:lnSpc>
              <a:buNone/>
            </a:pPr>
            <a:r>
              <a:rPr lang="pl-PL" b="1" dirty="0"/>
              <a:t>2) </a:t>
            </a:r>
            <a:r>
              <a:rPr lang="pl-PL" dirty="0"/>
              <a:t>	podjęcie bądź zaniechanie w obiekcie budowlanym lub jego części działalności zmieniającej warunki: bezpieczeństwa pożarowego, powodziowego, pracy, zdrowotne, higieniczno-sanitarne, ochrony środowiska bądź wielkość lub układ obciążeń;</a:t>
            </a:r>
          </a:p>
          <a:p>
            <a:pPr>
              <a:lnSpc>
                <a:spcPct val="120000"/>
              </a:lnSpc>
              <a:buAutoNum type="arabicParenR" startAt="3"/>
            </a:pPr>
            <a:r>
              <a:rPr lang="pl-PL" b="1" dirty="0">
                <a:solidFill>
                  <a:srgbClr val="00B050"/>
                </a:solidFill>
              </a:rPr>
              <a:t>podjęcie w obiekcie budowlanym lub jego części działalności zaliczanej do przedsięwzięć mogących znacząco oddziaływać na środowisko w rozumieniu ustawy z dnia 3 października 2008 r. o udostępnianiu informacji o środowisku i jego ochronie, udziale </a:t>
            </a:r>
            <a:r>
              <a:rPr lang="pl-PL" b="1" dirty="0" smtClean="0">
                <a:solidFill>
                  <a:srgbClr val="00B050"/>
                </a:solidFill>
              </a:rPr>
              <a:t>społeczeństwa </a:t>
            </a:r>
            <a:r>
              <a:rPr lang="pl-PL" b="1" dirty="0">
                <a:solidFill>
                  <a:srgbClr val="00B050"/>
                </a:solidFill>
              </a:rPr>
              <a:t>w ochronie środowiska oraz o ocenach oddziaływania na środowisko.</a:t>
            </a:r>
          </a:p>
          <a:p>
            <a:pPr marL="0" indent="0">
              <a:buNone/>
            </a:pPr>
            <a:endParaRPr lang="pl-PL" dirty="0"/>
          </a:p>
        </p:txBody>
      </p:sp>
    </p:spTree>
    <p:extLst>
      <p:ext uri="{BB962C8B-B14F-4D97-AF65-F5344CB8AC3E}">
        <p14:creationId xmlns:p14="http://schemas.microsoft.com/office/powerpoint/2010/main" val="3093931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smtClean="0">
                <a:solidFill>
                  <a:srgbClr val="00B050"/>
                </a:solidFill>
              </a:rPr>
              <a:t>Przepisy przejściowe</a:t>
            </a:r>
            <a:endParaRPr lang="pl-PL" sz="3600" b="1" dirty="0">
              <a:solidFill>
                <a:srgbClr val="00B050"/>
              </a:solidFill>
            </a:endParaRPr>
          </a:p>
        </p:txBody>
      </p:sp>
      <p:sp>
        <p:nvSpPr>
          <p:cNvPr id="3" name="Symbol zastępczy zawartości 2"/>
          <p:cNvSpPr>
            <a:spLocks noGrp="1"/>
          </p:cNvSpPr>
          <p:nvPr>
            <p:ph idx="1"/>
          </p:nvPr>
        </p:nvSpPr>
        <p:spPr/>
        <p:txBody>
          <a:bodyPr>
            <a:normAutofit fontScale="475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3.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W ustawie z dnia 27 kwietnia 2001 r. - </a:t>
            </a:r>
            <a:r>
              <a:rPr lang="pl-PL" b="1" i="1" dirty="0">
                <a:solidFill>
                  <a:srgbClr val="000000"/>
                </a:solidFill>
                <a:latin typeface="Arial"/>
                <a:ea typeface="Arial"/>
              </a:rPr>
              <a:t>Prawo ochrony środowiska </a:t>
            </a:r>
            <a:r>
              <a:rPr lang="pl-PL" dirty="0">
                <a:solidFill>
                  <a:srgbClr val="000000"/>
                </a:solidFill>
                <a:latin typeface="Arial"/>
                <a:ea typeface="Arial"/>
              </a:rPr>
              <a:t>(Dz. U. z 2018 r. poz. 799, z późn. zm. </a:t>
            </a:r>
            <a:r>
              <a:rPr lang="pl-PL" baseline="30000" dirty="0">
                <a:solidFill>
                  <a:srgbClr val="000000"/>
                </a:solidFill>
                <a:latin typeface="Arial"/>
                <a:ea typeface="Arial"/>
              </a:rPr>
              <a:t>2</a:t>
            </a:r>
            <a:r>
              <a:rPr lang="pl-PL" dirty="0">
                <a:solidFill>
                  <a:srgbClr val="000000"/>
                </a:solidFill>
                <a:latin typeface="Arial"/>
                <a:ea typeface="Arial"/>
              </a:rPr>
              <a:t> ) w art. 378 ust. 2 otrzymuje brzmienie:</a:t>
            </a:r>
            <a:endParaRPr lang="pl-PL" dirty="0">
              <a:latin typeface="Arial"/>
              <a:ea typeface="Arial"/>
            </a:endParaRPr>
          </a:p>
          <a:p>
            <a:pPr marL="0" indent="0" algn="just">
              <a:lnSpc>
                <a:spcPct val="115000"/>
              </a:lnSpc>
              <a:spcBef>
                <a:spcPts val="125"/>
              </a:spcBef>
              <a:spcAft>
                <a:spcPts val="0"/>
              </a:spcAft>
              <a:buNone/>
            </a:pPr>
            <a:r>
              <a:rPr lang="pl-PL" dirty="0">
                <a:solidFill>
                  <a:srgbClr val="000000"/>
                </a:solidFill>
                <a:latin typeface="Arial"/>
                <a:ea typeface="Arial"/>
              </a:rPr>
              <a:t>"2. Regionalny dyrektor ochrony środowiska jest właściwy w sprawach przedsięwzięć i zdarzeń na terenach zamkniętych ustalonych przez Ministra Obrony Narodowej.".</a:t>
            </a:r>
            <a:endParaRPr lang="pl-PL" dirty="0">
              <a:latin typeface="Arial"/>
              <a:ea typeface="Arial"/>
            </a:endParaRPr>
          </a:p>
          <a:p>
            <a:pPr marL="0" indent="0">
              <a:lnSpc>
                <a:spcPct val="115000"/>
              </a:lnSpc>
              <a:spcBef>
                <a:spcPts val="400"/>
              </a:spcBef>
              <a:spcAft>
                <a:spcPts val="0"/>
              </a:spcAft>
              <a:buNone/>
            </a:pPr>
            <a:r>
              <a:rPr lang="pl-PL" b="1" dirty="0">
                <a:solidFill>
                  <a:srgbClr val="000000"/>
                </a:solidFill>
                <a:latin typeface="Arial"/>
                <a:ea typeface="Arial"/>
              </a:rPr>
              <a:t>Art.  4.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1.  Do spraw wszczętych na podstawie ustaw zmienianych w art. 1 oraz w art. 3 i niezakończonych przed dniem wejścia w życie niniejszej ustawy </a:t>
            </a:r>
            <a:r>
              <a:rPr lang="pl-PL" u="sng" dirty="0">
                <a:solidFill>
                  <a:srgbClr val="000000"/>
                </a:solidFill>
                <a:latin typeface="Arial"/>
                <a:ea typeface="Arial"/>
              </a:rPr>
              <a:t>stosuje się przepisy dotychczasowe</a:t>
            </a:r>
            <a:r>
              <a:rPr lang="pl-PL" b="1" u="sng" dirty="0">
                <a:solidFill>
                  <a:srgbClr val="000000"/>
                </a:solidFill>
                <a:latin typeface="Arial"/>
                <a:ea typeface="Arial"/>
              </a:rPr>
              <a:t>.</a:t>
            </a:r>
            <a:endParaRPr lang="pl-PL" u="sng"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2.  Do spraw wszczętych na podstawie ustawy zmienianej w art. 1 i niezakończonych przed dniem wejścia w życie niniejszej ustawy stosuje się przepisy </a:t>
            </a:r>
            <a:r>
              <a:rPr lang="pl-PL" u="sng" dirty="0">
                <a:solidFill>
                  <a:srgbClr val="000000"/>
                </a:solidFill>
                <a:latin typeface="Arial"/>
                <a:ea typeface="Arial"/>
              </a:rPr>
              <a:t>art. 63, art. 64 ust. 1 i 3a, art. 65, art. 74 ust. 3b-3h, art. 84 ust. 1 i 1a oraz art. 86d ustawy zmienianej w art. 1 w brzmieniu nadanym niniejszą ustawą.</a:t>
            </a:r>
            <a:endParaRPr lang="pl-PL" u="sng"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3.  Czynności dokonane przed dniem wejścia w życie niniejszej ustawy przez organ właściwy w dniu wszczęcia postępowania pozostają w mocy.</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4.  Do uchylenia, zmiany lub stwierdzenia nieważności decyzji wydanej na podstawie ustaw zmienianych w art. 1 oraz w art. 3 w brzmieniu dotychczasowym, a także do wznowienia postępowania dotyczącego takiej decyzji, organem właściwym pozostaje odpowiednio organ, który ją wydał, albo organ wyższego stopnia w stosunku do tego organu.</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3203192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600" b="1" dirty="0">
                <a:solidFill>
                  <a:srgbClr val="00B050"/>
                </a:solidFill>
              </a:rPr>
              <a:t>Przepisy przejściowe</a:t>
            </a:r>
            <a:endParaRPr lang="pl-PL" dirty="0"/>
          </a:p>
        </p:txBody>
      </p:sp>
      <p:sp>
        <p:nvSpPr>
          <p:cNvPr id="3" name="Symbol zastępczy zawartości 2"/>
          <p:cNvSpPr>
            <a:spLocks noGrp="1"/>
          </p:cNvSpPr>
          <p:nvPr>
            <p:ph idx="1"/>
          </p:nvPr>
        </p:nvSpPr>
        <p:spPr>
          <a:xfrm>
            <a:off x="457200" y="1196752"/>
            <a:ext cx="8229600" cy="4929411"/>
          </a:xfrm>
        </p:spPr>
        <p:txBody>
          <a:bodyPr>
            <a:normAutofit fontScale="40000" lnSpcReduction="20000"/>
          </a:bodyPr>
          <a:lstStyle/>
          <a:p>
            <a:pPr marL="0" indent="0">
              <a:lnSpc>
                <a:spcPct val="115000"/>
              </a:lnSpc>
              <a:spcBef>
                <a:spcPts val="400"/>
              </a:spcBef>
              <a:spcAft>
                <a:spcPts val="0"/>
              </a:spcAft>
              <a:buNone/>
            </a:pPr>
            <a:r>
              <a:rPr lang="pl-PL" b="1" dirty="0">
                <a:solidFill>
                  <a:srgbClr val="000000"/>
                </a:solidFill>
                <a:latin typeface="Arial"/>
                <a:ea typeface="Arial"/>
              </a:rPr>
              <a:t>Art.  6.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W przypadku postępowań w sprawie wydania decyzji o środowiskowych uwarunkowaniach zawieszonych przed dniem 1 stycznia 2017 r. na podstawie art. 63 ust. 5 ustawy zmienianej w art. 1, organ prowadzący postępowanie wzywa wnioskodawcę do złożenia raportu o oddziaływaniu przedsięwzięcia na środowisko. Niezłożenie raportu w terminie 2 lat od dnia doręczenia wezwania oznacza, że żądanie wszczęcia takiego postępowania uważa się za wycofane.</a:t>
            </a:r>
            <a:endParaRPr lang="pl-PL" dirty="0">
              <a:latin typeface="Arial"/>
              <a:ea typeface="Arial"/>
            </a:endParaRPr>
          </a:p>
          <a:p>
            <a:pPr marL="0" indent="0">
              <a:lnSpc>
                <a:spcPct val="115000"/>
              </a:lnSpc>
              <a:spcBef>
                <a:spcPts val="400"/>
              </a:spcBef>
              <a:spcAft>
                <a:spcPts val="0"/>
              </a:spcAft>
              <a:buNone/>
            </a:pPr>
            <a:r>
              <a:rPr lang="pl-PL" b="1" dirty="0">
                <a:solidFill>
                  <a:srgbClr val="000000"/>
                </a:solidFill>
                <a:latin typeface="Arial"/>
                <a:ea typeface="Arial"/>
              </a:rPr>
              <a:t>Art.  7.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1.  Decyzje o środowiskowych uwarunkowaniach zgody na realizację przedsięwzięcia, wydane na podstawie ustawy zmienianej w art. 3, których termin na dołączenie do wniosku o wydanie decyzji, o których mowa w art. 72 ust. 1 ustawy zmienianej w art. 1, oraz do zgłoszeń, o których mowa w art. 72 ust. 1a ustawy zmienianej w art. 1, nie minął, mogą być dołączone do tego wniosku albo tego zgłoszenia w terminie 10 lat od dnia, w którym decyzje te stały się ostateczne, o ile podmiot planujący realizację przedsięwzięcia otrzyma od regionalnego dyrektora ochrony środowiska stanowisko, że aktualne są warunki realizacji przedsięwzięcia określone w tej decyzji lub postanowieniu, o którym mowa w art. 90 ust. 1 ustawy zmienianej w art. 1, jeżeli było wydane.</a:t>
            </a:r>
            <a:endParaRPr lang="pl-PL" dirty="0">
              <a:latin typeface="Arial"/>
              <a:ea typeface="Arial"/>
            </a:endParaRPr>
          </a:p>
          <a:p>
            <a:pPr marL="0" indent="0">
              <a:lnSpc>
                <a:spcPct val="115000"/>
              </a:lnSpc>
              <a:spcBef>
                <a:spcPts val="130"/>
              </a:spcBef>
              <a:spcAft>
                <a:spcPts val="0"/>
              </a:spcAft>
              <a:buNone/>
            </a:pPr>
            <a:r>
              <a:rPr lang="pl-PL" dirty="0">
                <a:solidFill>
                  <a:srgbClr val="000000"/>
                </a:solidFill>
                <a:latin typeface="Arial"/>
                <a:ea typeface="Arial"/>
              </a:rPr>
              <a:t>2.  Zajęcie stanowiska, o którym mowa w ust. 1, następuje na wniosek uwzględniający informacje na temat stanu środowiska i możliwości spełnienia warunków, o których mowa w ust. 1. Zajęcie stanowiska następuje w drodze postanowienia, na które przysługuje zażalenie.</a:t>
            </a:r>
            <a:endParaRPr lang="pl-PL" dirty="0">
              <a:latin typeface="Arial"/>
              <a:ea typeface="Arial"/>
            </a:endParaRPr>
          </a:p>
          <a:p>
            <a:pPr marL="0" indent="0">
              <a:lnSpc>
                <a:spcPct val="115000"/>
              </a:lnSpc>
              <a:spcBef>
                <a:spcPts val="400"/>
              </a:spcBef>
              <a:spcAft>
                <a:spcPts val="0"/>
              </a:spcAft>
              <a:buNone/>
            </a:pPr>
            <a:r>
              <a:rPr lang="pl-PL" b="1" dirty="0">
                <a:solidFill>
                  <a:srgbClr val="000000"/>
                </a:solidFill>
                <a:latin typeface="Arial"/>
                <a:ea typeface="Arial"/>
              </a:rPr>
              <a:t>Art.  8.  </a:t>
            </a:r>
            <a:endParaRPr lang="pl-PL" dirty="0">
              <a:latin typeface="Arial"/>
              <a:ea typeface="Arial"/>
            </a:endParaRPr>
          </a:p>
          <a:p>
            <a:pPr marL="0" indent="0">
              <a:lnSpc>
                <a:spcPct val="115000"/>
              </a:lnSpc>
              <a:spcAft>
                <a:spcPts val="0"/>
              </a:spcAft>
              <a:buNone/>
            </a:pPr>
            <a:r>
              <a:rPr lang="pl-PL" dirty="0">
                <a:solidFill>
                  <a:srgbClr val="000000"/>
                </a:solidFill>
                <a:latin typeface="Arial"/>
                <a:ea typeface="Arial"/>
              </a:rPr>
              <a:t>Do przedsięwzięć, dla których przed dniem wejścia w życie niniejszej ustawy wszczęto postępowanie w sprawie wydania decyzji o środowiskowych uwarunkowaniach, wydano postanowienie stwierdzające obowiązek przeprowadzenia oceny oddziaływania przedsięwzięcia na obszar Natura 2000 lub uzgodniono zakres i stopień szczegółowości informacji wymaganych w prognozie oddziaływania na środowisko, stosuje się art. 74a ust. 2 pkt 2 ustawy zmienianej w art. 1 w brzmieniu dotychczasowym.</a:t>
            </a:r>
            <a:endParaRPr lang="pl-PL" dirty="0">
              <a:latin typeface="Arial"/>
              <a:ea typeface="Arial"/>
            </a:endParaRPr>
          </a:p>
          <a:p>
            <a:pPr marL="0" indent="0">
              <a:buNone/>
            </a:pPr>
            <a:endParaRPr lang="pl-PL" dirty="0"/>
          </a:p>
        </p:txBody>
      </p:sp>
    </p:spTree>
    <p:extLst>
      <p:ext uri="{BB962C8B-B14F-4D97-AF65-F5344CB8AC3E}">
        <p14:creationId xmlns:p14="http://schemas.microsoft.com/office/powerpoint/2010/main" val="257487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3200" b="1" dirty="0">
                <a:solidFill>
                  <a:srgbClr val="00B050"/>
                </a:solidFill>
              </a:rPr>
              <a:t>Strategiczna </a:t>
            </a:r>
            <a:r>
              <a:rPr lang="pl-PL" sz="3200" b="1" dirty="0" err="1">
                <a:solidFill>
                  <a:srgbClr val="00B050"/>
                </a:solidFill>
              </a:rPr>
              <a:t>ooś</a:t>
            </a:r>
            <a:endParaRPr lang="pl-PL" dirty="0"/>
          </a:p>
        </p:txBody>
      </p:sp>
      <p:sp>
        <p:nvSpPr>
          <p:cNvPr id="3" name="Symbol zastępczy zawartości 2"/>
          <p:cNvSpPr>
            <a:spLocks noGrp="1"/>
          </p:cNvSpPr>
          <p:nvPr>
            <p:ph idx="1"/>
          </p:nvPr>
        </p:nvSpPr>
        <p:spPr>
          <a:xfrm>
            <a:off x="395536" y="1340768"/>
            <a:ext cx="8229600" cy="4785395"/>
          </a:xfrm>
        </p:spPr>
        <p:txBody>
          <a:bodyPr>
            <a:normAutofit fontScale="85000" lnSpcReduction="20000"/>
          </a:bodyPr>
          <a:lstStyle/>
          <a:p>
            <a:pPr marL="0" indent="0">
              <a:buNone/>
            </a:pPr>
            <a:r>
              <a:rPr lang="pl-PL" b="1" dirty="0" smtClean="0"/>
              <a:t>Art</a:t>
            </a:r>
            <a:r>
              <a:rPr lang="pl-PL" b="1" dirty="0"/>
              <a:t>. 47a. </a:t>
            </a:r>
            <a:r>
              <a:rPr lang="pl-PL" b="1" dirty="0" smtClean="0"/>
              <a:t> </a:t>
            </a:r>
            <a:r>
              <a:rPr lang="pl-PL" b="1" u="sng" dirty="0" smtClean="0"/>
              <a:t> </a:t>
            </a:r>
            <a:r>
              <a:rPr lang="pl-PL" b="1" u="sng" dirty="0"/>
              <a:t>[Projekty niewymagające przeprowadzenia strategicznej oceny oddziaływania]</a:t>
            </a:r>
            <a:r>
              <a:rPr lang="pl-PL" b="1" dirty="0"/>
              <a:t> </a:t>
            </a:r>
            <a:endParaRPr lang="pl-PL" dirty="0"/>
          </a:p>
          <a:p>
            <a:pPr marL="0" indent="0">
              <a:buNone/>
            </a:pPr>
            <a:r>
              <a:rPr lang="pl-PL" u="sng" dirty="0">
                <a:solidFill>
                  <a:srgbClr val="00B050"/>
                </a:solidFill>
              </a:rPr>
              <a:t> Przeprowadzenia strategicznej oceny oddziaływania na środowisko nie wymaga projekt dokumentu, o którym mowa w art. 46 ust. 1 pkt 1 i 2, oraz projekt zmiany takiego dokumentu, a także projekt, o którym mowa w art. 47 ust. 1:</a:t>
            </a:r>
            <a:endParaRPr lang="pl-PL" dirty="0">
              <a:solidFill>
                <a:srgbClr val="00B050"/>
              </a:solidFill>
            </a:endParaRPr>
          </a:p>
          <a:p>
            <a:pPr marL="0" indent="0">
              <a:buNone/>
            </a:pPr>
            <a:r>
              <a:rPr lang="pl-PL" u="sng" dirty="0">
                <a:solidFill>
                  <a:srgbClr val="00B050"/>
                </a:solidFill>
              </a:rPr>
              <a:t>1) przygotowywany wyłącznie dla celów obrony narodowej lub obrony cywilnej,</a:t>
            </a:r>
            <a:endParaRPr lang="pl-PL" dirty="0">
              <a:solidFill>
                <a:srgbClr val="00B050"/>
              </a:solidFill>
            </a:endParaRPr>
          </a:p>
          <a:p>
            <a:pPr marL="0" indent="0">
              <a:buNone/>
            </a:pPr>
            <a:r>
              <a:rPr lang="pl-PL" u="sng" dirty="0">
                <a:solidFill>
                  <a:srgbClr val="00B050"/>
                </a:solidFill>
              </a:rPr>
              <a:t>2) finansowy lub budżetowy</a:t>
            </a:r>
            <a:endParaRPr lang="pl-PL" dirty="0">
              <a:solidFill>
                <a:srgbClr val="00B050"/>
              </a:solidFill>
            </a:endParaRPr>
          </a:p>
          <a:p>
            <a:pPr marL="0" indent="0">
              <a:buNone/>
            </a:pPr>
            <a:r>
              <a:rPr lang="pl-PL" dirty="0" smtClean="0">
                <a:solidFill>
                  <a:srgbClr val="00B050"/>
                </a:solidFill>
              </a:rPr>
              <a:t> - </a:t>
            </a:r>
            <a:r>
              <a:rPr lang="pl-PL" dirty="0">
                <a:solidFill>
                  <a:srgbClr val="00B050"/>
                </a:solidFill>
              </a:rPr>
              <a:t>z wyłączeniem projektu, którego realizacja może spowodować znaczące oddziaływanie na obszar Natura 2000.</a:t>
            </a:r>
          </a:p>
          <a:p>
            <a:pPr marL="0" indent="0">
              <a:buNone/>
            </a:pPr>
            <a:endParaRPr lang="pl-PL" dirty="0">
              <a:solidFill>
                <a:schemeClr val="accent3"/>
              </a:solidFill>
            </a:endParaRPr>
          </a:p>
        </p:txBody>
      </p:sp>
    </p:spTree>
    <p:extLst>
      <p:ext uri="{BB962C8B-B14F-4D97-AF65-F5344CB8AC3E}">
        <p14:creationId xmlns:p14="http://schemas.microsoft.com/office/powerpoint/2010/main" val="200320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4042"/>
          </a:xfrm>
        </p:spPr>
        <p:txBody>
          <a:bodyPr>
            <a:normAutofit fontScale="90000"/>
          </a:bodyPr>
          <a:lstStyle/>
          <a:p>
            <a:endParaRPr lang="pl-PL" dirty="0"/>
          </a:p>
        </p:txBody>
      </p:sp>
      <p:sp>
        <p:nvSpPr>
          <p:cNvPr id="3" name="Symbol zastępczy zawartości 2"/>
          <p:cNvSpPr>
            <a:spLocks noGrp="1"/>
          </p:cNvSpPr>
          <p:nvPr>
            <p:ph idx="1"/>
          </p:nvPr>
        </p:nvSpPr>
        <p:spPr>
          <a:xfrm>
            <a:off x="457200" y="692696"/>
            <a:ext cx="8229600" cy="5433469"/>
          </a:xfrm>
        </p:spPr>
        <p:txBody>
          <a:bodyPr/>
          <a:lstStyle/>
          <a:p>
            <a:pPr marL="0" indent="0" algn="ctr">
              <a:buNone/>
            </a:pPr>
            <a:endParaRPr lang="pl-PL" altLang="pl-PL" b="1" dirty="0"/>
          </a:p>
          <a:p>
            <a:pPr marL="0" indent="0" algn="ctr">
              <a:buNone/>
            </a:pPr>
            <a:endParaRPr lang="pl-PL" altLang="pl-PL" b="1" dirty="0"/>
          </a:p>
          <a:p>
            <a:pPr marL="0" indent="0" algn="ctr">
              <a:buNone/>
            </a:pPr>
            <a:endParaRPr lang="pl-PL" altLang="pl-PL" b="1" dirty="0" smtClean="0"/>
          </a:p>
          <a:p>
            <a:pPr marL="0" indent="0" algn="ctr">
              <a:buNone/>
            </a:pPr>
            <a:endParaRPr lang="pl-PL" altLang="pl-PL" b="1" dirty="0"/>
          </a:p>
          <a:p>
            <a:pPr marL="0" indent="0" algn="ctr">
              <a:buNone/>
            </a:pPr>
            <a:r>
              <a:rPr lang="pl-PL" altLang="pl-PL" b="1" dirty="0" smtClean="0"/>
              <a:t>Dziękuję </a:t>
            </a:r>
            <a:r>
              <a:rPr lang="pl-PL" altLang="pl-PL" b="1" dirty="0"/>
              <a:t>za uwagę</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70549"/>
            <a:ext cx="2738044" cy="195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861048"/>
            <a:ext cx="3069631" cy="191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90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sz="3200" b="1" dirty="0">
                <a:solidFill>
                  <a:srgbClr val="00B050"/>
                </a:solidFill>
              </a:rPr>
              <a:t>Strategiczna </a:t>
            </a:r>
            <a:r>
              <a:rPr lang="pl-PL" sz="3200" b="1" dirty="0" err="1">
                <a:solidFill>
                  <a:srgbClr val="00B050"/>
                </a:solidFill>
              </a:rPr>
              <a:t>ooś</a:t>
            </a:r>
            <a:endParaRPr lang="pl-PL" dirty="0"/>
          </a:p>
        </p:txBody>
      </p:sp>
      <p:sp>
        <p:nvSpPr>
          <p:cNvPr id="3" name="Symbol zastępczy zawartości 2"/>
          <p:cNvSpPr>
            <a:spLocks noGrp="1"/>
          </p:cNvSpPr>
          <p:nvPr>
            <p:ph idx="1"/>
          </p:nvPr>
        </p:nvSpPr>
        <p:spPr>
          <a:xfrm>
            <a:off x="457200" y="908720"/>
            <a:ext cx="8229600" cy="5217443"/>
          </a:xfrm>
        </p:spPr>
        <p:txBody>
          <a:bodyPr>
            <a:normAutofit fontScale="47500" lnSpcReduction="20000"/>
          </a:bodyPr>
          <a:lstStyle/>
          <a:p>
            <a:pPr marL="0" indent="0">
              <a:buNone/>
            </a:pPr>
            <a:endParaRPr lang="pl-PL" sz="3400" b="1" dirty="0" smtClean="0"/>
          </a:p>
          <a:p>
            <a:pPr marL="0" indent="0">
              <a:buNone/>
            </a:pPr>
            <a:r>
              <a:rPr lang="pl-PL" sz="3800" b="1" dirty="0" smtClean="0"/>
              <a:t>Art</a:t>
            </a:r>
            <a:r>
              <a:rPr lang="pl-PL" sz="3800" b="1" dirty="0"/>
              <a:t>. 47a.  </a:t>
            </a:r>
            <a:r>
              <a:rPr lang="pl-PL" sz="3800" b="1" u="sng" dirty="0"/>
              <a:t> [Projekty niewymagające przeprowadzenia strategicznej oceny oddziaływania]</a:t>
            </a:r>
            <a:r>
              <a:rPr lang="pl-PL" sz="3800" b="1" dirty="0"/>
              <a:t> </a:t>
            </a:r>
            <a:endParaRPr lang="pl-PL" sz="3800" dirty="0"/>
          </a:p>
          <a:p>
            <a:pPr marL="0" indent="0">
              <a:buNone/>
            </a:pPr>
            <a:r>
              <a:rPr lang="pl-PL" sz="3400" u="sng" dirty="0">
                <a:solidFill>
                  <a:srgbClr val="00B050"/>
                </a:solidFill>
              </a:rPr>
              <a:t> Przeprowadzenia strategicznej oceny oddziaływania na środowisko nie wymaga projekt dokumentu, o którym mowa w art. 46 ust. 1 pkt 1 i 2, oraz projekt zmiany takiego dokumentu, a także projekt, o którym mowa w art. 47 ust. 1:</a:t>
            </a:r>
            <a:endParaRPr lang="pl-PL" sz="3400" dirty="0">
              <a:solidFill>
                <a:srgbClr val="00B050"/>
              </a:solidFill>
            </a:endParaRPr>
          </a:p>
          <a:p>
            <a:pPr marL="0" indent="0">
              <a:buNone/>
            </a:pPr>
            <a:r>
              <a:rPr lang="pl-PL" sz="3400" u="sng" dirty="0">
                <a:solidFill>
                  <a:srgbClr val="00B050"/>
                </a:solidFill>
              </a:rPr>
              <a:t>1) przygotowywany wyłącznie dla celów obrony narodowej lub obrony cywilnej,</a:t>
            </a:r>
            <a:endParaRPr lang="pl-PL" sz="3400" dirty="0">
              <a:solidFill>
                <a:srgbClr val="00B050"/>
              </a:solidFill>
            </a:endParaRPr>
          </a:p>
          <a:p>
            <a:pPr marL="0" indent="0">
              <a:buNone/>
            </a:pPr>
            <a:r>
              <a:rPr lang="pl-PL" sz="3400" u="sng" dirty="0">
                <a:solidFill>
                  <a:srgbClr val="00B050"/>
                </a:solidFill>
              </a:rPr>
              <a:t>2) finansowy lub budżetowy</a:t>
            </a:r>
            <a:endParaRPr lang="pl-PL" sz="3400" dirty="0">
              <a:solidFill>
                <a:srgbClr val="00B050"/>
              </a:solidFill>
            </a:endParaRPr>
          </a:p>
          <a:p>
            <a:pPr marL="0" indent="0">
              <a:buNone/>
            </a:pPr>
            <a:r>
              <a:rPr lang="pl-PL" sz="3400" dirty="0">
                <a:solidFill>
                  <a:srgbClr val="00B050"/>
                </a:solidFill>
              </a:rPr>
              <a:t> - z wyłączeniem projektu, którego realizacja może spowodować znaczące oddziaływanie na obszar Natura 2000.</a:t>
            </a:r>
          </a:p>
          <a:p>
            <a:pPr marL="0" indent="0">
              <a:lnSpc>
                <a:spcPct val="115000"/>
              </a:lnSpc>
              <a:spcBef>
                <a:spcPts val="400"/>
              </a:spcBef>
              <a:spcAft>
                <a:spcPts val="0"/>
              </a:spcAft>
              <a:buNone/>
            </a:pPr>
            <a:r>
              <a:rPr lang="pl-PL" sz="3400" b="1" dirty="0" smtClean="0">
                <a:solidFill>
                  <a:srgbClr val="000000"/>
                </a:solidFill>
                <a:effectLst/>
                <a:latin typeface="Arial"/>
                <a:ea typeface="Arial"/>
              </a:rPr>
              <a:t>Art</a:t>
            </a:r>
            <a:r>
              <a:rPr lang="pl-PL" sz="3400" b="1" dirty="0" smtClean="0">
                <a:solidFill>
                  <a:srgbClr val="000000"/>
                </a:solidFill>
                <a:effectLst/>
                <a:latin typeface="Arial"/>
                <a:ea typeface="Arial"/>
              </a:rPr>
              <a:t>. 48. [Odstąpienie od przeprowadzenia strategicznej oceny oddziaływania] </a:t>
            </a:r>
            <a:endParaRPr lang="pl-PL" sz="3400" dirty="0" smtClean="0">
              <a:effectLst/>
              <a:latin typeface="Arial"/>
              <a:ea typeface="Arial"/>
            </a:endParaRPr>
          </a:p>
          <a:p>
            <a:pPr marL="0" indent="0">
              <a:lnSpc>
                <a:spcPct val="115000"/>
              </a:lnSpc>
              <a:spcAft>
                <a:spcPts val="0"/>
              </a:spcAft>
              <a:buNone/>
            </a:pPr>
            <a:r>
              <a:rPr lang="pl-PL" sz="3100" dirty="0" smtClean="0">
                <a:solidFill>
                  <a:srgbClr val="000000"/>
                </a:solidFill>
                <a:effectLst/>
                <a:latin typeface="Arial"/>
                <a:ea typeface="Arial"/>
              </a:rPr>
              <a:t> 1. Organ opracowujący </a:t>
            </a:r>
            <a:r>
              <a:rPr lang="pl-PL" sz="3100" strike="sngStrike" dirty="0" err="1" smtClean="0">
                <a:solidFill>
                  <a:srgbClr val="E51C23"/>
                </a:solidFill>
                <a:effectLst/>
                <a:latin typeface="Arial"/>
                <a:ea typeface="Arial"/>
              </a:rPr>
              <a:t>projekty</a:t>
            </a:r>
            <a:r>
              <a:rPr lang="pl-PL" sz="3100" u="sng" dirty="0" err="1" smtClean="0">
                <a:solidFill>
                  <a:srgbClr val="569748"/>
                </a:solidFill>
                <a:effectLst/>
                <a:latin typeface="Arial"/>
                <a:ea typeface="Arial"/>
              </a:rPr>
              <a:t>projekt</a:t>
            </a:r>
            <a:r>
              <a:rPr lang="pl-PL" sz="3100" dirty="0" smtClean="0">
                <a:solidFill>
                  <a:srgbClr val="000000"/>
                </a:solidFill>
                <a:effectLst/>
                <a:latin typeface="Arial"/>
                <a:ea typeface="Arial"/>
              </a:rPr>
              <a:t> </a:t>
            </a:r>
            <a:r>
              <a:rPr lang="pl-PL" sz="3100" strike="sngStrike" dirty="0" err="1" smtClean="0">
                <a:solidFill>
                  <a:srgbClr val="E51C23"/>
                </a:solidFill>
                <a:effectLst/>
                <a:latin typeface="Arial"/>
                <a:ea typeface="Arial"/>
              </a:rPr>
              <a:t>dokumentów</a:t>
            </a:r>
            <a:r>
              <a:rPr lang="pl-PL" sz="3100" u="sng" dirty="0" err="1" smtClean="0">
                <a:solidFill>
                  <a:srgbClr val="569748"/>
                </a:solidFill>
                <a:effectLst/>
                <a:latin typeface="Arial"/>
                <a:ea typeface="Arial"/>
              </a:rPr>
              <a:t>dokumentu</a:t>
            </a:r>
            <a:r>
              <a:rPr lang="pl-PL" sz="3100" dirty="0" smtClean="0">
                <a:solidFill>
                  <a:srgbClr val="000000"/>
                </a:solidFill>
                <a:effectLst/>
                <a:latin typeface="Arial"/>
                <a:ea typeface="Arial"/>
              </a:rPr>
              <a:t>, o </a:t>
            </a:r>
            <a:r>
              <a:rPr lang="pl-PL" sz="3100" strike="sngStrike" dirty="0" err="1" smtClean="0">
                <a:solidFill>
                  <a:srgbClr val="E51C23"/>
                </a:solidFill>
                <a:effectLst/>
                <a:latin typeface="Arial"/>
                <a:ea typeface="Arial"/>
              </a:rPr>
              <a:t>których</a:t>
            </a:r>
            <a:r>
              <a:rPr lang="pl-PL" sz="3100" u="sng" dirty="0" err="1" smtClean="0">
                <a:solidFill>
                  <a:srgbClr val="569748"/>
                </a:solidFill>
                <a:effectLst/>
                <a:latin typeface="Arial"/>
                <a:ea typeface="Arial"/>
              </a:rPr>
              <a:t>którym</a:t>
            </a:r>
            <a:r>
              <a:rPr lang="pl-PL" sz="3100" dirty="0" smtClean="0">
                <a:solidFill>
                  <a:srgbClr val="000000"/>
                </a:solidFill>
                <a:effectLst/>
                <a:latin typeface="Arial"/>
                <a:ea typeface="Arial"/>
              </a:rPr>
              <a:t> mowa w art. 46 </a:t>
            </a:r>
            <a:r>
              <a:rPr lang="pl-PL" sz="3100" u="sng" dirty="0" smtClean="0">
                <a:solidFill>
                  <a:srgbClr val="569748"/>
                </a:solidFill>
                <a:effectLst/>
                <a:latin typeface="Arial"/>
                <a:ea typeface="Arial"/>
              </a:rPr>
              <a:t>ust. 1 </a:t>
            </a:r>
            <a:r>
              <a:rPr lang="pl-PL" sz="3100" dirty="0" smtClean="0">
                <a:solidFill>
                  <a:srgbClr val="000000"/>
                </a:solidFill>
                <a:effectLst/>
                <a:latin typeface="Arial"/>
                <a:ea typeface="Arial"/>
              </a:rPr>
              <a:t>pkt 1 i 2, </a:t>
            </a:r>
            <a:r>
              <a:rPr lang="pl-PL" sz="3100" u="sng" dirty="0" smtClean="0">
                <a:solidFill>
                  <a:srgbClr val="569748"/>
                </a:solidFill>
                <a:effectLst/>
                <a:latin typeface="Arial"/>
                <a:ea typeface="Arial"/>
              </a:rPr>
              <a:t>oraz projekt zmiany takiego dokumentu, </a:t>
            </a:r>
            <a:r>
              <a:rPr lang="pl-PL" sz="3100" dirty="0" smtClean="0">
                <a:solidFill>
                  <a:srgbClr val="000000"/>
                </a:solidFill>
                <a:effectLst/>
                <a:latin typeface="Arial"/>
                <a:ea typeface="Arial"/>
              </a:rPr>
              <a:t>może, po uzgodnieniu z właściwymi organami, o których mowa w art. 57 i </a:t>
            </a:r>
            <a:r>
              <a:rPr lang="pl-PL" sz="3100" u="sng" dirty="0" smtClean="0">
                <a:solidFill>
                  <a:srgbClr val="569748"/>
                </a:solidFill>
                <a:effectLst/>
                <a:latin typeface="Arial"/>
                <a:ea typeface="Arial"/>
              </a:rPr>
              <a:t>art. </a:t>
            </a:r>
            <a:r>
              <a:rPr lang="pl-PL" sz="3100" dirty="0" smtClean="0">
                <a:solidFill>
                  <a:srgbClr val="000000"/>
                </a:solidFill>
                <a:effectLst/>
                <a:latin typeface="Arial"/>
                <a:ea typeface="Arial"/>
              </a:rPr>
              <a:t>58, odstąpić od przeprowadzenia strategicznej oceny oddziaływania na środowisko, jeżeli </a:t>
            </a:r>
            <a:r>
              <a:rPr lang="pl-PL" sz="3100" strike="sngStrike" dirty="0" err="1" smtClean="0">
                <a:solidFill>
                  <a:srgbClr val="E51C23"/>
                </a:solidFill>
                <a:effectLst/>
                <a:latin typeface="Arial"/>
                <a:ea typeface="Arial"/>
              </a:rPr>
              <a:t>uzna</a:t>
            </a:r>
            <a:r>
              <a:rPr lang="pl-PL" sz="3100" u="sng" dirty="0" err="1" smtClean="0">
                <a:solidFill>
                  <a:srgbClr val="569748"/>
                </a:solidFill>
                <a:effectLst/>
                <a:latin typeface="Arial"/>
                <a:ea typeface="Arial"/>
              </a:rPr>
              <a:t>stwierdzi</a:t>
            </a:r>
            <a:r>
              <a:rPr lang="pl-PL" sz="3100" dirty="0" smtClean="0">
                <a:solidFill>
                  <a:srgbClr val="000000"/>
                </a:solidFill>
                <a:effectLst/>
                <a:latin typeface="Arial"/>
                <a:ea typeface="Arial"/>
              </a:rPr>
              <a:t>, że realizacja postanowień </a:t>
            </a:r>
            <a:r>
              <a:rPr lang="pl-PL" sz="3100" strike="sngStrike" dirty="0" err="1" smtClean="0">
                <a:solidFill>
                  <a:srgbClr val="E51C23"/>
                </a:solidFill>
                <a:effectLst/>
                <a:latin typeface="Arial"/>
                <a:ea typeface="Arial"/>
              </a:rPr>
              <a:t>danego</a:t>
            </a:r>
            <a:r>
              <a:rPr lang="pl-PL" sz="3100" u="sng" dirty="0" err="1" smtClean="0">
                <a:solidFill>
                  <a:srgbClr val="569748"/>
                </a:solidFill>
                <a:effectLst/>
                <a:latin typeface="Arial"/>
                <a:ea typeface="Arial"/>
              </a:rPr>
              <a:t>takiego</a:t>
            </a:r>
            <a:r>
              <a:rPr lang="pl-PL" sz="3100" dirty="0" smtClean="0">
                <a:solidFill>
                  <a:srgbClr val="000000"/>
                </a:solidFill>
                <a:effectLst/>
                <a:latin typeface="Arial"/>
                <a:ea typeface="Arial"/>
              </a:rPr>
              <a:t> dokumentu </a:t>
            </a:r>
            <a:r>
              <a:rPr lang="pl-PL" sz="3100" u="sng" dirty="0" smtClean="0">
                <a:solidFill>
                  <a:srgbClr val="569748"/>
                </a:solidFill>
                <a:effectLst/>
                <a:latin typeface="Arial"/>
                <a:ea typeface="Arial"/>
              </a:rPr>
              <a:t>albo jego zmiany </a:t>
            </a:r>
            <a:r>
              <a:rPr lang="pl-PL" sz="3100" dirty="0" smtClean="0">
                <a:solidFill>
                  <a:srgbClr val="000000"/>
                </a:solidFill>
                <a:effectLst/>
                <a:latin typeface="Arial"/>
                <a:ea typeface="Arial"/>
              </a:rPr>
              <a:t>nie spowoduje znaczącego oddziaływania na środowisko</a:t>
            </a:r>
            <a:r>
              <a:rPr lang="pl-PL" sz="3100" u="sng" dirty="0" smtClean="0">
                <a:solidFill>
                  <a:srgbClr val="569748"/>
                </a:solidFill>
                <a:effectLst/>
                <a:latin typeface="Arial"/>
                <a:ea typeface="Arial"/>
              </a:rPr>
              <a:t>, w tym na obszary Natura 2000</a:t>
            </a:r>
            <a:r>
              <a:rPr lang="pl-PL" sz="3100" dirty="0" smtClean="0">
                <a:solidFill>
                  <a:srgbClr val="000000"/>
                </a:solidFill>
                <a:effectLst/>
                <a:latin typeface="Arial"/>
                <a:ea typeface="Arial"/>
              </a:rPr>
              <a:t>.</a:t>
            </a:r>
            <a:endParaRPr lang="pl-PL" sz="3100" dirty="0" smtClean="0">
              <a:effectLst/>
              <a:latin typeface="Arial"/>
              <a:ea typeface="Arial"/>
            </a:endParaRPr>
          </a:p>
          <a:p>
            <a:pPr marL="0" indent="0">
              <a:lnSpc>
                <a:spcPct val="115000"/>
              </a:lnSpc>
              <a:spcBef>
                <a:spcPts val="130"/>
              </a:spcBef>
              <a:spcAft>
                <a:spcPts val="0"/>
              </a:spcAft>
              <a:buNone/>
            </a:pPr>
            <a:r>
              <a:rPr lang="pl-PL" dirty="0" smtClean="0"/>
              <a:t> 2. </a:t>
            </a:r>
            <a:r>
              <a:rPr lang="pl-PL" u="sng" dirty="0" smtClean="0">
                <a:solidFill>
                  <a:srgbClr val="569748"/>
                </a:solidFill>
                <a:effectLst/>
                <a:latin typeface="Arial"/>
                <a:ea typeface="Arial"/>
              </a:rPr>
              <a:t>Organ opracowujący projekt zmiany dokumentu, o którym mowa w art. 46 ust. 1 pkt 3, może, po uzgodnieniu z właściwym organem, o którym mowa w art. 57, odstąpić od przeprowadzenia strategicznej oceny oddziaływania na środowisko, jeżeli stwierdzi, że realizacja postanowień tej zmiany nie spowoduje znaczącego oddziaływania na obszary Natura 2000.</a:t>
            </a:r>
            <a:endParaRPr lang="pl-PL" dirty="0" smtClean="0">
              <a:effectLst/>
              <a:latin typeface="Arial"/>
              <a:ea typeface="Arial"/>
            </a:endParaRPr>
          </a:p>
          <a:p>
            <a:pPr marL="0" indent="0">
              <a:buNone/>
            </a:pPr>
            <a:endParaRPr lang="pl-PL" dirty="0"/>
          </a:p>
        </p:txBody>
      </p:sp>
    </p:spTree>
    <p:extLst>
      <p:ext uri="{BB962C8B-B14F-4D97-AF65-F5344CB8AC3E}">
        <p14:creationId xmlns:p14="http://schemas.microsoft.com/office/powerpoint/2010/main" val="108002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sz="3200" b="1" dirty="0">
                <a:solidFill>
                  <a:srgbClr val="00B050"/>
                </a:solidFill>
              </a:rPr>
              <a:t>Strategiczna </a:t>
            </a:r>
            <a:r>
              <a:rPr lang="pl-PL" sz="3200" b="1" dirty="0" err="1">
                <a:solidFill>
                  <a:srgbClr val="00B050"/>
                </a:solidFill>
              </a:rPr>
              <a:t>ooś</a:t>
            </a:r>
            <a:endParaRPr lang="pl-PL" dirty="0"/>
          </a:p>
        </p:txBody>
      </p:sp>
      <p:sp>
        <p:nvSpPr>
          <p:cNvPr id="3" name="Symbol zastępczy zawartości 2"/>
          <p:cNvSpPr>
            <a:spLocks noGrp="1"/>
          </p:cNvSpPr>
          <p:nvPr>
            <p:ph idx="1"/>
          </p:nvPr>
        </p:nvSpPr>
        <p:spPr>
          <a:xfrm>
            <a:off x="457200" y="836712"/>
            <a:ext cx="8229600" cy="5289451"/>
          </a:xfrm>
        </p:spPr>
        <p:txBody>
          <a:bodyPr>
            <a:normAutofit fontScale="40000" lnSpcReduction="20000"/>
          </a:bodyPr>
          <a:lstStyle/>
          <a:p>
            <a:pPr marL="0" indent="0">
              <a:lnSpc>
                <a:spcPct val="115000"/>
              </a:lnSpc>
              <a:spcBef>
                <a:spcPts val="130"/>
              </a:spcBef>
              <a:spcAft>
                <a:spcPts val="0"/>
              </a:spcAft>
              <a:buNone/>
            </a:pPr>
            <a:endParaRPr lang="pl-PL" sz="4000" dirty="0" smtClean="0">
              <a:solidFill>
                <a:srgbClr val="000000"/>
              </a:solidFill>
              <a:latin typeface="Arial"/>
              <a:ea typeface="Arial"/>
            </a:endParaRPr>
          </a:p>
          <a:p>
            <a:pPr marL="0" indent="0">
              <a:lnSpc>
                <a:spcPct val="115000"/>
              </a:lnSpc>
              <a:spcBef>
                <a:spcPts val="130"/>
              </a:spcBef>
              <a:spcAft>
                <a:spcPts val="0"/>
              </a:spcAft>
              <a:buNone/>
            </a:pPr>
            <a:r>
              <a:rPr lang="pl-PL" sz="4000" dirty="0" smtClean="0">
                <a:solidFill>
                  <a:srgbClr val="000000"/>
                </a:solidFill>
                <a:latin typeface="Arial"/>
                <a:ea typeface="Arial"/>
              </a:rPr>
              <a:t>3</a:t>
            </a:r>
            <a:r>
              <a:rPr lang="pl-PL" sz="4500" dirty="0" smtClean="0">
                <a:solidFill>
                  <a:srgbClr val="000000"/>
                </a:solidFill>
                <a:latin typeface="Arial"/>
                <a:ea typeface="Arial"/>
              </a:rPr>
              <a:t>. </a:t>
            </a:r>
            <a:r>
              <a:rPr lang="pl-PL" sz="4000" strike="sngStrike" dirty="0" smtClean="0">
                <a:solidFill>
                  <a:srgbClr val="E51C23"/>
                </a:solidFill>
                <a:latin typeface="Arial"/>
                <a:ea typeface="Arial"/>
              </a:rPr>
              <a:t>Odstąpienie </a:t>
            </a:r>
            <a:r>
              <a:rPr lang="pl-PL" sz="4000" strike="sngStrike" dirty="0">
                <a:solidFill>
                  <a:srgbClr val="E51C23"/>
                </a:solidFill>
                <a:latin typeface="Arial"/>
                <a:ea typeface="Arial"/>
              </a:rPr>
              <a:t>od przeprowadzenia strategicznej oceny oddziaływania na środowisko, o którym mowa w ust. 1, wymaga uzasadnienia zawierającego informacje o uwarunkowaniach, o których mowa w art. 49</a:t>
            </a:r>
            <a:endParaRPr lang="pl-PL" sz="4000" dirty="0" smtClean="0"/>
          </a:p>
          <a:p>
            <a:pPr marL="0" indent="0">
              <a:lnSpc>
                <a:spcPct val="115000"/>
              </a:lnSpc>
              <a:spcBef>
                <a:spcPts val="130"/>
              </a:spcBef>
              <a:spcAft>
                <a:spcPts val="0"/>
              </a:spcAft>
              <a:buNone/>
            </a:pPr>
            <a:r>
              <a:rPr lang="pl-PL" sz="4000" u="sng" dirty="0" smtClean="0">
                <a:solidFill>
                  <a:srgbClr val="569748"/>
                </a:solidFill>
                <a:effectLst/>
                <a:latin typeface="Arial"/>
                <a:ea typeface="Arial"/>
              </a:rPr>
              <a:t> </a:t>
            </a:r>
            <a:r>
              <a:rPr lang="pl-PL" sz="4000" u="sng" dirty="0" smtClean="0">
                <a:solidFill>
                  <a:srgbClr val="569748"/>
                </a:solidFill>
                <a:effectLst/>
                <a:latin typeface="Arial"/>
                <a:ea typeface="Arial"/>
              </a:rPr>
              <a:t>Odstąpienie od przeprowadzenia strategicznej oceny oddziaływania na środowisko w przypadku projektu dokumentu, o którym mowa w art. 46 ust. 1 pkt 1 i 2, może dotyczyć wyłącznie projektu dokumentu dotyczącego obszaru w granicach jednej gminy.</a:t>
            </a:r>
            <a:endParaRPr lang="pl-PL" sz="4000" dirty="0" smtClean="0">
              <a:effectLst/>
              <a:latin typeface="Arial"/>
              <a:ea typeface="Arial"/>
            </a:endParaRPr>
          </a:p>
          <a:p>
            <a:pPr marL="0" indent="0">
              <a:lnSpc>
                <a:spcPct val="115000"/>
              </a:lnSpc>
              <a:spcBef>
                <a:spcPts val="130"/>
              </a:spcBef>
              <a:spcAft>
                <a:spcPts val="0"/>
              </a:spcAft>
              <a:buNone/>
            </a:pPr>
            <a:endParaRPr lang="pl-PL" sz="4000" dirty="0" smtClean="0">
              <a:solidFill>
                <a:srgbClr val="000000"/>
              </a:solidFill>
              <a:effectLst/>
              <a:latin typeface="Arial"/>
              <a:ea typeface="Arial"/>
            </a:endParaRPr>
          </a:p>
          <a:p>
            <a:pPr marL="0" indent="0">
              <a:lnSpc>
                <a:spcPct val="115000"/>
              </a:lnSpc>
              <a:spcBef>
                <a:spcPts val="130"/>
              </a:spcBef>
              <a:spcAft>
                <a:spcPts val="0"/>
              </a:spcAft>
              <a:buNone/>
            </a:pPr>
            <a:r>
              <a:rPr lang="pl-PL" sz="4000" dirty="0" smtClean="0">
                <a:solidFill>
                  <a:srgbClr val="000000"/>
                </a:solidFill>
                <a:effectLst/>
                <a:latin typeface="Arial"/>
                <a:ea typeface="Arial"/>
              </a:rPr>
              <a:t>4</a:t>
            </a:r>
            <a:r>
              <a:rPr lang="pl-PL" sz="4000" dirty="0" smtClean="0">
                <a:solidFill>
                  <a:srgbClr val="000000"/>
                </a:solidFill>
                <a:effectLst/>
                <a:latin typeface="Arial"/>
                <a:ea typeface="Arial"/>
              </a:rPr>
              <a:t>. </a:t>
            </a:r>
            <a:r>
              <a:rPr lang="pl-PL" sz="4000" strike="sngStrike" dirty="0" smtClean="0">
                <a:solidFill>
                  <a:srgbClr val="E51C23"/>
                </a:solidFill>
                <a:effectLst/>
                <a:latin typeface="Arial"/>
                <a:ea typeface="Arial"/>
              </a:rPr>
              <a:t>Informację o odstąpieniu od przeprowadzenia strategicznej oceny oddziaływania na środowisko, o którym mowa w ust. 1, organ opracowujący projekty dokumentów, o których mowa w art. 46 pkt 2, podaje do publicznej wiadomości bez zbędnej zwłoki.</a:t>
            </a:r>
            <a:r>
              <a:rPr lang="pl-PL" sz="4000" dirty="0" smtClean="0">
                <a:effectLst/>
                <a:latin typeface="Arial"/>
                <a:ea typeface="Arial"/>
              </a:rPr>
              <a:t/>
            </a:r>
            <a:br>
              <a:rPr lang="pl-PL" sz="4000" dirty="0" smtClean="0">
                <a:effectLst/>
                <a:latin typeface="Arial"/>
                <a:ea typeface="Arial"/>
              </a:rPr>
            </a:br>
            <a:r>
              <a:rPr lang="pl-PL" sz="4000" u="sng" dirty="0" smtClean="0">
                <a:solidFill>
                  <a:srgbClr val="569748"/>
                </a:solidFill>
                <a:effectLst/>
                <a:latin typeface="Arial"/>
                <a:ea typeface="Arial"/>
              </a:rPr>
              <a:t>Odstąpienie od przeprowadzenia strategicznej oceny oddziaływania na środowisko w przypadku projektu zmiany dokumentu, o którym mowa w art. 46 ust. 1:</a:t>
            </a:r>
            <a:endParaRPr lang="pl-PL" sz="4000" dirty="0" smtClean="0">
              <a:effectLst/>
              <a:latin typeface="Arial"/>
              <a:ea typeface="Arial"/>
            </a:endParaRPr>
          </a:p>
          <a:p>
            <a:pPr marL="0" indent="0">
              <a:lnSpc>
                <a:spcPct val="115000"/>
              </a:lnSpc>
              <a:spcBef>
                <a:spcPts val="130"/>
              </a:spcBef>
              <a:spcAft>
                <a:spcPts val="0"/>
              </a:spcAft>
              <a:buNone/>
            </a:pPr>
            <a:r>
              <a:rPr lang="pl-PL" sz="4000" u="sng" dirty="0" smtClean="0">
                <a:solidFill>
                  <a:srgbClr val="569748"/>
                </a:solidFill>
                <a:effectLst/>
                <a:latin typeface="Arial"/>
                <a:ea typeface="Arial"/>
              </a:rPr>
              <a:t>  1) pkt 1 i 2, może dotyczyć wyłącznie zmiany stanowiącej niewielką modyfikację przyjętego już dokumentu lub zmiany dotyczącej obszaru w granicach jednej gminy;</a:t>
            </a:r>
            <a:endParaRPr lang="pl-PL" sz="4000" dirty="0" smtClean="0">
              <a:effectLst/>
              <a:latin typeface="Arial"/>
              <a:ea typeface="Arial"/>
            </a:endParaRPr>
          </a:p>
          <a:p>
            <a:pPr marL="0" indent="0">
              <a:lnSpc>
                <a:spcPct val="115000"/>
              </a:lnSpc>
              <a:spcBef>
                <a:spcPts val="130"/>
              </a:spcBef>
              <a:spcAft>
                <a:spcPts val="0"/>
              </a:spcAft>
              <a:buNone/>
            </a:pPr>
            <a:r>
              <a:rPr lang="pl-PL" sz="4000" u="sng" dirty="0" smtClean="0">
                <a:solidFill>
                  <a:srgbClr val="569748"/>
                </a:solidFill>
                <a:effectLst/>
                <a:latin typeface="Arial"/>
                <a:ea typeface="Arial"/>
              </a:rPr>
              <a:t>  2) pkt 3, może dotyczyć wyłącznie zmiany stanowiącej niewielką modyfikację przyjętego już dokumentu.</a:t>
            </a:r>
            <a:endParaRPr lang="pl-PL" sz="4000" dirty="0" smtClean="0">
              <a:effectLst/>
              <a:latin typeface="Arial"/>
              <a:ea typeface="Arial"/>
            </a:endParaRPr>
          </a:p>
          <a:p>
            <a:pPr marL="0" indent="0">
              <a:buNone/>
            </a:pPr>
            <a:r>
              <a:rPr lang="pl-PL" dirty="0" smtClean="0"/>
              <a:t> </a:t>
            </a:r>
            <a:endParaRPr lang="pl-PL" dirty="0" smtClean="0"/>
          </a:p>
          <a:p>
            <a:pPr marL="0" lvl="0" indent="0">
              <a:lnSpc>
                <a:spcPct val="115000"/>
              </a:lnSpc>
              <a:spcBef>
                <a:spcPts val="130"/>
              </a:spcBef>
              <a:buNone/>
            </a:pPr>
            <a:r>
              <a:rPr lang="pl-PL" sz="3500" strike="sngStrike" dirty="0">
                <a:solidFill>
                  <a:srgbClr val="E51C23"/>
                </a:solidFill>
                <a:latin typeface="Arial"/>
                <a:ea typeface="Arial"/>
              </a:rPr>
              <a:t>3a. Stanowisko organu opracowującego projekt dokumentu, o którym mowa w art. 47, w sprawie przeprowadzenia strategicznej oceny oddziaływania na środowisko wymaga uzasadnienia zawierającego informacje o uwarunkowaniach, o których mowa w art. 49.</a:t>
            </a:r>
            <a:endParaRPr lang="pl-PL" sz="3500" dirty="0">
              <a:solidFill>
                <a:prstClr val="black"/>
              </a:solidFill>
              <a:latin typeface="Arial"/>
              <a:ea typeface="Arial"/>
            </a:endParaRPr>
          </a:p>
          <a:p>
            <a:pPr marL="0" indent="0">
              <a:buNone/>
            </a:pPr>
            <a:endParaRPr lang="pl-PL" dirty="0"/>
          </a:p>
        </p:txBody>
      </p:sp>
    </p:spTree>
    <p:extLst>
      <p:ext uri="{BB962C8B-B14F-4D97-AF65-F5344CB8AC3E}">
        <p14:creationId xmlns:p14="http://schemas.microsoft.com/office/powerpoint/2010/main" val="375553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3200" b="1" dirty="0">
                <a:solidFill>
                  <a:srgbClr val="00B050"/>
                </a:solidFill>
              </a:rPr>
              <a:t>Strategiczna </a:t>
            </a:r>
            <a:r>
              <a:rPr lang="pl-PL" sz="3200" b="1" dirty="0" err="1">
                <a:solidFill>
                  <a:srgbClr val="00B050"/>
                </a:solidFill>
              </a:rPr>
              <a:t>ooś</a:t>
            </a:r>
            <a:endParaRPr lang="pl-PL" dirty="0"/>
          </a:p>
        </p:txBody>
      </p:sp>
      <p:sp>
        <p:nvSpPr>
          <p:cNvPr id="3" name="Symbol zastępczy zawartości 2"/>
          <p:cNvSpPr>
            <a:spLocks noGrp="1"/>
          </p:cNvSpPr>
          <p:nvPr>
            <p:ph idx="1"/>
          </p:nvPr>
        </p:nvSpPr>
        <p:spPr>
          <a:xfrm>
            <a:off x="457200" y="764704"/>
            <a:ext cx="8229600" cy="5361459"/>
          </a:xfrm>
        </p:spPr>
        <p:txBody>
          <a:bodyPr>
            <a:normAutofit fontScale="40000" lnSpcReduction="20000"/>
          </a:bodyPr>
          <a:lstStyle/>
          <a:p>
            <a:pPr marL="0" indent="0">
              <a:lnSpc>
                <a:spcPct val="115000"/>
              </a:lnSpc>
              <a:spcBef>
                <a:spcPts val="130"/>
              </a:spcBef>
              <a:spcAft>
                <a:spcPts val="0"/>
              </a:spcAft>
              <a:buNone/>
            </a:pPr>
            <a:endParaRPr lang="pl-PL" u="sng" dirty="0" smtClean="0">
              <a:solidFill>
                <a:srgbClr val="569748"/>
              </a:solidFill>
              <a:effectLst/>
              <a:latin typeface="Arial"/>
              <a:ea typeface="Arial"/>
            </a:endParaRPr>
          </a:p>
          <a:p>
            <a:pPr marL="0" indent="0">
              <a:lnSpc>
                <a:spcPct val="115000"/>
              </a:lnSpc>
              <a:spcBef>
                <a:spcPts val="130"/>
              </a:spcBef>
              <a:spcAft>
                <a:spcPts val="0"/>
              </a:spcAft>
              <a:buNone/>
            </a:pPr>
            <a:r>
              <a:rPr lang="pl-PL" sz="4000" u="sng" dirty="0" smtClean="0">
                <a:solidFill>
                  <a:srgbClr val="569748"/>
                </a:solidFill>
                <a:effectLst/>
                <a:latin typeface="Arial"/>
                <a:ea typeface="Arial"/>
              </a:rPr>
              <a:t>5. Występując o uzgodnienie odstąpienia od przeprowadzenia strategicznej oceny oddziaływania na środowisko organ opracowujący projekt dokumentu, o którym mowa w art. 46 ust. 1 pkt 1 i 2, oraz projekt zmiany dokumentu, o którym mowa w art. 46 ust. 1, przedkłada informacje o uwarunkowaniach, o których mowa w art. 49.</a:t>
            </a:r>
            <a:endParaRPr lang="pl-PL" sz="4000" dirty="0" smtClean="0">
              <a:effectLst/>
              <a:latin typeface="Arial"/>
              <a:ea typeface="Arial"/>
            </a:endParaRPr>
          </a:p>
          <a:p>
            <a:pPr marL="0" indent="0">
              <a:lnSpc>
                <a:spcPct val="115000"/>
              </a:lnSpc>
              <a:spcBef>
                <a:spcPts val="130"/>
              </a:spcBef>
              <a:spcAft>
                <a:spcPts val="0"/>
              </a:spcAft>
              <a:buNone/>
            </a:pPr>
            <a:r>
              <a:rPr lang="pl-PL" sz="4000" u="sng" dirty="0" smtClean="0">
                <a:solidFill>
                  <a:srgbClr val="569748"/>
                </a:solidFill>
                <a:effectLst/>
                <a:latin typeface="Arial"/>
                <a:ea typeface="Arial"/>
              </a:rPr>
              <a:t>6. Uzgodnienie, o którym mowa w ust. 1 i 2, wymaga uzasadnienia zawierającego informacje o uwarunkowaniach, o których mowa w art. 49.</a:t>
            </a:r>
            <a:endParaRPr lang="pl-PL" sz="4000" dirty="0" smtClean="0">
              <a:effectLst/>
              <a:latin typeface="Arial"/>
              <a:ea typeface="Arial"/>
            </a:endParaRPr>
          </a:p>
          <a:p>
            <a:pPr marL="0" indent="0">
              <a:lnSpc>
                <a:spcPct val="115000"/>
              </a:lnSpc>
              <a:spcBef>
                <a:spcPts val="130"/>
              </a:spcBef>
              <a:spcAft>
                <a:spcPts val="0"/>
              </a:spcAft>
              <a:buNone/>
            </a:pPr>
            <a:r>
              <a:rPr lang="pl-PL" sz="4000" u="sng" dirty="0" smtClean="0">
                <a:solidFill>
                  <a:srgbClr val="569748"/>
                </a:solidFill>
                <a:effectLst/>
                <a:latin typeface="Arial"/>
                <a:ea typeface="Arial"/>
              </a:rPr>
              <a:t>7. Informację o odstąpieniu od przeprowadzenia strategicznej oceny oddziaływania na środowisko organ opracowujący projekt dokumentu, o którym mowa w art. 46 ust. 1 pkt 1 i 2, oraz projekt zmiany dokumentu, o którym mowa w art. 46 ust. 1, podaje wraz z uzasadnieniem, o którym mowa w ust. 6, do publicznej wiadomości bez zbędnej zwłoki.</a:t>
            </a:r>
          </a:p>
          <a:p>
            <a:pPr marL="0" indent="0">
              <a:lnSpc>
                <a:spcPct val="115000"/>
              </a:lnSpc>
              <a:spcBef>
                <a:spcPts val="130"/>
              </a:spcBef>
              <a:spcAft>
                <a:spcPts val="0"/>
              </a:spcAft>
              <a:buNone/>
            </a:pPr>
            <a:endParaRPr lang="pl-PL" dirty="0" smtClean="0">
              <a:effectLst/>
              <a:latin typeface="Arial"/>
              <a:ea typeface="Arial"/>
            </a:endParaRPr>
          </a:p>
          <a:p>
            <a:pPr marL="0" indent="0">
              <a:lnSpc>
                <a:spcPct val="115000"/>
              </a:lnSpc>
              <a:spcBef>
                <a:spcPts val="400"/>
              </a:spcBef>
              <a:spcAft>
                <a:spcPts val="0"/>
              </a:spcAft>
              <a:buNone/>
            </a:pPr>
            <a:r>
              <a:rPr lang="pl-PL" b="1" dirty="0">
                <a:solidFill>
                  <a:srgbClr val="000000"/>
                </a:solidFill>
                <a:latin typeface="Arial"/>
                <a:ea typeface="Arial"/>
              </a:rPr>
              <a:t>Art. 50. </a:t>
            </a:r>
            <a:r>
              <a:rPr lang="pl-PL" b="1" strike="sngStrike" dirty="0" smtClean="0">
                <a:solidFill>
                  <a:srgbClr val="E51C23"/>
                </a:solidFill>
                <a:latin typeface="Arial"/>
                <a:ea typeface="Arial"/>
              </a:rPr>
              <a:t> </a:t>
            </a:r>
            <a:r>
              <a:rPr lang="pl-PL" b="1" strike="sngStrike" dirty="0">
                <a:solidFill>
                  <a:srgbClr val="E51C23"/>
                </a:solidFill>
                <a:latin typeface="Arial"/>
                <a:ea typeface="Arial"/>
              </a:rPr>
              <a:t>[Obowiązek przeprowadzenia strategicznej oceny oddziaływania przy zmianach przyjętych dokumentów]</a:t>
            </a:r>
            <a:endParaRPr lang="pl-PL" dirty="0">
              <a:latin typeface="Arial"/>
              <a:ea typeface="Arial"/>
            </a:endParaRPr>
          </a:p>
          <a:p>
            <a:pPr marL="0" indent="0">
              <a:lnSpc>
                <a:spcPct val="115000"/>
              </a:lnSpc>
              <a:spcAft>
                <a:spcPts val="0"/>
              </a:spcAft>
              <a:buNone/>
            </a:pPr>
            <a:r>
              <a:rPr lang="pl-PL" strike="sngStrike" dirty="0">
                <a:solidFill>
                  <a:srgbClr val="E51C23"/>
                </a:solidFill>
                <a:latin typeface="Arial"/>
                <a:ea typeface="Arial"/>
              </a:rPr>
              <a:t>Przeprowadzenie strategicznej oceny oddziaływania na środowisko jest też wymagane w przypadku wprowadzania zmian do już przyjętego dokumentu, o którym mowa w art. 46 lub 47.</a:t>
            </a:r>
            <a:r>
              <a:rPr lang="pl-PL" dirty="0">
                <a:latin typeface="Arial"/>
                <a:ea typeface="Arial"/>
              </a:rPr>
              <a:t/>
            </a:r>
            <a:br>
              <a:rPr lang="pl-PL" dirty="0">
                <a:latin typeface="Arial"/>
                <a:ea typeface="Arial"/>
              </a:rPr>
            </a:br>
            <a:r>
              <a:rPr lang="pl-PL" u="sng" dirty="0">
                <a:solidFill>
                  <a:srgbClr val="569748"/>
                </a:solidFill>
                <a:latin typeface="Arial"/>
                <a:ea typeface="Arial"/>
              </a:rPr>
              <a:t>(uchylony).</a:t>
            </a:r>
            <a:endParaRPr lang="pl-PL" dirty="0">
              <a:latin typeface="Arial"/>
              <a:ea typeface="Arial"/>
            </a:endParaRPr>
          </a:p>
          <a:p>
            <a:pPr marL="0" indent="0">
              <a:lnSpc>
                <a:spcPct val="115000"/>
              </a:lnSpc>
              <a:spcBef>
                <a:spcPts val="130"/>
              </a:spcBef>
              <a:spcAft>
                <a:spcPts val="0"/>
              </a:spcAft>
              <a:buNone/>
            </a:pPr>
            <a:endParaRPr lang="pl-PL" b="1" dirty="0" smtClean="0">
              <a:solidFill>
                <a:srgbClr val="000000"/>
              </a:solidFill>
              <a:effectLst/>
              <a:latin typeface="Arial"/>
              <a:ea typeface="Arial"/>
            </a:endParaRPr>
          </a:p>
          <a:p>
            <a:pPr marL="0" indent="0">
              <a:lnSpc>
                <a:spcPct val="115000"/>
              </a:lnSpc>
              <a:spcBef>
                <a:spcPts val="130"/>
              </a:spcBef>
              <a:spcAft>
                <a:spcPts val="0"/>
              </a:spcAft>
              <a:buNone/>
            </a:pPr>
            <a:r>
              <a:rPr lang="pl-PL" sz="4000" b="1" dirty="0" smtClean="0">
                <a:solidFill>
                  <a:srgbClr val="000000"/>
                </a:solidFill>
                <a:effectLst/>
                <a:latin typeface="Arial"/>
                <a:ea typeface="Arial"/>
              </a:rPr>
              <a:t>Art</a:t>
            </a:r>
            <a:r>
              <a:rPr lang="pl-PL" sz="4000" b="1" dirty="0" smtClean="0">
                <a:solidFill>
                  <a:srgbClr val="000000"/>
                </a:solidFill>
                <a:effectLst/>
                <a:latin typeface="Arial"/>
                <a:ea typeface="Arial"/>
              </a:rPr>
              <a:t>. 51. </a:t>
            </a:r>
            <a:r>
              <a:rPr lang="pl-PL" sz="4000" dirty="0" smtClean="0">
                <a:solidFill>
                  <a:srgbClr val="000000"/>
                </a:solidFill>
                <a:effectLst/>
                <a:latin typeface="Arial"/>
                <a:ea typeface="Arial"/>
              </a:rPr>
              <a:t>2. Prognoza oddziaływania na środowisko:</a:t>
            </a:r>
            <a:endParaRPr lang="pl-PL" sz="4000" dirty="0" smtClean="0">
              <a:effectLst/>
              <a:latin typeface="Arial"/>
              <a:ea typeface="Arial"/>
            </a:endParaRPr>
          </a:p>
          <a:p>
            <a:pPr marL="0" indent="0">
              <a:lnSpc>
                <a:spcPct val="115000"/>
              </a:lnSpc>
              <a:spcBef>
                <a:spcPts val="130"/>
              </a:spcBef>
              <a:spcAft>
                <a:spcPts val="0"/>
              </a:spcAft>
              <a:buNone/>
            </a:pPr>
            <a:r>
              <a:rPr lang="pl-PL" sz="4000" dirty="0" smtClean="0">
                <a:solidFill>
                  <a:srgbClr val="000000"/>
                </a:solidFill>
                <a:effectLst/>
                <a:latin typeface="Arial"/>
                <a:ea typeface="Arial"/>
              </a:rPr>
              <a:t>1) zawiera:</a:t>
            </a:r>
            <a:endParaRPr lang="pl-PL" sz="4000" dirty="0" smtClean="0">
              <a:effectLst/>
              <a:latin typeface="Arial"/>
              <a:ea typeface="Arial"/>
            </a:endParaRPr>
          </a:p>
          <a:p>
            <a:pPr marL="130810" indent="0">
              <a:lnSpc>
                <a:spcPct val="115000"/>
              </a:lnSpc>
              <a:spcAft>
                <a:spcPts val="0"/>
              </a:spcAft>
              <a:buNone/>
            </a:pPr>
            <a:r>
              <a:rPr lang="pl-PL" sz="4000" u="sng" dirty="0" smtClean="0">
                <a:solidFill>
                  <a:srgbClr val="569748"/>
                </a:solidFill>
                <a:effectLst/>
                <a:latin typeface="Arial"/>
                <a:ea typeface="Arial"/>
              </a:rPr>
              <a:t>g) datę sporządzenia prognozy, imię, nazwisko i podpis autora, a w przypadku gdy wykonawcą prognozy jest zespół autorów - imię, nazwisko i podpis kierującego tym zespołem oraz imiona, nazwiska i podpisy członków zespołu autorów;</a:t>
            </a:r>
            <a:endParaRPr lang="pl-PL" sz="4000" dirty="0" smtClean="0">
              <a:effectLst/>
              <a:latin typeface="Arial"/>
              <a:ea typeface="Arial"/>
            </a:endParaRPr>
          </a:p>
          <a:p>
            <a:pPr marL="0" indent="0">
              <a:buNone/>
            </a:pPr>
            <a:endParaRPr lang="pl-PL" sz="4000" dirty="0"/>
          </a:p>
        </p:txBody>
      </p:sp>
    </p:spTree>
    <p:extLst>
      <p:ext uri="{BB962C8B-B14F-4D97-AF65-F5344CB8AC3E}">
        <p14:creationId xmlns:p14="http://schemas.microsoft.com/office/powerpoint/2010/main" val="184517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a:bodyPr>
          <a:lstStyle/>
          <a:p>
            <a:r>
              <a:rPr lang="pl-PL" sz="2800" b="1" dirty="0">
                <a:solidFill>
                  <a:srgbClr val="00B050"/>
                </a:solidFill>
              </a:rPr>
              <a:t>Główne kierunki </a:t>
            </a:r>
            <a:r>
              <a:rPr lang="pl-PL" sz="2800" b="1" dirty="0" smtClean="0">
                <a:solidFill>
                  <a:srgbClr val="00B050"/>
                </a:solidFill>
              </a:rPr>
              <a:t>zmian w procedurze </a:t>
            </a:r>
            <a:r>
              <a:rPr lang="pl-PL" sz="2800" b="1" dirty="0" err="1" smtClean="0">
                <a:solidFill>
                  <a:srgbClr val="00B050"/>
                </a:solidFill>
              </a:rPr>
              <a:t>ooś</a:t>
            </a:r>
            <a:endParaRPr lang="pl-PL" sz="2800" dirty="0"/>
          </a:p>
        </p:txBody>
      </p:sp>
      <p:sp>
        <p:nvSpPr>
          <p:cNvPr id="3" name="Symbol zastępczy zawartości 2"/>
          <p:cNvSpPr>
            <a:spLocks noGrp="1"/>
          </p:cNvSpPr>
          <p:nvPr>
            <p:ph idx="1"/>
          </p:nvPr>
        </p:nvSpPr>
        <p:spPr>
          <a:xfrm>
            <a:off x="457200" y="988640"/>
            <a:ext cx="8229600" cy="5137523"/>
          </a:xfrm>
        </p:spPr>
        <p:txBody>
          <a:bodyPr>
            <a:normAutofit fontScale="55000" lnSpcReduction="20000"/>
          </a:bodyPr>
          <a:lstStyle/>
          <a:p>
            <a:pPr marL="0" indent="0">
              <a:lnSpc>
                <a:spcPct val="115000"/>
              </a:lnSpc>
              <a:spcBef>
                <a:spcPts val="130"/>
              </a:spcBef>
              <a:buNone/>
            </a:pPr>
            <a:endParaRPr lang="pl-PL" b="1" dirty="0" smtClean="0"/>
          </a:p>
          <a:p>
            <a:pPr>
              <a:lnSpc>
                <a:spcPct val="115000"/>
              </a:lnSpc>
              <a:spcBef>
                <a:spcPts val="130"/>
              </a:spcBef>
              <a:buFont typeface="Wingdings" panose="05000000000000000000" pitchFamily="2" charset="2"/>
              <a:buChar char="Ø"/>
            </a:pPr>
            <a:endParaRPr lang="pl-PL" b="1" dirty="0" smtClean="0"/>
          </a:p>
          <a:p>
            <a:pPr>
              <a:lnSpc>
                <a:spcPct val="115000"/>
              </a:lnSpc>
              <a:spcBef>
                <a:spcPts val="130"/>
              </a:spcBef>
              <a:buFont typeface="Wingdings" panose="05000000000000000000" pitchFamily="2" charset="2"/>
              <a:buChar char="Ø"/>
            </a:pPr>
            <a:r>
              <a:rPr lang="pl-PL" b="1" dirty="0" smtClean="0"/>
              <a:t>Przeniesienie </a:t>
            </a:r>
            <a:r>
              <a:rPr lang="pl-PL" b="1" dirty="0"/>
              <a:t>kompetencji RDOŚ na organy jednostek samorządu terytorialnego </a:t>
            </a:r>
            <a:r>
              <a:rPr lang="pl-PL" dirty="0"/>
              <a:t>w sprawach, w których gmina jest inwestorem oraz w sprawach dotyczących terenów zamkniętych, a także usunięcie kompetencji RDOŚ wynikający z ustawy – Prawo ochrony środowiska w sprawach dotyczących przedsięwzięć i zdarzeń na terenach zamkniętych z wyjątkiem tych ustalonych przez Ministra Obrony Narodowej</a:t>
            </a:r>
            <a:r>
              <a:rPr lang="pl-PL" dirty="0" smtClean="0"/>
              <a:t>.</a:t>
            </a:r>
          </a:p>
          <a:p>
            <a:pPr>
              <a:lnSpc>
                <a:spcPct val="115000"/>
              </a:lnSpc>
              <a:spcBef>
                <a:spcPts val="130"/>
              </a:spcBef>
              <a:buFont typeface="Wingdings" panose="05000000000000000000" pitchFamily="2" charset="2"/>
              <a:buChar char="Ø"/>
            </a:pPr>
            <a:r>
              <a:rPr lang="pl-PL" dirty="0"/>
              <a:t>Dla przedsięwzięć, dla których nie stwierdzono obowiązku przeprowadzenia oceny oddziaływania na środowisko organ – </a:t>
            </a:r>
            <a:r>
              <a:rPr lang="pl-PL" b="1" dirty="0"/>
              <a:t>zamiast postanowienia – od razu wyda decyzję środowiskową.</a:t>
            </a:r>
            <a:r>
              <a:rPr lang="pl-PL" dirty="0"/>
              <a:t> Usunięto również udział organów inspekcji sanitarnej w  ocenie oddziaływania na środowisko, kiedy organy te nie stwierdziły wcześniej zasadności jej przeprowadzenia.</a:t>
            </a:r>
          </a:p>
          <a:p>
            <a:pPr>
              <a:lnSpc>
                <a:spcPct val="115000"/>
              </a:lnSpc>
              <a:spcBef>
                <a:spcPts val="130"/>
              </a:spcBef>
              <a:buFont typeface="Wingdings" panose="05000000000000000000" pitchFamily="2" charset="2"/>
              <a:buChar char="Ø"/>
            </a:pPr>
            <a:r>
              <a:rPr lang="pl-PL" b="1" dirty="0"/>
              <a:t>Ograniczenie liczby załączników </a:t>
            </a:r>
            <a:r>
              <a:rPr lang="pl-PL" dirty="0"/>
              <a:t>do wniosku o wydanie decyzji środowiskowej</a:t>
            </a:r>
            <a:r>
              <a:rPr lang="pl-PL" dirty="0" smtClean="0"/>
              <a:t>. Zniesiono m.in</a:t>
            </a:r>
            <a:r>
              <a:rPr lang="pl-PL" dirty="0"/>
              <a:t>. konieczność dołączenia do wniosku o wydanie decyzji środowiskowej wypisów z rejestru gruntów, gdy liczba stron postępowania przekracza 10. Rozwiązanie takie pozwoli na obniżenie kosztów postępowania po stronie inwestora i zmniejszenie czasu na przygotowanie dokumentacji.</a:t>
            </a:r>
          </a:p>
          <a:p>
            <a:pPr marL="0" indent="-457200" algn="just">
              <a:lnSpc>
                <a:spcPct val="140000"/>
              </a:lnSpc>
              <a:spcBef>
                <a:spcPts val="0"/>
              </a:spcBef>
              <a:buNone/>
            </a:pPr>
            <a:endParaRPr lang="pl-PL" dirty="0"/>
          </a:p>
          <a:p>
            <a:pPr marL="0" indent="-457200" algn="just">
              <a:lnSpc>
                <a:spcPct val="150000"/>
              </a:lnSpc>
              <a:buNone/>
            </a:pP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76672"/>
            <a:ext cx="127069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9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lstStyle/>
          <a:p>
            <a:r>
              <a:rPr lang="pl-PL" sz="2800" b="1" dirty="0">
                <a:solidFill>
                  <a:srgbClr val="00B050"/>
                </a:solidFill>
              </a:rPr>
              <a:t>Główne kierunki zmian w procedurze </a:t>
            </a:r>
            <a:r>
              <a:rPr lang="pl-PL" sz="2800" b="1" dirty="0" err="1" smtClean="0">
                <a:solidFill>
                  <a:srgbClr val="00B050"/>
                </a:solidFill>
              </a:rPr>
              <a:t>ooś</a:t>
            </a:r>
            <a:endParaRPr lang="pl-PL" dirty="0"/>
          </a:p>
        </p:txBody>
      </p:sp>
      <p:sp>
        <p:nvSpPr>
          <p:cNvPr id="3" name="Symbol zastępczy zawartości 2"/>
          <p:cNvSpPr>
            <a:spLocks noGrp="1"/>
          </p:cNvSpPr>
          <p:nvPr>
            <p:ph idx="1"/>
          </p:nvPr>
        </p:nvSpPr>
        <p:spPr/>
        <p:txBody>
          <a:bodyPr>
            <a:normAutofit fontScale="62500" lnSpcReduction="20000"/>
          </a:bodyPr>
          <a:lstStyle/>
          <a:p>
            <a:pPr marL="0" lvl="0" indent="-457200">
              <a:lnSpc>
                <a:spcPct val="115000"/>
              </a:lnSpc>
              <a:spcBef>
                <a:spcPts val="130"/>
              </a:spcBef>
              <a:buFont typeface="Wingdings" panose="05000000000000000000" pitchFamily="2" charset="2"/>
              <a:buChar char="Ø"/>
            </a:pPr>
            <a:r>
              <a:rPr lang="pl-PL" b="1" dirty="0"/>
              <a:t>Zmiana definicji obszaru oddziaływania</a:t>
            </a:r>
            <a:r>
              <a:rPr lang="pl-PL" dirty="0"/>
              <a:t>, a co za tym idzie – przymiotu strony postępowania – uniezależniając te pojęcia od podziału geodezyjnego terenu (granice działek ewidencyjnych), który nie powinien mieć wpływu na merytoryczne aspekty oddziaływania inwestycji. Zmiana nie pozbawi statusu stron podmiotów legitymujących się prawem rzeczowym do nieruchomości znajdujących się w strefie przekroczeń standardów jakości środowiska czy w zasięgu znaczącego oddziaływania. </a:t>
            </a:r>
            <a:endParaRPr lang="pl-PL" dirty="0" smtClean="0"/>
          </a:p>
          <a:p>
            <a:pPr marL="0" indent="-457200">
              <a:lnSpc>
                <a:spcPct val="115000"/>
              </a:lnSpc>
              <a:spcBef>
                <a:spcPts val="130"/>
              </a:spcBef>
              <a:buFont typeface="Wingdings" panose="05000000000000000000" pitchFamily="2" charset="2"/>
              <a:buChar char="Ø"/>
            </a:pPr>
            <a:r>
              <a:rPr lang="pl-PL" b="1" dirty="0"/>
              <a:t>Usprawnienie wydawania decyzji</a:t>
            </a:r>
            <a:r>
              <a:rPr lang="pl-PL" dirty="0"/>
              <a:t> </a:t>
            </a:r>
            <a:r>
              <a:rPr lang="pl-PL" b="1" dirty="0"/>
              <a:t>w przypadku nieruchomości o nieuregulowanym </a:t>
            </a:r>
            <a:r>
              <a:rPr lang="pl-PL" b="1" dirty="0" smtClean="0"/>
              <a:t>lub </a:t>
            </a:r>
            <a:r>
              <a:rPr lang="pl-PL" b="1" dirty="0"/>
              <a:t>nieujawnionym stanie prawnym nieruchomości</a:t>
            </a:r>
            <a:r>
              <a:rPr lang="pl-PL" dirty="0"/>
              <a:t>. W sytuacji nieaktualnych danych w rejestrach właściwych do ustalenia stron postępowania, przy braku możliwości ustalenia spadkobierców strony zmarłej w toku postępowania, zawieszenie postępowania nie będzie konieczne. Dotychczas obowiązek zawieszenia postępowania w takiej sytuacji blokował wydanie decyzji nawet przez kilka lat.</a:t>
            </a:r>
          </a:p>
          <a:p>
            <a:pPr marL="0" lvl="0" indent="-457200">
              <a:lnSpc>
                <a:spcPct val="115000"/>
              </a:lnSpc>
              <a:spcBef>
                <a:spcPts val="130"/>
              </a:spcBef>
              <a:buFont typeface="Wingdings" panose="05000000000000000000" pitchFamily="2" charset="2"/>
              <a:buChar char="Ø"/>
            </a:pPr>
            <a:endParaRPr lang="pl-PL" dirty="0"/>
          </a:p>
          <a:p>
            <a:pPr>
              <a:buFont typeface="Wingdings" panose="05000000000000000000" pitchFamily="2" charset="2"/>
              <a:buChar char="Ø"/>
            </a:pPr>
            <a:endParaRPr lang="pl-PL" dirty="0"/>
          </a:p>
          <a:p>
            <a:pPr marL="0" indent="0">
              <a:buNone/>
            </a:pPr>
            <a:endParaRPr lang="pl-PL" dirty="0"/>
          </a:p>
        </p:txBody>
      </p:sp>
    </p:spTree>
    <p:extLst>
      <p:ext uri="{BB962C8B-B14F-4D97-AF65-F5344CB8AC3E}">
        <p14:creationId xmlns:p14="http://schemas.microsoft.com/office/powerpoint/2010/main" val="1952007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5429</Words>
  <Application>Microsoft Office PowerPoint</Application>
  <PresentationFormat>Pokaz na ekranie (4:3)</PresentationFormat>
  <Paragraphs>306</Paragraphs>
  <Slides>40</Slides>
  <Notes>0</Notes>
  <HiddenSlides>0</HiddenSlides>
  <MMClips>0</MMClips>
  <ScaleCrop>false</ScaleCrop>
  <HeadingPairs>
    <vt:vector size="6" baseType="variant">
      <vt:variant>
        <vt:lpstr>Motyw</vt:lpstr>
      </vt:variant>
      <vt:variant>
        <vt:i4>5</vt:i4>
      </vt:variant>
      <vt:variant>
        <vt:lpstr>Osadzone serwery OLE</vt:lpstr>
      </vt:variant>
      <vt:variant>
        <vt:i4>1</vt:i4>
      </vt:variant>
      <vt:variant>
        <vt:lpstr>Tytuły slajdów</vt:lpstr>
      </vt:variant>
      <vt:variant>
        <vt:i4>40</vt:i4>
      </vt:variant>
    </vt:vector>
  </HeadingPairs>
  <TitlesOfParts>
    <vt:vector size="46" baseType="lpstr">
      <vt:lpstr>Motyw pakietu Office</vt:lpstr>
      <vt:lpstr>1_Motyw pakietu Office</vt:lpstr>
      <vt:lpstr>7_Motyw pakietu Office</vt:lpstr>
      <vt:lpstr>9_Motyw pakietu Office</vt:lpstr>
      <vt:lpstr>2_Motyw pakietu Office</vt:lpstr>
      <vt:lpstr>Dokument</vt:lpstr>
      <vt:lpstr>Zmiany w procedurze ooś wprowadzone USTAWĄ z dnia 19 lipca 2019 r. o zmianie ustawy o udostępnianiu informacji o środowisku i jego ochronie, udziale społeczeństwa w ochronie środowiska oraz o ocenach oddziaływania na środowisko oraz niektórych innych ustaw (Dz.U.2019.1712) wejście w życie: 24 września 2019r.</vt:lpstr>
      <vt:lpstr>Strategiczna ooś</vt:lpstr>
      <vt:lpstr>Strategiczna ooś</vt:lpstr>
      <vt:lpstr>Strategiczna ooś</vt:lpstr>
      <vt:lpstr>Strategiczna ooś</vt:lpstr>
      <vt:lpstr>Strategiczna ooś</vt:lpstr>
      <vt:lpstr>Strategiczna ooś</vt:lpstr>
      <vt:lpstr>Główne kierunki zmian w procedurze ooś</vt:lpstr>
      <vt:lpstr>Główne kierunki zmian w procedurze ooś</vt:lpstr>
      <vt:lpstr>Główne kierunki zmian w procedurze ooś</vt:lpstr>
      <vt:lpstr>Przedsięwzięcia mogące znacząco oddziaływać na środowisko</vt:lpstr>
      <vt:lpstr>Decyzja o środowiskowych uwarunkowaniach</vt:lpstr>
      <vt:lpstr>Decyzja o środowiskowych uwarunkowaniach</vt:lpstr>
      <vt:lpstr>Wniosek o dśu</vt:lpstr>
      <vt:lpstr>Wniosek o dśu</vt:lpstr>
      <vt:lpstr>Strony postępowania</vt:lpstr>
      <vt:lpstr>Strony postępowania</vt:lpstr>
      <vt:lpstr>Strony postępowania</vt:lpstr>
      <vt:lpstr>Strony postępowania</vt:lpstr>
      <vt:lpstr>Raport ooś</vt:lpstr>
      <vt:lpstr>Raport ooś</vt:lpstr>
      <vt:lpstr>Prezentacja programu PowerPoint</vt:lpstr>
      <vt:lpstr>Obowiązek przeprowadzenia ooś</vt:lpstr>
      <vt:lpstr>Obowiązek przeprowadzenia ooś</vt:lpstr>
      <vt:lpstr>Organy opiniujące na etapie scopingu i screeningu  -  art. 64 ust 1 ustawy ooś:</vt:lpstr>
      <vt:lpstr>Organy opiniujące na etapie scopingu i screeningu  -  art. 64 ust 1 ustawy ooś:</vt:lpstr>
      <vt:lpstr>Decyzja o środowiskowych uwarunkowaniach</vt:lpstr>
      <vt:lpstr>Organy opiniujące/ uzgadniające na etapie ooś  -  art. 77 ust. 1 ustawy ooś:</vt:lpstr>
      <vt:lpstr>Decyzja o środowiskowych uwarunkowaniach</vt:lpstr>
      <vt:lpstr>Decyzja o środowiskowych uwarunkowaniach</vt:lpstr>
      <vt:lpstr>Decyzja o środowiskowych uwarunkowaniach</vt:lpstr>
      <vt:lpstr>Decyzja o środowiskowych uwarunkowaniach</vt:lpstr>
      <vt:lpstr>Decyzja o środowiskowych uwarunkowaniach</vt:lpstr>
      <vt:lpstr>Decyzja o środowiskowych uwarunkowaniach</vt:lpstr>
      <vt:lpstr>Decyzja o środowiskowych uwarunkowaniach</vt:lpstr>
      <vt:lpstr>Przedsięwzięcia mogące potencjalnie znacząco oddziaływać na obszar Natura 2000</vt:lpstr>
      <vt:lpstr>  Zmiana ustawy z dnia 7 lipca 1994 r.  Prawo budowlane: </vt:lpstr>
      <vt:lpstr>Przepisy przejściowe</vt:lpstr>
      <vt:lpstr>Przepisy przejściowe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USTAWA z dnia 19 lipca 2019 r. o zmianie ustawy o udostępnianiu informacji o środowisku i jego ochronie, udziale społeczeństwa w ochronie środowiska oraz o ocenach oddziaływania na środowisko oraz niektórych innych ustaw (Dz.U.2019.1712)</dc:title>
  <dc:creator>Alicja AM. Majewska</dc:creator>
  <cp:lastModifiedBy>Alicja AM. Majewska</cp:lastModifiedBy>
  <cp:revision>39</cp:revision>
  <dcterms:created xsi:type="dcterms:W3CDTF">2019-10-17T10:11:29Z</dcterms:created>
  <dcterms:modified xsi:type="dcterms:W3CDTF">2019-11-14T14:11:08Z</dcterms:modified>
</cp:coreProperties>
</file>