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6" r:id="rId3"/>
    <p:sldMasterId id="2147483671" r:id="rId4"/>
    <p:sldMasterId id="2147483676" r:id="rId5"/>
  </p:sldMasterIdLst>
  <p:notesMasterIdLst>
    <p:notesMasterId r:id="rId55"/>
  </p:notesMasterIdLst>
  <p:sldIdLst>
    <p:sldId id="256" r:id="rId6"/>
    <p:sldId id="278" r:id="rId7"/>
    <p:sldId id="279" r:id="rId8"/>
    <p:sldId id="263" r:id="rId9"/>
    <p:sldId id="258" r:id="rId10"/>
    <p:sldId id="257" r:id="rId11"/>
    <p:sldId id="280" r:id="rId12"/>
    <p:sldId id="274" r:id="rId13"/>
    <p:sldId id="275" r:id="rId14"/>
    <p:sldId id="290" r:id="rId15"/>
    <p:sldId id="293" r:id="rId16"/>
    <p:sldId id="291" r:id="rId17"/>
    <p:sldId id="294" r:id="rId18"/>
    <p:sldId id="295" r:id="rId19"/>
    <p:sldId id="296" r:id="rId20"/>
    <p:sldId id="269" r:id="rId21"/>
    <p:sldId id="270" r:id="rId22"/>
    <p:sldId id="265" r:id="rId23"/>
    <p:sldId id="289" r:id="rId24"/>
    <p:sldId id="271" r:id="rId25"/>
    <p:sldId id="272" r:id="rId26"/>
    <p:sldId id="267" r:id="rId27"/>
    <p:sldId id="298" r:id="rId28"/>
    <p:sldId id="309" r:id="rId29"/>
    <p:sldId id="310" r:id="rId30"/>
    <p:sldId id="268" r:id="rId31"/>
    <p:sldId id="297" r:id="rId32"/>
    <p:sldId id="285" r:id="rId33"/>
    <p:sldId id="281" r:id="rId34"/>
    <p:sldId id="283" r:id="rId35"/>
    <p:sldId id="284" r:id="rId36"/>
    <p:sldId id="286" r:id="rId37"/>
    <p:sldId id="287" r:id="rId38"/>
    <p:sldId id="288" r:id="rId39"/>
    <p:sldId id="273" r:id="rId40"/>
    <p:sldId id="312" r:id="rId41"/>
    <p:sldId id="311" r:id="rId42"/>
    <p:sldId id="313" r:id="rId43"/>
    <p:sldId id="260" r:id="rId44"/>
    <p:sldId id="277" r:id="rId45"/>
    <p:sldId id="299" r:id="rId46"/>
    <p:sldId id="308" r:id="rId47"/>
    <p:sldId id="300" r:id="rId48"/>
    <p:sldId id="302" r:id="rId49"/>
    <p:sldId id="304" r:id="rId50"/>
    <p:sldId id="305" r:id="rId51"/>
    <p:sldId id="307" r:id="rId52"/>
    <p:sldId id="306" r:id="rId53"/>
    <p:sldId id="261" r:id="rId5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uro" initials="e" lastIdx="1" clrIdx="0">
    <p:extLst>
      <p:ext uri="{19B8F6BF-5375-455C-9EA6-DF929625EA0E}">
        <p15:presenceInfo xmlns:p15="http://schemas.microsoft.com/office/powerpoint/2012/main" userId="eu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719" autoAdjust="0"/>
  </p:normalViewPr>
  <p:slideViewPr>
    <p:cSldViewPr snapToGrid="0">
      <p:cViewPr varScale="1">
        <p:scale>
          <a:sx n="73" d="100"/>
          <a:sy n="73" d="100"/>
        </p:scale>
        <p:origin x="1070" y="53"/>
      </p:cViewPr>
      <p:guideLst/>
    </p:cSldViewPr>
  </p:slideViewPr>
  <p:outlineViewPr>
    <p:cViewPr>
      <p:scale>
        <a:sx n="33" d="100"/>
        <a:sy n="33" d="100"/>
      </p:scale>
      <p:origin x="0" y="-3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presProps" Target="pres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11-22T07:36:54.904" idx="1">
    <p:pos x="10" y="10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007A9D-7A66-45D2-A8AC-0971ABD6AE5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FD4DDADE-EA64-4170-A418-230EFAB927C3}">
      <dgm:prSet custT="1"/>
      <dgm:spPr/>
      <dgm:t>
        <a:bodyPr/>
        <a:lstStyle/>
        <a:p>
          <a:pPr rtl="0"/>
          <a:r>
            <a:rPr lang="pl-PL" sz="2000" dirty="0" smtClean="0"/>
            <a:t>Wzrost                                   społeczno-gospodarczy,</a:t>
          </a:r>
          <a:endParaRPr lang="pl-PL" sz="2000" dirty="0"/>
        </a:p>
      </dgm:t>
    </dgm:pt>
    <dgm:pt modelId="{3680179A-868D-4D70-B25F-80C2622D2443}" type="parTrans" cxnId="{A7CED871-F108-49E3-AA4F-C548D8D45234}">
      <dgm:prSet/>
      <dgm:spPr/>
      <dgm:t>
        <a:bodyPr/>
        <a:lstStyle/>
        <a:p>
          <a:endParaRPr lang="pl-PL"/>
        </a:p>
      </dgm:t>
    </dgm:pt>
    <dgm:pt modelId="{628BE3A1-AE07-4F83-9749-56DCF40F235E}" type="sibTrans" cxnId="{A7CED871-F108-49E3-AA4F-C548D8D45234}">
      <dgm:prSet/>
      <dgm:spPr/>
      <dgm:t>
        <a:bodyPr/>
        <a:lstStyle/>
        <a:p>
          <a:endParaRPr lang="pl-PL"/>
        </a:p>
      </dgm:t>
    </dgm:pt>
    <dgm:pt modelId="{0986E1B5-3B96-41B1-8D82-1888031A5949}">
      <dgm:prSet custT="1"/>
      <dgm:spPr/>
      <dgm:t>
        <a:bodyPr/>
        <a:lstStyle/>
        <a:p>
          <a:pPr rtl="0"/>
          <a:r>
            <a:rPr lang="pl-PL" sz="2000" dirty="0" smtClean="0"/>
            <a:t>Nowoczesne                         miejsca pracy</a:t>
          </a:r>
          <a:endParaRPr lang="pl-PL" sz="2000" dirty="0"/>
        </a:p>
      </dgm:t>
    </dgm:pt>
    <dgm:pt modelId="{2C5417E6-17CE-4C64-8EC7-4ECC96D0E502}" type="parTrans" cxnId="{E7E63A5B-D176-4E67-B22C-83DDC013D0C5}">
      <dgm:prSet/>
      <dgm:spPr/>
      <dgm:t>
        <a:bodyPr/>
        <a:lstStyle/>
        <a:p>
          <a:endParaRPr lang="pl-PL"/>
        </a:p>
      </dgm:t>
    </dgm:pt>
    <dgm:pt modelId="{73796C70-52C0-49F7-83E9-42613846A07C}" type="sibTrans" cxnId="{E7E63A5B-D176-4E67-B22C-83DDC013D0C5}">
      <dgm:prSet/>
      <dgm:spPr/>
      <dgm:t>
        <a:bodyPr/>
        <a:lstStyle/>
        <a:p>
          <a:endParaRPr lang="pl-PL"/>
        </a:p>
      </dgm:t>
    </dgm:pt>
    <dgm:pt modelId="{92D7A989-9A55-418A-A2A0-ACB9199183FD}">
      <dgm:prSet custT="1"/>
      <dgm:spPr/>
      <dgm:t>
        <a:bodyPr/>
        <a:lstStyle/>
        <a:p>
          <a:pPr rtl="0"/>
          <a:r>
            <a:rPr lang="pl-PL" sz="2000" dirty="0" smtClean="0"/>
            <a:t>Nowoczesne          przedsiębiorstwa</a:t>
          </a:r>
          <a:endParaRPr lang="pl-PL" sz="2000" dirty="0"/>
        </a:p>
      </dgm:t>
    </dgm:pt>
    <dgm:pt modelId="{3CB08F82-C6F6-4230-B74C-D25839BFB86B}" type="parTrans" cxnId="{974761D1-F31E-4BCE-A94A-3B48FBD49E99}">
      <dgm:prSet/>
      <dgm:spPr/>
      <dgm:t>
        <a:bodyPr/>
        <a:lstStyle/>
        <a:p>
          <a:endParaRPr lang="pl-PL"/>
        </a:p>
      </dgm:t>
    </dgm:pt>
    <dgm:pt modelId="{FF27C3EA-61F9-4E7E-956F-7930AFE531AA}" type="sibTrans" cxnId="{974761D1-F31E-4BCE-A94A-3B48FBD49E99}">
      <dgm:prSet/>
      <dgm:spPr/>
      <dgm:t>
        <a:bodyPr/>
        <a:lstStyle/>
        <a:p>
          <a:endParaRPr lang="pl-PL"/>
        </a:p>
      </dgm:t>
    </dgm:pt>
    <dgm:pt modelId="{7260F825-A937-4DB4-9D1B-4CE4B4598342}">
      <dgm:prSet custT="1"/>
      <dgm:spPr/>
      <dgm:t>
        <a:bodyPr/>
        <a:lstStyle/>
        <a:p>
          <a:pPr rtl="0"/>
          <a:r>
            <a:rPr lang="pl-PL" sz="2000" dirty="0" smtClean="0"/>
            <a:t>nowoczesna infrastruktura: transportowa, energetyczna </a:t>
          </a:r>
        </a:p>
      </dgm:t>
    </dgm:pt>
    <dgm:pt modelId="{76BAFD12-CB6E-43BB-A6C8-A96FAB6F0027}" type="parTrans" cxnId="{596126C6-012C-4942-BCA2-6CD4CAB52FB8}">
      <dgm:prSet/>
      <dgm:spPr/>
      <dgm:t>
        <a:bodyPr/>
        <a:lstStyle/>
        <a:p>
          <a:endParaRPr lang="pl-PL"/>
        </a:p>
      </dgm:t>
    </dgm:pt>
    <dgm:pt modelId="{0D2E8618-3BE3-4C50-8D44-159B076B275C}" type="sibTrans" cxnId="{596126C6-012C-4942-BCA2-6CD4CAB52FB8}">
      <dgm:prSet/>
      <dgm:spPr/>
      <dgm:t>
        <a:bodyPr/>
        <a:lstStyle/>
        <a:p>
          <a:endParaRPr lang="pl-PL"/>
        </a:p>
      </dgm:t>
    </dgm:pt>
    <dgm:pt modelId="{C6335E2B-5CE2-4CBE-8E16-DB0FAEC8C561}" type="pres">
      <dgm:prSet presAssocID="{D0007A9D-7A66-45D2-A8AC-0971ABD6AE5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F0467D2-7825-4669-AEFD-2A46B39C34B6}" type="pres">
      <dgm:prSet presAssocID="{D0007A9D-7A66-45D2-A8AC-0971ABD6AE5D}" presName="arrow" presStyleLbl="bgShp" presStyleIdx="0" presStyleCnt="1"/>
      <dgm:spPr/>
    </dgm:pt>
    <dgm:pt modelId="{ED2FF55C-8511-4262-A1B6-A9B75CEE865A}" type="pres">
      <dgm:prSet presAssocID="{D0007A9D-7A66-45D2-A8AC-0971ABD6AE5D}" presName="linearProcess" presStyleCnt="0"/>
      <dgm:spPr/>
    </dgm:pt>
    <dgm:pt modelId="{E1F5C788-6EEA-4BA4-9343-85558565FF4B}" type="pres">
      <dgm:prSet presAssocID="{FD4DDADE-EA64-4170-A418-230EFAB927C3}" presName="textNode" presStyleLbl="node1" presStyleIdx="0" presStyleCnt="4" custLinFactNeighborX="80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DD184F2-8A79-4C20-99AC-2B5C6A7034A8}" type="pres">
      <dgm:prSet presAssocID="{628BE3A1-AE07-4F83-9749-56DCF40F235E}" presName="sibTrans" presStyleCnt="0"/>
      <dgm:spPr/>
    </dgm:pt>
    <dgm:pt modelId="{B3CE2161-EA9D-442D-9F3E-7FB2EDC7DC85}" type="pres">
      <dgm:prSet presAssocID="{0986E1B5-3B96-41B1-8D82-1888031A5949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0E181EE-469F-4DC9-B03F-48D38EA9E443}" type="pres">
      <dgm:prSet presAssocID="{73796C70-52C0-49F7-83E9-42613846A07C}" presName="sibTrans" presStyleCnt="0"/>
      <dgm:spPr/>
    </dgm:pt>
    <dgm:pt modelId="{899F5E7D-9276-4292-8D2D-7056A0F59537}" type="pres">
      <dgm:prSet presAssocID="{92D7A989-9A55-418A-A2A0-ACB9199183FD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AC2E4AB-3140-4D94-87E2-F8A2431F243A}" type="pres">
      <dgm:prSet presAssocID="{FF27C3EA-61F9-4E7E-956F-7930AFE531AA}" presName="sibTrans" presStyleCnt="0"/>
      <dgm:spPr/>
    </dgm:pt>
    <dgm:pt modelId="{489C6B6E-AEC6-4391-A1C1-8A96313D604A}" type="pres">
      <dgm:prSet presAssocID="{7260F825-A937-4DB4-9D1B-4CE4B4598342}" presName="textNode" presStyleLbl="node1" presStyleIdx="3" presStyleCnt="4" custScaleX="11349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34EF5E81-DCDB-49E8-9888-63CAC7D82A29}" type="presOf" srcId="{D0007A9D-7A66-45D2-A8AC-0971ABD6AE5D}" destId="{C6335E2B-5CE2-4CBE-8E16-DB0FAEC8C561}" srcOrd="0" destOrd="0" presId="urn:microsoft.com/office/officeart/2005/8/layout/hProcess9"/>
    <dgm:cxn modelId="{596126C6-012C-4942-BCA2-6CD4CAB52FB8}" srcId="{D0007A9D-7A66-45D2-A8AC-0971ABD6AE5D}" destId="{7260F825-A937-4DB4-9D1B-4CE4B4598342}" srcOrd="3" destOrd="0" parTransId="{76BAFD12-CB6E-43BB-A6C8-A96FAB6F0027}" sibTransId="{0D2E8618-3BE3-4C50-8D44-159B076B275C}"/>
    <dgm:cxn modelId="{14409660-0521-42D7-B2EC-85C0828FDBB4}" type="presOf" srcId="{FD4DDADE-EA64-4170-A418-230EFAB927C3}" destId="{E1F5C788-6EEA-4BA4-9343-85558565FF4B}" srcOrd="0" destOrd="0" presId="urn:microsoft.com/office/officeart/2005/8/layout/hProcess9"/>
    <dgm:cxn modelId="{D566D6C6-5302-4365-80BB-8ADC3D20FE1A}" type="presOf" srcId="{92D7A989-9A55-418A-A2A0-ACB9199183FD}" destId="{899F5E7D-9276-4292-8D2D-7056A0F59537}" srcOrd="0" destOrd="0" presId="urn:microsoft.com/office/officeart/2005/8/layout/hProcess9"/>
    <dgm:cxn modelId="{A7CED871-F108-49E3-AA4F-C548D8D45234}" srcId="{D0007A9D-7A66-45D2-A8AC-0971ABD6AE5D}" destId="{FD4DDADE-EA64-4170-A418-230EFAB927C3}" srcOrd="0" destOrd="0" parTransId="{3680179A-868D-4D70-B25F-80C2622D2443}" sibTransId="{628BE3A1-AE07-4F83-9749-56DCF40F235E}"/>
    <dgm:cxn modelId="{E7E63A5B-D176-4E67-B22C-83DDC013D0C5}" srcId="{D0007A9D-7A66-45D2-A8AC-0971ABD6AE5D}" destId="{0986E1B5-3B96-41B1-8D82-1888031A5949}" srcOrd="1" destOrd="0" parTransId="{2C5417E6-17CE-4C64-8EC7-4ECC96D0E502}" sibTransId="{73796C70-52C0-49F7-83E9-42613846A07C}"/>
    <dgm:cxn modelId="{DDC0323E-AEA9-4CB5-8E7D-31B4B2DE91EB}" type="presOf" srcId="{0986E1B5-3B96-41B1-8D82-1888031A5949}" destId="{B3CE2161-EA9D-442D-9F3E-7FB2EDC7DC85}" srcOrd="0" destOrd="0" presId="urn:microsoft.com/office/officeart/2005/8/layout/hProcess9"/>
    <dgm:cxn modelId="{974761D1-F31E-4BCE-A94A-3B48FBD49E99}" srcId="{D0007A9D-7A66-45D2-A8AC-0971ABD6AE5D}" destId="{92D7A989-9A55-418A-A2A0-ACB9199183FD}" srcOrd="2" destOrd="0" parTransId="{3CB08F82-C6F6-4230-B74C-D25839BFB86B}" sibTransId="{FF27C3EA-61F9-4E7E-956F-7930AFE531AA}"/>
    <dgm:cxn modelId="{583AFD73-EDAA-4BA3-A74B-B25D8E1834C2}" type="presOf" srcId="{7260F825-A937-4DB4-9D1B-4CE4B4598342}" destId="{489C6B6E-AEC6-4391-A1C1-8A96313D604A}" srcOrd="0" destOrd="0" presId="urn:microsoft.com/office/officeart/2005/8/layout/hProcess9"/>
    <dgm:cxn modelId="{E1507AAD-52D3-4199-B873-42BEAEAE36C8}" type="presParOf" srcId="{C6335E2B-5CE2-4CBE-8E16-DB0FAEC8C561}" destId="{DF0467D2-7825-4669-AEFD-2A46B39C34B6}" srcOrd="0" destOrd="0" presId="urn:microsoft.com/office/officeart/2005/8/layout/hProcess9"/>
    <dgm:cxn modelId="{09499727-9187-4547-8AE3-E7C88D4A21D5}" type="presParOf" srcId="{C6335E2B-5CE2-4CBE-8E16-DB0FAEC8C561}" destId="{ED2FF55C-8511-4262-A1B6-A9B75CEE865A}" srcOrd="1" destOrd="0" presId="urn:microsoft.com/office/officeart/2005/8/layout/hProcess9"/>
    <dgm:cxn modelId="{7B92859A-A2DD-4B17-B33C-C05D9E6709AA}" type="presParOf" srcId="{ED2FF55C-8511-4262-A1B6-A9B75CEE865A}" destId="{E1F5C788-6EEA-4BA4-9343-85558565FF4B}" srcOrd="0" destOrd="0" presId="urn:microsoft.com/office/officeart/2005/8/layout/hProcess9"/>
    <dgm:cxn modelId="{74D76412-3E2C-4959-AE91-14E73211FFAF}" type="presParOf" srcId="{ED2FF55C-8511-4262-A1B6-A9B75CEE865A}" destId="{6DD184F2-8A79-4C20-99AC-2B5C6A7034A8}" srcOrd="1" destOrd="0" presId="urn:microsoft.com/office/officeart/2005/8/layout/hProcess9"/>
    <dgm:cxn modelId="{A1A9B95A-3514-4376-B321-DA0220390D18}" type="presParOf" srcId="{ED2FF55C-8511-4262-A1B6-A9B75CEE865A}" destId="{B3CE2161-EA9D-442D-9F3E-7FB2EDC7DC85}" srcOrd="2" destOrd="0" presId="urn:microsoft.com/office/officeart/2005/8/layout/hProcess9"/>
    <dgm:cxn modelId="{B709CA60-8F9A-41E7-AF22-E92459556096}" type="presParOf" srcId="{ED2FF55C-8511-4262-A1B6-A9B75CEE865A}" destId="{D0E181EE-469F-4DC9-B03F-48D38EA9E443}" srcOrd="3" destOrd="0" presId="urn:microsoft.com/office/officeart/2005/8/layout/hProcess9"/>
    <dgm:cxn modelId="{EF876346-F886-4EE6-9CC7-1A5FC997108A}" type="presParOf" srcId="{ED2FF55C-8511-4262-A1B6-A9B75CEE865A}" destId="{899F5E7D-9276-4292-8D2D-7056A0F59537}" srcOrd="4" destOrd="0" presId="urn:microsoft.com/office/officeart/2005/8/layout/hProcess9"/>
    <dgm:cxn modelId="{50B7A2AA-7A17-42AB-BA58-9C067971A4B5}" type="presParOf" srcId="{ED2FF55C-8511-4262-A1B6-A9B75CEE865A}" destId="{EAC2E4AB-3140-4D94-87E2-F8A2431F243A}" srcOrd="5" destOrd="0" presId="urn:microsoft.com/office/officeart/2005/8/layout/hProcess9"/>
    <dgm:cxn modelId="{BD052469-805F-45AE-929E-073302058AB9}" type="presParOf" srcId="{ED2FF55C-8511-4262-A1B6-A9B75CEE865A}" destId="{489C6B6E-AEC6-4391-A1C1-8A96313D604A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8A9622-50FB-4C1F-8827-D2D32F7374CA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84D95F8A-2A61-4EC4-B823-6FA0E1417FCA}">
      <dgm:prSet/>
      <dgm:spPr/>
      <dgm:t>
        <a:bodyPr/>
        <a:lstStyle/>
        <a:p>
          <a:pPr rtl="0"/>
          <a:r>
            <a:rPr lang="pl-PL" dirty="0" smtClean="0"/>
            <a:t>ekologiczne rozwiązania</a:t>
          </a:r>
          <a:endParaRPr lang="pl-PL" dirty="0"/>
        </a:p>
      </dgm:t>
    </dgm:pt>
    <dgm:pt modelId="{9C7A0BB9-2BF6-4CD8-9C34-3CCBF62FA135}" type="parTrans" cxnId="{A0348181-F7E9-4CCB-AB00-B1F2F76BF589}">
      <dgm:prSet/>
      <dgm:spPr/>
      <dgm:t>
        <a:bodyPr/>
        <a:lstStyle/>
        <a:p>
          <a:endParaRPr lang="pl-PL"/>
        </a:p>
      </dgm:t>
    </dgm:pt>
    <dgm:pt modelId="{B7A81EC2-6CBE-4584-9327-256D3696DE52}" type="sibTrans" cxnId="{A0348181-F7E9-4CCB-AB00-B1F2F76BF589}">
      <dgm:prSet/>
      <dgm:spPr/>
      <dgm:t>
        <a:bodyPr/>
        <a:lstStyle/>
        <a:p>
          <a:endParaRPr lang="pl-PL"/>
        </a:p>
      </dgm:t>
    </dgm:pt>
    <dgm:pt modelId="{1B406277-332C-4E60-A36E-196C581477B4}">
      <dgm:prSet/>
      <dgm:spPr/>
      <dgm:t>
        <a:bodyPr/>
        <a:lstStyle/>
        <a:p>
          <a:pPr rtl="0"/>
          <a:r>
            <a:rPr lang="pl-PL" dirty="0" smtClean="0"/>
            <a:t>konkretne oszczędności</a:t>
          </a:r>
          <a:endParaRPr lang="pl-PL" dirty="0"/>
        </a:p>
      </dgm:t>
    </dgm:pt>
    <dgm:pt modelId="{472D54F3-14DA-4D30-B266-CAA02F3340DF}" type="parTrans" cxnId="{E0341F35-0032-4EA7-8C55-2C980A299E1D}">
      <dgm:prSet/>
      <dgm:spPr/>
      <dgm:t>
        <a:bodyPr/>
        <a:lstStyle/>
        <a:p>
          <a:endParaRPr lang="pl-PL"/>
        </a:p>
      </dgm:t>
    </dgm:pt>
    <dgm:pt modelId="{DD215CFD-520C-4D1F-9BCE-B63501985C45}" type="sibTrans" cxnId="{E0341F35-0032-4EA7-8C55-2C980A299E1D}">
      <dgm:prSet/>
      <dgm:spPr/>
      <dgm:t>
        <a:bodyPr/>
        <a:lstStyle/>
        <a:p>
          <a:endParaRPr lang="pl-PL"/>
        </a:p>
      </dgm:t>
    </dgm:pt>
    <dgm:pt modelId="{E7DEAE27-E04C-457A-B7C7-CC5683D5D88C}" type="pres">
      <dgm:prSet presAssocID="{CF8A9622-50FB-4C1F-8827-D2D32F7374CA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CB9775F-9D8B-4A95-9404-2DFEFCF05712}" type="pres">
      <dgm:prSet presAssocID="{CF8A9622-50FB-4C1F-8827-D2D32F7374CA}" presName="divider" presStyleLbl="fgShp" presStyleIdx="0" presStyleCnt="1"/>
      <dgm:spPr/>
    </dgm:pt>
    <dgm:pt modelId="{82DAD053-717A-45B6-BE62-3655E145AD16}" type="pres">
      <dgm:prSet presAssocID="{84D95F8A-2A61-4EC4-B823-6FA0E1417FCA}" presName="downArrow" presStyleLbl="node1" presStyleIdx="0" presStyleCnt="2"/>
      <dgm:spPr/>
    </dgm:pt>
    <dgm:pt modelId="{762DCAAC-7408-4641-A8B5-3D520605AA68}" type="pres">
      <dgm:prSet presAssocID="{84D95F8A-2A61-4EC4-B823-6FA0E1417FCA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D7138F6-5773-4C88-8DB5-1843DD098CC3}" type="pres">
      <dgm:prSet presAssocID="{1B406277-332C-4E60-A36E-196C581477B4}" presName="upArrow" presStyleLbl="node1" presStyleIdx="1" presStyleCnt="2"/>
      <dgm:spPr/>
    </dgm:pt>
    <dgm:pt modelId="{62812004-D2C7-4C45-A6E1-50AA9B12DED2}" type="pres">
      <dgm:prSet presAssocID="{1B406277-332C-4E60-A36E-196C581477B4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0341F35-0032-4EA7-8C55-2C980A299E1D}" srcId="{CF8A9622-50FB-4C1F-8827-D2D32F7374CA}" destId="{1B406277-332C-4E60-A36E-196C581477B4}" srcOrd="1" destOrd="0" parTransId="{472D54F3-14DA-4D30-B266-CAA02F3340DF}" sibTransId="{DD215CFD-520C-4D1F-9BCE-B63501985C45}"/>
    <dgm:cxn modelId="{E9169685-8416-41A7-B979-28C0A45BFEAF}" type="presOf" srcId="{1B406277-332C-4E60-A36E-196C581477B4}" destId="{62812004-D2C7-4C45-A6E1-50AA9B12DED2}" srcOrd="0" destOrd="0" presId="urn:microsoft.com/office/officeart/2005/8/layout/arrow3"/>
    <dgm:cxn modelId="{E00CEBC9-1E64-4D98-8D88-F22BD8B3840E}" type="presOf" srcId="{84D95F8A-2A61-4EC4-B823-6FA0E1417FCA}" destId="{762DCAAC-7408-4641-A8B5-3D520605AA68}" srcOrd="0" destOrd="0" presId="urn:microsoft.com/office/officeart/2005/8/layout/arrow3"/>
    <dgm:cxn modelId="{A0348181-F7E9-4CCB-AB00-B1F2F76BF589}" srcId="{CF8A9622-50FB-4C1F-8827-D2D32F7374CA}" destId="{84D95F8A-2A61-4EC4-B823-6FA0E1417FCA}" srcOrd="0" destOrd="0" parTransId="{9C7A0BB9-2BF6-4CD8-9C34-3CCBF62FA135}" sibTransId="{B7A81EC2-6CBE-4584-9327-256D3696DE52}"/>
    <dgm:cxn modelId="{DC487006-80C2-45C7-8EAB-AFBE510AB717}" type="presOf" srcId="{CF8A9622-50FB-4C1F-8827-D2D32F7374CA}" destId="{E7DEAE27-E04C-457A-B7C7-CC5683D5D88C}" srcOrd="0" destOrd="0" presId="urn:microsoft.com/office/officeart/2005/8/layout/arrow3"/>
    <dgm:cxn modelId="{7A27809B-133D-462E-AE99-6CC0CF032377}" type="presParOf" srcId="{E7DEAE27-E04C-457A-B7C7-CC5683D5D88C}" destId="{0CB9775F-9D8B-4A95-9404-2DFEFCF05712}" srcOrd="0" destOrd="0" presId="urn:microsoft.com/office/officeart/2005/8/layout/arrow3"/>
    <dgm:cxn modelId="{175E7003-6357-4584-B39C-8CECDFB10D19}" type="presParOf" srcId="{E7DEAE27-E04C-457A-B7C7-CC5683D5D88C}" destId="{82DAD053-717A-45B6-BE62-3655E145AD16}" srcOrd="1" destOrd="0" presId="urn:microsoft.com/office/officeart/2005/8/layout/arrow3"/>
    <dgm:cxn modelId="{F347D705-5A37-4BE4-9358-EAEAC314414C}" type="presParOf" srcId="{E7DEAE27-E04C-457A-B7C7-CC5683D5D88C}" destId="{762DCAAC-7408-4641-A8B5-3D520605AA68}" srcOrd="2" destOrd="0" presId="urn:microsoft.com/office/officeart/2005/8/layout/arrow3"/>
    <dgm:cxn modelId="{907C380D-1EA4-446E-B238-73CBFC309A94}" type="presParOf" srcId="{E7DEAE27-E04C-457A-B7C7-CC5683D5D88C}" destId="{9D7138F6-5773-4C88-8DB5-1843DD098CC3}" srcOrd="3" destOrd="0" presId="urn:microsoft.com/office/officeart/2005/8/layout/arrow3"/>
    <dgm:cxn modelId="{5B8EA881-8B73-4970-800C-347FD4595D81}" type="presParOf" srcId="{E7DEAE27-E04C-457A-B7C7-CC5683D5D88C}" destId="{62812004-D2C7-4C45-A6E1-50AA9B12DED2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091997-9846-4515-8861-E1C0662008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071158B-CCBA-4296-B167-076A93BCF372}">
      <dgm:prSet/>
      <dgm:spPr/>
      <dgm:t>
        <a:bodyPr/>
        <a:lstStyle/>
        <a:p>
          <a:pPr rtl="0"/>
          <a:r>
            <a:rPr lang="pl-PL" b="1" smtClean="0"/>
            <a:t>Nabór do 30.11.2018 r.</a:t>
          </a:r>
          <a:endParaRPr lang="pl-PL"/>
        </a:p>
      </dgm:t>
    </dgm:pt>
    <dgm:pt modelId="{ED71CEDF-E857-4AD9-9C5E-442B733BCFFF}" type="parTrans" cxnId="{7DCC3306-583B-4A4E-B477-D4A7377011FB}">
      <dgm:prSet/>
      <dgm:spPr/>
      <dgm:t>
        <a:bodyPr/>
        <a:lstStyle/>
        <a:p>
          <a:endParaRPr lang="pl-PL"/>
        </a:p>
      </dgm:t>
    </dgm:pt>
    <dgm:pt modelId="{C2C9DEDD-A62B-44D4-AF6C-D341BAEBE215}" type="sibTrans" cxnId="{7DCC3306-583B-4A4E-B477-D4A7377011FB}">
      <dgm:prSet/>
      <dgm:spPr/>
      <dgm:t>
        <a:bodyPr/>
        <a:lstStyle/>
        <a:p>
          <a:endParaRPr lang="pl-PL"/>
        </a:p>
      </dgm:t>
    </dgm:pt>
    <dgm:pt modelId="{ABFC262F-4441-48FB-8F58-899772F54DB3}">
      <dgm:prSet/>
      <dgm:spPr/>
      <dgm:t>
        <a:bodyPr/>
        <a:lstStyle/>
        <a:p>
          <a:pPr rtl="0"/>
          <a:r>
            <a:rPr lang="pl-PL" b="1" dirty="0" smtClean="0"/>
            <a:t>Kwota środków przeznaczona na dofinansowanie projektów w ramach konkursu - 200  mln PLN</a:t>
          </a:r>
          <a:r>
            <a:rPr lang="pl-PL" b="1" smtClean="0"/>
            <a:t>, w </a:t>
          </a:r>
          <a:r>
            <a:rPr lang="pl-PL" b="1" dirty="0" smtClean="0"/>
            <a:t>tym: </a:t>
          </a:r>
          <a:endParaRPr lang="pl-PL" dirty="0"/>
        </a:p>
      </dgm:t>
    </dgm:pt>
    <dgm:pt modelId="{9A7B8793-4B5F-4949-9459-F0A1142354F7}" type="parTrans" cxnId="{CB80CB89-2D0B-49B0-94EB-4FF9C9F949DA}">
      <dgm:prSet/>
      <dgm:spPr/>
      <dgm:t>
        <a:bodyPr/>
        <a:lstStyle/>
        <a:p>
          <a:endParaRPr lang="pl-PL"/>
        </a:p>
      </dgm:t>
    </dgm:pt>
    <dgm:pt modelId="{8322348E-40F0-4BBE-8522-0D90045C37BB}" type="sibTrans" cxnId="{CB80CB89-2D0B-49B0-94EB-4FF9C9F949DA}">
      <dgm:prSet/>
      <dgm:spPr/>
      <dgm:t>
        <a:bodyPr/>
        <a:lstStyle/>
        <a:p>
          <a:endParaRPr lang="pl-PL"/>
        </a:p>
      </dgm:t>
    </dgm:pt>
    <dgm:pt modelId="{98B576B9-B825-43C3-B2D3-29137944AEAE}">
      <dgm:prSet custT="1"/>
      <dgm:spPr/>
      <dgm:t>
        <a:bodyPr/>
        <a:lstStyle/>
        <a:p>
          <a:pPr rtl="0"/>
          <a:r>
            <a:rPr lang="pl-PL" sz="1800" b="1" dirty="0" smtClean="0"/>
            <a:t>50 mln PLN </a:t>
          </a:r>
          <a:r>
            <a:rPr lang="pl-PL" sz="1800" dirty="0" smtClean="0"/>
            <a:t>dla projektów realizowanych przez </a:t>
          </a:r>
          <a:r>
            <a:rPr lang="pl-PL" sz="1800" b="1" dirty="0" smtClean="0"/>
            <a:t>członków klastrów energii</a:t>
          </a:r>
          <a:r>
            <a:rPr lang="pl-PL" sz="1800" dirty="0" smtClean="0"/>
            <a:t> posiadających Certyfikat Klastra Energii wydany przez Ministra Energii </a:t>
          </a:r>
          <a:endParaRPr lang="pl-PL" sz="1800" dirty="0"/>
        </a:p>
      </dgm:t>
    </dgm:pt>
    <dgm:pt modelId="{A7F99553-B73B-4E7A-8B27-C5D98F38CA05}" type="parTrans" cxnId="{739FB5E8-6D40-4186-BDFA-4124DDF18F4B}">
      <dgm:prSet/>
      <dgm:spPr/>
      <dgm:t>
        <a:bodyPr/>
        <a:lstStyle/>
        <a:p>
          <a:endParaRPr lang="pl-PL"/>
        </a:p>
      </dgm:t>
    </dgm:pt>
    <dgm:pt modelId="{80666B51-13C6-42BD-8F0F-13E766104402}" type="sibTrans" cxnId="{739FB5E8-6D40-4186-BDFA-4124DDF18F4B}">
      <dgm:prSet/>
      <dgm:spPr/>
      <dgm:t>
        <a:bodyPr/>
        <a:lstStyle/>
        <a:p>
          <a:endParaRPr lang="pl-PL"/>
        </a:p>
      </dgm:t>
    </dgm:pt>
    <dgm:pt modelId="{769CE4BC-B0E1-4492-A6C8-75D4E3B3482B}">
      <dgm:prSet custT="1"/>
      <dgm:spPr/>
      <dgm:t>
        <a:bodyPr/>
        <a:lstStyle/>
        <a:p>
          <a:pPr rtl="0"/>
          <a:r>
            <a:rPr lang="pl-PL" sz="1800" b="1" dirty="0" smtClean="0"/>
            <a:t>150 mln PLN </a:t>
          </a:r>
          <a:r>
            <a:rPr lang="pl-PL" sz="1800" dirty="0" smtClean="0"/>
            <a:t>dla pozostałych projektów</a:t>
          </a:r>
          <a:endParaRPr lang="pl-PL" sz="1800" dirty="0"/>
        </a:p>
      </dgm:t>
    </dgm:pt>
    <dgm:pt modelId="{72B7F59E-EE3A-4B3F-BB61-E8ECE88DC439}" type="parTrans" cxnId="{3B78597C-0995-4AA5-90BA-F537E6CE8ABF}">
      <dgm:prSet/>
      <dgm:spPr/>
      <dgm:t>
        <a:bodyPr/>
        <a:lstStyle/>
        <a:p>
          <a:endParaRPr lang="pl-PL"/>
        </a:p>
      </dgm:t>
    </dgm:pt>
    <dgm:pt modelId="{5EB43679-6A3F-4A78-8BC6-ED881FFA4674}" type="sibTrans" cxnId="{3B78597C-0995-4AA5-90BA-F537E6CE8ABF}">
      <dgm:prSet/>
      <dgm:spPr/>
      <dgm:t>
        <a:bodyPr/>
        <a:lstStyle/>
        <a:p>
          <a:endParaRPr lang="pl-PL"/>
        </a:p>
      </dgm:t>
    </dgm:pt>
    <dgm:pt modelId="{BF9EDEBC-5FEB-49BF-B5F9-0509B0A92461}">
      <dgm:prSet/>
      <dgm:spPr/>
      <dgm:t>
        <a:bodyPr/>
        <a:lstStyle/>
        <a:p>
          <a:pPr rtl="0"/>
          <a:r>
            <a:rPr lang="pl-PL" b="1" dirty="0" smtClean="0"/>
            <a:t>Maksymalny udział dofinansowania</a:t>
          </a:r>
          <a:r>
            <a:rPr lang="pl-PL" dirty="0" smtClean="0"/>
            <a:t>  - ustalany zgodnie z przepisami pomocy publicznej,</a:t>
          </a:r>
          <a:endParaRPr lang="pl-PL" dirty="0"/>
        </a:p>
      </dgm:t>
    </dgm:pt>
    <dgm:pt modelId="{50196547-0E2E-45BE-9DBE-1C1724FDDDD9}" type="parTrans" cxnId="{33F708DA-6015-4888-9E9A-066BAF989100}">
      <dgm:prSet/>
      <dgm:spPr/>
      <dgm:t>
        <a:bodyPr/>
        <a:lstStyle/>
        <a:p>
          <a:endParaRPr lang="pl-PL"/>
        </a:p>
      </dgm:t>
    </dgm:pt>
    <dgm:pt modelId="{F1EE4397-5F5F-4D17-B5F6-D6994D08F3FA}" type="sibTrans" cxnId="{33F708DA-6015-4888-9E9A-066BAF989100}">
      <dgm:prSet/>
      <dgm:spPr/>
      <dgm:t>
        <a:bodyPr/>
        <a:lstStyle/>
        <a:p>
          <a:endParaRPr lang="pl-PL"/>
        </a:p>
      </dgm:t>
    </dgm:pt>
    <dgm:pt modelId="{ADA5EC28-1B0D-4BA8-A08F-9BC33BB262D2}">
      <dgm:prSet custT="1"/>
      <dgm:spPr/>
      <dgm:t>
        <a:bodyPr/>
        <a:lstStyle/>
        <a:p>
          <a:pPr rtl="0"/>
          <a:r>
            <a:rPr lang="pl-PL" sz="1800" dirty="0" smtClean="0"/>
            <a:t>nie więcej niż </a:t>
          </a:r>
          <a:r>
            <a:rPr lang="pl-PL" sz="1800" b="1" dirty="0" smtClean="0"/>
            <a:t>85%, </a:t>
          </a:r>
          <a:r>
            <a:rPr lang="pl-PL" sz="1800" dirty="0" smtClean="0"/>
            <a:t>obliczonej zgodnie z Metodyką - załącznik do Regulaminu konkursu. </a:t>
          </a:r>
          <a:endParaRPr lang="pl-PL" sz="1800" dirty="0"/>
        </a:p>
      </dgm:t>
    </dgm:pt>
    <dgm:pt modelId="{8DB94C87-2564-4754-912B-C2A2D82AF4B2}" type="parTrans" cxnId="{B890CA50-7431-411B-B468-8317D814D94B}">
      <dgm:prSet/>
      <dgm:spPr/>
      <dgm:t>
        <a:bodyPr/>
        <a:lstStyle/>
        <a:p>
          <a:endParaRPr lang="pl-PL"/>
        </a:p>
      </dgm:t>
    </dgm:pt>
    <dgm:pt modelId="{2CB73995-A728-4152-A041-788D83A475B5}" type="sibTrans" cxnId="{B890CA50-7431-411B-B468-8317D814D94B}">
      <dgm:prSet/>
      <dgm:spPr/>
      <dgm:t>
        <a:bodyPr/>
        <a:lstStyle/>
        <a:p>
          <a:endParaRPr lang="pl-PL"/>
        </a:p>
      </dgm:t>
    </dgm:pt>
    <dgm:pt modelId="{02DFD6D6-1171-4BBD-8F58-6F79B5E456E7}">
      <dgm:prSet custT="1"/>
      <dgm:spPr/>
      <dgm:t>
        <a:bodyPr/>
        <a:lstStyle/>
        <a:p>
          <a:pPr rtl="0"/>
          <a:r>
            <a:rPr lang="pl-PL" sz="1800" b="1" dirty="0" smtClean="0"/>
            <a:t>Łączna wartość wsparcia ze środków publicznych </a:t>
          </a:r>
          <a:r>
            <a:rPr lang="pl-PL" sz="1800" dirty="0" smtClean="0"/>
            <a:t>(ze wszystkich źródeł) </a:t>
          </a:r>
          <a:r>
            <a:rPr lang="pl-PL" sz="1800" b="1" dirty="0" smtClean="0"/>
            <a:t>dla jednego przedsiębiorcy na jeden projekt</a:t>
          </a:r>
          <a:r>
            <a:rPr lang="pl-PL" sz="1800" dirty="0" smtClean="0"/>
            <a:t> nie może przekraczać </a:t>
          </a:r>
          <a:r>
            <a:rPr lang="pl-PL" sz="1800" b="1" dirty="0" smtClean="0"/>
            <a:t>15 mln euro</a:t>
          </a:r>
          <a:r>
            <a:rPr lang="pl-PL" sz="1800" dirty="0" smtClean="0"/>
            <a:t>.</a:t>
          </a:r>
          <a:endParaRPr lang="pl-PL" sz="1800" dirty="0"/>
        </a:p>
      </dgm:t>
    </dgm:pt>
    <dgm:pt modelId="{072D3D29-1EC1-48DB-83CF-54505FF53AD7}" type="parTrans" cxnId="{AFFD662D-7578-4625-84F0-935AC38089DC}">
      <dgm:prSet/>
      <dgm:spPr/>
      <dgm:t>
        <a:bodyPr/>
        <a:lstStyle/>
        <a:p>
          <a:endParaRPr lang="pl-PL"/>
        </a:p>
      </dgm:t>
    </dgm:pt>
    <dgm:pt modelId="{E646B841-989F-4334-9978-EAB27555209E}" type="sibTrans" cxnId="{AFFD662D-7578-4625-84F0-935AC38089DC}">
      <dgm:prSet/>
      <dgm:spPr/>
      <dgm:t>
        <a:bodyPr/>
        <a:lstStyle/>
        <a:p>
          <a:endParaRPr lang="pl-PL"/>
        </a:p>
      </dgm:t>
    </dgm:pt>
    <dgm:pt modelId="{0BF0CE6B-735C-4CB0-B369-C2B906486B4F}" type="pres">
      <dgm:prSet presAssocID="{DB091997-9846-4515-8861-E1C0662008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A85C294-DB72-4057-A672-05992A3C06C6}" type="pres">
      <dgm:prSet presAssocID="{A071158B-CCBA-4296-B167-076A93BCF37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D05CE76-FE8F-45AB-9765-473D32105169}" type="pres">
      <dgm:prSet presAssocID="{C2C9DEDD-A62B-44D4-AF6C-D341BAEBE215}" presName="spacer" presStyleCnt="0"/>
      <dgm:spPr/>
    </dgm:pt>
    <dgm:pt modelId="{8AB014C1-3507-4BEA-87C2-16EAE9AB8641}" type="pres">
      <dgm:prSet presAssocID="{ABFC262F-4441-48FB-8F58-899772F54DB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6871546-6FB1-4B65-997A-05B580A1E920}" type="pres">
      <dgm:prSet presAssocID="{ABFC262F-4441-48FB-8F58-899772F54DB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908497-F7C9-4F39-89B3-F0D6CE5CB338}" type="pres">
      <dgm:prSet presAssocID="{BF9EDEBC-5FEB-49BF-B5F9-0509B0A92461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37425EF-973B-4AF5-B682-D78D44C694F6}" type="pres">
      <dgm:prSet presAssocID="{BF9EDEBC-5FEB-49BF-B5F9-0509B0A92461}" presName="childText" presStyleLbl="revTx" presStyleIdx="1" presStyleCnt="2" custScaleY="11535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A6DC1C9-BE01-4B70-9E3C-110FC94B4A4F}" type="presOf" srcId="{ABFC262F-4441-48FB-8F58-899772F54DB3}" destId="{8AB014C1-3507-4BEA-87C2-16EAE9AB8641}" srcOrd="0" destOrd="0" presId="urn:microsoft.com/office/officeart/2005/8/layout/vList2"/>
    <dgm:cxn modelId="{CB80CB89-2D0B-49B0-94EB-4FF9C9F949DA}" srcId="{DB091997-9846-4515-8861-E1C066200807}" destId="{ABFC262F-4441-48FB-8F58-899772F54DB3}" srcOrd="1" destOrd="0" parTransId="{9A7B8793-4B5F-4949-9459-F0A1142354F7}" sibTransId="{8322348E-40F0-4BBE-8522-0D90045C37BB}"/>
    <dgm:cxn modelId="{1FBEA88D-FE6F-4EC4-9231-C5F7191932D9}" type="presOf" srcId="{A071158B-CCBA-4296-B167-076A93BCF372}" destId="{DA85C294-DB72-4057-A672-05992A3C06C6}" srcOrd="0" destOrd="0" presId="urn:microsoft.com/office/officeart/2005/8/layout/vList2"/>
    <dgm:cxn modelId="{3B78597C-0995-4AA5-90BA-F537E6CE8ABF}" srcId="{ABFC262F-4441-48FB-8F58-899772F54DB3}" destId="{769CE4BC-B0E1-4492-A6C8-75D4E3B3482B}" srcOrd="1" destOrd="0" parTransId="{72B7F59E-EE3A-4B3F-BB61-E8ECE88DC439}" sibTransId="{5EB43679-6A3F-4A78-8BC6-ED881FFA4674}"/>
    <dgm:cxn modelId="{09CB6B44-2EA2-4DEC-9C36-10FEC41462AF}" type="presOf" srcId="{ADA5EC28-1B0D-4BA8-A08F-9BC33BB262D2}" destId="{637425EF-973B-4AF5-B682-D78D44C694F6}" srcOrd="0" destOrd="0" presId="urn:microsoft.com/office/officeart/2005/8/layout/vList2"/>
    <dgm:cxn modelId="{3EC27404-682C-40A2-81E2-7B5960D4E689}" type="presOf" srcId="{BF9EDEBC-5FEB-49BF-B5F9-0509B0A92461}" destId="{BF908497-F7C9-4F39-89B3-F0D6CE5CB338}" srcOrd="0" destOrd="0" presId="urn:microsoft.com/office/officeart/2005/8/layout/vList2"/>
    <dgm:cxn modelId="{739FB5E8-6D40-4186-BDFA-4124DDF18F4B}" srcId="{ABFC262F-4441-48FB-8F58-899772F54DB3}" destId="{98B576B9-B825-43C3-B2D3-29137944AEAE}" srcOrd="0" destOrd="0" parTransId="{A7F99553-B73B-4E7A-8B27-C5D98F38CA05}" sibTransId="{80666B51-13C6-42BD-8F0F-13E766104402}"/>
    <dgm:cxn modelId="{33F708DA-6015-4888-9E9A-066BAF989100}" srcId="{DB091997-9846-4515-8861-E1C066200807}" destId="{BF9EDEBC-5FEB-49BF-B5F9-0509B0A92461}" srcOrd="2" destOrd="0" parTransId="{50196547-0E2E-45BE-9DBE-1C1724FDDDD9}" sibTransId="{F1EE4397-5F5F-4D17-B5F6-D6994D08F3FA}"/>
    <dgm:cxn modelId="{8A6CF065-4EAF-4761-BD04-64581DFE0D54}" type="presOf" srcId="{DB091997-9846-4515-8861-E1C066200807}" destId="{0BF0CE6B-735C-4CB0-B369-C2B906486B4F}" srcOrd="0" destOrd="0" presId="urn:microsoft.com/office/officeart/2005/8/layout/vList2"/>
    <dgm:cxn modelId="{01D273BC-E06D-48BF-A167-19C9AD5954E8}" type="presOf" srcId="{98B576B9-B825-43C3-B2D3-29137944AEAE}" destId="{F6871546-6FB1-4B65-997A-05B580A1E920}" srcOrd="0" destOrd="0" presId="urn:microsoft.com/office/officeart/2005/8/layout/vList2"/>
    <dgm:cxn modelId="{7DCC3306-583B-4A4E-B477-D4A7377011FB}" srcId="{DB091997-9846-4515-8861-E1C066200807}" destId="{A071158B-CCBA-4296-B167-076A93BCF372}" srcOrd="0" destOrd="0" parTransId="{ED71CEDF-E857-4AD9-9C5E-442B733BCFFF}" sibTransId="{C2C9DEDD-A62B-44D4-AF6C-D341BAEBE215}"/>
    <dgm:cxn modelId="{AFFD662D-7578-4625-84F0-935AC38089DC}" srcId="{BF9EDEBC-5FEB-49BF-B5F9-0509B0A92461}" destId="{02DFD6D6-1171-4BBD-8F58-6F79B5E456E7}" srcOrd="1" destOrd="0" parTransId="{072D3D29-1EC1-48DB-83CF-54505FF53AD7}" sibTransId="{E646B841-989F-4334-9978-EAB27555209E}"/>
    <dgm:cxn modelId="{546FA927-B693-4BE8-B82C-852D36DD6AA9}" type="presOf" srcId="{02DFD6D6-1171-4BBD-8F58-6F79B5E456E7}" destId="{637425EF-973B-4AF5-B682-D78D44C694F6}" srcOrd="0" destOrd="1" presId="urn:microsoft.com/office/officeart/2005/8/layout/vList2"/>
    <dgm:cxn modelId="{681F3E23-4B9B-466B-8706-BB8E33855A61}" type="presOf" srcId="{769CE4BC-B0E1-4492-A6C8-75D4E3B3482B}" destId="{F6871546-6FB1-4B65-997A-05B580A1E920}" srcOrd="0" destOrd="1" presId="urn:microsoft.com/office/officeart/2005/8/layout/vList2"/>
    <dgm:cxn modelId="{B890CA50-7431-411B-B468-8317D814D94B}" srcId="{BF9EDEBC-5FEB-49BF-B5F9-0509B0A92461}" destId="{ADA5EC28-1B0D-4BA8-A08F-9BC33BB262D2}" srcOrd="0" destOrd="0" parTransId="{8DB94C87-2564-4754-912B-C2A2D82AF4B2}" sibTransId="{2CB73995-A728-4152-A041-788D83A475B5}"/>
    <dgm:cxn modelId="{F0CEF34D-8448-46AD-A641-EACCFCBFCA59}" type="presParOf" srcId="{0BF0CE6B-735C-4CB0-B369-C2B906486B4F}" destId="{DA85C294-DB72-4057-A672-05992A3C06C6}" srcOrd="0" destOrd="0" presId="urn:microsoft.com/office/officeart/2005/8/layout/vList2"/>
    <dgm:cxn modelId="{4090A9D2-EDF3-4A03-A164-8F044E290043}" type="presParOf" srcId="{0BF0CE6B-735C-4CB0-B369-C2B906486B4F}" destId="{2D05CE76-FE8F-45AB-9765-473D32105169}" srcOrd="1" destOrd="0" presId="urn:microsoft.com/office/officeart/2005/8/layout/vList2"/>
    <dgm:cxn modelId="{25CA818B-2AFD-4109-96A5-6702D7D1290C}" type="presParOf" srcId="{0BF0CE6B-735C-4CB0-B369-C2B906486B4F}" destId="{8AB014C1-3507-4BEA-87C2-16EAE9AB8641}" srcOrd="2" destOrd="0" presId="urn:microsoft.com/office/officeart/2005/8/layout/vList2"/>
    <dgm:cxn modelId="{D8284CAE-CE88-490C-8921-BD621783948B}" type="presParOf" srcId="{0BF0CE6B-735C-4CB0-B369-C2B906486B4F}" destId="{F6871546-6FB1-4B65-997A-05B580A1E920}" srcOrd="3" destOrd="0" presId="urn:microsoft.com/office/officeart/2005/8/layout/vList2"/>
    <dgm:cxn modelId="{6FF0440D-7939-4212-BC03-58687F8B4613}" type="presParOf" srcId="{0BF0CE6B-735C-4CB0-B369-C2B906486B4F}" destId="{BF908497-F7C9-4F39-89B3-F0D6CE5CB338}" srcOrd="4" destOrd="0" presId="urn:microsoft.com/office/officeart/2005/8/layout/vList2"/>
    <dgm:cxn modelId="{0214528E-16ED-480F-AD74-E36E3EB017EB}" type="presParOf" srcId="{0BF0CE6B-735C-4CB0-B369-C2B906486B4F}" destId="{637425EF-973B-4AF5-B682-D78D44C694F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091997-9846-4515-8861-E1C06620080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A071158B-CCBA-4296-B167-076A93BCF372}">
      <dgm:prSet/>
      <dgm:spPr/>
      <dgm:t>
        <a:bodyPr/>
        <a:lstStyle/>
        <a:p>
          <a:pPr rtl="0"/>
          <a:r>
            <a:rPr lang="pl-PL" b="1" dirty="0" smtClean="0"/>
            <a:t>Nabór do 28.12.2018 r.</a:t>
          </a:r>
          <a:endParaRPr lang="pl-PL" dirty="0"/>
        </a:p>
      </dgm:t>
    </dgm:pt>
    <dgm:pt modelId="{ED71CEDF-E857-4AD9-9C5E-442B733BCFFF}" type="parTrans" cxnId="{7DCC3306-583B-4A4E-B477-D4A7377011FB}">
      <dgm:prSet/>
      <dgm:spPr/>
      <dgm:t>
        <a:bodyPr/>
        <a:lstStyle/>
        <a:p>
          <a:endParaRPr lang="pl-PL"/>
        </a:p>
      </dgm:t>
    </dgm:pt>
    <dgm:pt modelId="{C2C9DEDD-A62B-44D4-AF6C-D341BAEBE215}" type="sibTrans" cxnId="{7DCC3306-583B-4A4E-B477-D4A7377011FB}">
      <dgm:prSet/>
      <dgm:spPr/>
      <dgm:t>
        <a:bodyPr/>
        <a:lstStyle/>
        <a:p>
          <a:endParaRPr lang="pl-PL"/>
        </a:p>
      </dgm:t>
    </dgm:pt>
    <dgm:pt modelId="{ABFC262F-4441-48FB-8F58-899772F54DB3}">
      <dgm:prSet/>
      <dgm:spPr/>
      <dgm:t>
        <a:bodyPr/>
        <a:lstStyle/>
        <a:p>
          <a:pPr rtl="0"/>
          <a:r>
            <a:rPr lang="pl-PL" b="1" dirty="0" smtClean="0"/>
            <a:t>Kwota środków przeznaczona na dofinansowanie projektów w ramach konkursu - 90  mln PLN </a:t>
          </a:r>
          <a:endParaRPr lang="pl-PL" dirty="0"/>
        </a:p>
      </dgm:t>
    </dgm:pt>
    <dgm:pt modelId="{9A7B8793-4B5F-4949-9459-F0A1142354F7}" type="parTrans" cxnId="{CB80CB89-2D0B-49B0-94EB-4FF9C9F949DA}">
      <dgm:prSet/>
      <dgm:spPr/>
      <dgm:t>
        <a:bodyPr/>
        <a:lstStyle/>
        <a:p>
          <a:endParaRPr lang="pl-PL"/>
        </a:p>
      </dgm:t>
    </dgm:pt>
    <dgm:pt modelId="{8322348E-40F0-4BBE-8522-0D90045C37BB}" type="sibTrans" cxnId="{CB80CB89-2D0B-49B0-94EB-4FF9C9F949DA}">
      <dgm:prSet/>
      <dgm:spPr/>
      <dgm:t>
        <a:bodyPr/>
        <a:lstStyle/>
        <a:p>
          <a:endParaRPr lang="pl-PL"/>
        </a:p>
      </dgm:t>
    </dgm:pt>
    <dgm:pt modelId="{98B576B9-B825-43C3-B2D3-29137944AEAE}">
      <dgm:prSet custT="1"/>
      <dgm:spPr/>
      <dgm:t>
        <a:bodyPr/>
        <a:lstStyle/>
        <a:p>
          <a:pPr rtl="0"/>
          <a:endParaRPr lang="pl-PL" sz="1800" dirty="0"/>
        </a:p>
      </dgm:t>
    </dgm:pt>
    <dgm:pt modelId="{A7F99553-B73B-4E7A-8B27-C5D98F38CA05}" type="parTrans" cxnId="{739FB5E8-6D40-4186-BDFA-4124DDF18F4B}">
      <dgm:prSet/>
      <dgm:spPr/>
      <dgm:t>
        <a:bodyPr/>
        <a:lstStyle/>
        <a:p>
          <a:endParaRPr lang="pl-PL"/>
        </a:p>
      </dgm:t>
    </dgm:pt>
    <dgm:pt modelId="{80666B51-13C6-42BD-8F0F-13E766104402}" type="sibTrans" cxnId="{739FB5E8-6D40-4186-BDFA-4124DDF18F4B}">
      <dgm:prSet/>
      <dgm:spPr/>
      <dgm:t>
        <a:bodyPr/>
        <a:lstStyle/>
        <a:p>
          <a:endParaRPr lang="pl-PL"/>
        </a:p>
      </dgm:t>
    </dgm:pt>
    <dgm:pt modelId="{BF9EDEBC-5FEB-49BF-B5F9-0509B0A92461}">
      <dgm:prSet/>
      <dgm:spPr/>
      <dgm:t>
        <a:bodyPr/>
        <a:lstStyle/>
        <a:p>
          <a:pPr rtl="0"/>
          <a:r>
            <a:rPr lang="pl-PL" b="1" dirty="0" smtClean="0"/>
            <a:t>Maksymalny udział dofinansowania</a:t>
          </a:r>
          <a:r>
            <a:rPr lang="pl-PL" dirty="0" smtClean="0"/>
            <a:t>  - ustalany zgodnie z przepisami pomocy publicznej, </a:t>
          </a:r>
          <a:r>
            <a:rPr lang="pl-PL" b="1" dirty="0" smtClean="0"/>
            <a:t>nie więcej niż 85%</a:t>
          </a:r>
          <a:endParaRPr lang="pl-PL" b="1" dirty="0"/>
        </a:p>
      </dgm:t>
    </dgm:pt>
    <dgm:pt modelId="{50196547-0E2E-45BE-9DBE-1C1724FDDDD9}" type="parTrans" cxnId="{33F708DA-6015-4888-9E9A-066BAF989100}">
      <dgm:prSet/>
      <dgm:spPr/>
      <dgm:t>
        <a:bodyPr/>
        <a:lstStyle/>
        <a:p>
          <a:endParaRPr lang="pl-PL"/>
        </a:p>
      </dgm:t>
    </dgm:pt>
    <dgm:pt modelId="{F1EE4397-5F5F-4D17-B5F6-D6994D08F3FA}" type="sibTrans" cxnId="{33F708DA-6015-4888-9E9A-066BAF989100}">
      <dgm:prSet/>
      <dgm:spPr/>
      <dgm:t>
        <a:bodyPr/>
        <a:lstStyle/>
        <a:p>
          <a:endParaRPr lang="pl-PL"/>
        </a:p>
      </dgm:t>
    </dgm:pt>
    <dgm:pt modelId="{ADA5EC28-1B0D-4BA8-A08F-9BC33BB262D2}">
      <dgm:prSet custT="1"/>
      <dgm:spPr/>
      <dgm:t>
        <a:bodyPr/>
        <a:lstStyle/>
        <a:p>
          <a:pPr rtl="0"/>
          <a:endParaRPr lang="pl-PL" sz="1800" dirty="0"/>
        </a:p>
      </dgm:t>
    </dgm:pt>
    <dgm:pt modelId="{8DB94C87-2564-4754-912B-C2A2D82AF4B2}" type="parTrans" cxnId="{B890CA50-7431-411B-B468-8317D814D94B}">
      <dgm:prSet/>
      <dgm:spPr/>
      <dgm:t>
        <a:bodyPr/>
        <a:lstStyle/>
        <a:p>
          <a:endParaRPr lang="pl-PL"/>
        </a:p>
      </dgm:t>
    </dgm:pt>
    <dgm:pt modelId="{2CB73995-A728-4152-A041-788D83A475B5}" type="sibTrans" cxnId="{B890CA50-7431-411B-B468-8317D814D94B}">
      <dgm:prSet/>
      <dgm:spPr/>
      <dgm:t>
        <a:bodyPr/>
        <a:lstStyle/>
        <a:p>
          <a:endParaRPr lang="pl-PL"/>
        </a:p>
      </dgm:t>
    </dgm:pt>
    <dgm:pt modelId="{0BF0CE6B-735C-4CB0-B369-C2B906486B4F}" type="pres">
      <dgm:prSet presAssocID="{DB091997-9846-4515-8861-E1C06620080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DA85C294-DB72-4057-A672-05992A3C06C6}" type="pres">
      <dgm:prSet presAssocID="{A071158B-CCBA-4296-B167-076A93BCF37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D05CE76-FE8F-45AB-9765-473D32105169}" type="pres">
      <dgm:prSet presAssocID="{C2C9DEDD-A62B-44D4-AF6C-D341BAEBE215}" presName="spacer" presStyleCnt="0"/>
      <dgm:spPr/>
    </dgm:pt>
    <dgm:pt modelId="{8AB014C1-3507-4BEA-87C2-16EAE9AB8641}" type="pres">
      <dgm:prSet presAssocID="{ABFC262F-4441-48FB-8F58-899772F54DB3}" presName="parentText" presStyleLbl="node1" presStyleIdx="1" presStyleCnt="3" custLinFactNeighborX="-708" custLinFactNeighborY="2484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6871546-6FB1-4B65-997A-05B580A1E920}" type="pres">
      <dgm:prSet presAssocID="{ABFC262F-4441-48FB-8F58-899772F54DB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F908497-F7C9-4F39-89B3-F0D6CE5CB338}" type="pres">
      <dgm:prSet presAssocID="{BF9EDEBC-5FEB-49BF-B5F9-0509B0A92461}" presName="parentText" presStyleLbl="node1" presStyleIdx="2" presStyleCnt="3" custLinFactNeighborX="944" custLinFactNeighborY="-36284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37425EF-973B-4AF5-B682-D78D44C694F6}" type="pres">
      <dgm:prSet presAssocID="{BF9EDEBC-5FEB-49BF-B5F9-0509B0A92461}" presName="childText" presStyleLbl="revTx" presStyleIdx="1" presStyleCnt="2" custScaleY="11535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11624917-083E-4ADC-B096-039981E7066D}" type="presOf" srcId="{98B576B9-B825-43C3-B2D3-29137944AEAE}" destId="{F6871546-6FB1-4B65-997A-05B580A1E920}" srcOrd="0" destOrd="0" presId="urn:microsoft.com/office/officeart/2005/8/layout/vList2"/>
    <dgm:cxn modelId="{33F708DA-6015-4888-9E9A-066BAF989100}" srcId="{DB091997-9846-4515-8861-E1C066200807}" destId="{BF9EDEBC-5FEB-49BF-B5F9-0509B0A92461}" srcOrd="2" destOrd="0" parTransId="{50196547-0E2E-45BE-9DBE-1C1724FDDDD9}" sibTransId="{F1EE4397-5F5F-4D17-B5F6-D6994D08F3FA}"/>
    <dgm:cxn modelId="{739FB5E8-6D40-4186-BDFA-4124DDF18F4B}" srcId="{ABFC262F-4441-48FB-8F58-899772F54DB3}" destId="{98B576B9-B825-43C3-B2D3-29137944AEAE}" srcOrd="0" destOrd="0" parTransId="{A7F99553-B73B-4E7A-8B27-C5D98F38CA05}" sibTransId="{80666B51-13C6-42BD-8F0F-13E766104402}"/>
    <dgm:cxn modelId="{6EEA4897-B0BD-49AC-AFF5-EC6D98F1F607}" type="presOf" srcId="{ADA5EC28-1B0D-4BA8-A08F-9BC33BB262D2}" destId="{637425EF-973B-4AF5-B682-D78D44C694F6}" srcOrd="0" destOrd="0" presId="urn:microsoft.com/office/officeart/2005/8/layout/vList2"/>
    <dgm:cxn modelId="{7DCC3306-583B-4A4E-B477-D4A7377011FB}" srcId="{DB091997-9846-4515-8861-E1C066200807}" destId="{A071158B-CCBA-4296-B167-076A93BCF372}" srcOrd="0" destOrd="0" parTransId="{ED71CEDF-E857-4AD9-9C5E-442B733BCFFF}" sibTransId="{C2C9DEDD-A62B-44D4-AF6C-D341BAEBE215}"/>
    <dgm:cxn modelId="{B890CA50-7431-411B-B468-8317D814D94B}" srcId="{BF9EDEBC-5FEB-49BF-B5F9-0509B0A92461}" destId="{ADA5EC28-1B0D-4BA8-A08F-9BC33BB262D2}" srcOrd="0" destOrd="0" parTransId="{8DB94C87-2564-4754-912B-C2A2D82AF4B2}" sibTransId="{2CB73995-A728-4152-A041-788D83A475B5}"/>
    <dgm:cxn modelId="{BDC0E521-5372-481D-AD4F-321CF9E323E7}" type="presOf" srcId="{DB091997-9846-4515-8861-E1C066200807}" destId="{0BF0CE6B-735C-4CB0-B369-C2B906486B4F}" srcOrd="0" destOrd="0" presId="urn:microsoft.com/office/officeart/2005/8/layout/vList2"/>
    <dgm:cxn modelId="{08C84E0E-AF49-439E-A204-066AA3311C88}" type="presOf" srcId="{ABFC262F-4441-48FB-8F58-899772F54DB3}" destId="{8AB014C1-3507-4BEA-87C2-16EAE9AB8641}" srcOrd="0" destOrd="0" presId="urn:microsoft.com/office/officeart/2005/8/layout/vList2"/>
    <dgm:cxn modelId="{CB80CB89-2D0B-49B0-94EB-4FF9C9F949DA}" srcId="{DB091997-9846-4515-8861-E1C066200807}" destId="{ABFC262F-4441-48FB-8F58-899772F54DB3}" srcOrd="1" destOrd="0" parTransId="{9A7B8793-4B5F-4949-9459-F0A1142354F7}" sibTransId="{8322348E-40F0-4BBE-8522-0D90045C37BB}"/>
    <dgm:cxn modelId="{7E7C55F7-C367-481E-A677-5F80EBB1E0C6}" type="presOf" srcId="{BF9EDEBC-5FEB-49BF-B5F9-0509B0A92461}" destId="{BF908497-F7C9-4F39-89B3-F0D6CE5CB338}" srcOrd="0" destOrd="0" presId="urn:microsoft.com/office/officeart/2005/8/layout/vList2"/>
    <dgm:cxn modelId="{B8D41DF9-5CF1-4120-A200-0D1986BD6AF0}" type="presOf" srcId="{A071158B-CCBA-4296-B167-076A93BCF372}" destId="{DA85C294-DB72-4057-A672-05992A3C06C6}" srcOrd="0" destOrd="0" presId="urn:microsoft.com/office/officeart/2005/8/layout/vList2"/>
    <dgm:cxn modelId="{9269CE09-650E-44DF-901C-18C67EA57E50}" type="presParOf" srcId="{0BF0CE6B-735C-4CB0-B369-C2B906486B4F}" destId="{DA85C294-DB72-4057-A672-05992A3C06C6}" srcOrd="0" destOrd="0" presId="urn:microsoft.com/office/officeart/2005/8/layout/vList2"/>
    <dgm:cxn modelId="{61C6C15C-5C87-4D89-95EA-7F5163D76055}" type="presParOf" srcId="{0BF0CE6B-735C-4CB0-B369-C2B906486B4F}" destId="{2D05CE76-FE8F-45AB-9765-473D32105169}" srcOrd="1" destOrd="0" presId="urn:microsoft.com/office/officeart/2005/8/layout/vList2"/>
    <dgm:cxn modelId="{C91F380A-0272-4E7C-959E-BAC17FC9C98A}" type="presParOf" srcId="{0BF0CE6B-735C-4CB0-B369-C2B906486B4F}" destId="{8AB014C1-3507-4BEA-87C2-16EAE9AB8641}" srcOrd="2" destOrd="0" presId="urn:microsoft.com/office/officeart/2005/8/layout/vList2"/>
    <dgm:cxn modelId="{A1C9D12F-6353-4D7D-A6FC-F95B3A578AF5}" type="presParOf" srcId="{0BF0CE6B-735C-4CB0-B369-C2B906486B4F}" destId="{F6871546-6FB1-4B65-997A-05B580A1E920}" srcOrd="3" destOrd="0" presId="urn:microsoft.com/office/officeart/2005/8/layout/vList2"/>
    <dgm:cxn modelId="{B10A0ED6-B50B-495F-8974-FF22BFC4F7DD}" type="presParOf" srcId="{0BF0CE6B-735C-4CB0-B369-C2B906486B4F}" destId="{BF908497-F7C9-4F39-89B3-F0D6CE5CB338}" srcOrd="4" destOrd="0" presId="urn:microsoft.com/office/officeart/2005/8/layout/vList2"/>
    <dgm:cxn modelId="{A8DEC6B1-D2F7-41CF-AC59-1FDA775C9C21}" type="presParOf" srcId="{0BF0CE6B-735C-4CB0-B369-C2B906486B4F}" destId="{637425EF-973B-4AF5-B682-D78D44C694F6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75F7ADD-831A-48DA-9B86-54C6B9EC47C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CEF04DA-51EF-41C2-A582-AE7A37A7E6E3}">
      <dgm:prSet phldrT="[Tekst]" custT="1"/>
      <dgm:spPr/>
      <dgm:t>
        <a:bodyPr/>
        <a:lstStyle/>
        <a:p>
          <a:pPr algn="ctr"/>
          <a:r>
            <a:rPr lang="pl-PL" sz="3600" b="1" dirty="0" smtClean="0"/>
            <a:t>Podstawowe warunki</a:t>
          </a:r>
        </a:p>
      </dgm:t>
    </dgm:pt>
    <dgm:pt modelId="{C739EA83-4E69-4AF0-B9CC-58996C60809B}" type="parTrans" cxnId="{0831AFF2-E9C3-4F95-86FB-2B23A66DF2A1}">
      <dgm:prSet/>
      <dgm:spPr/>
      <dgm:t>
        <a:bodyPr/>
        <a:lstStyle/>
        <a:p>
          <a:endParaRPr lang="pl-PL"/>
        </a:p>
      </dgm:t>
    </dgm:pt>
    <dgm:pt modelId="{45B2D58E-B6DD-4D13-B8ED-DF7FA0AD63A8}" type="sibTrans" cxnId="{0831AFF2-E9C3-4F95-86FB-2B23A66DF2A1}">
      <dgm:prSet/>
      <dgm:spPr/>
      <dgm:t>
        <a:bodyPr/>
        <a:lstStyle/>
        <a:p>
          <a:endParaRPr lang="pl-PL"/>
        </a:p>
      </dgm:t>
    </dgm:pt>
    <dgm:pt modelId="{0A45814F-A767-4098-B92A-3FDDC8C82536}">
      <dgm:prSet phldrT="[Tekst]"/>
      <dgm:spPr/>
      <dgm:t>
        <a:bodyPr/>
        <a:lstStyle/>
        <a:p>
          <a:r>
            <a:rPr lang="pl-PL" dirty="0" smtClean="0"/>
            <a:t>finansowanie inwestycji do 100</a:t>
          </a:r>
          <a:r>
            <a:rPr lang="pl-PL" smtClean="0"/>
            <a:t>%  brutto</a:t>
          </a:r>
          <a:endParaRPr lang="pl-PL" dirty="0"/>
        </a:p>
      </dgm:t>
    </dgm:pt>
    <dgm:pt modelId="{9FCCB71B-609E-41C2-A85E-3EF114C86429}" type="parTrans" cxnId="{E61F4539-36E1-4D59-9BE0-A21E18C38571}">
      <dgm:prSet/>
      <dgm:spPr/>
      <dgm:t>
        <a:bodyPr/>
        <a:lstStyle/>
        <a:p>
          <a:endParaRPr lang="pl-PL"/>
        </a:p>
      </dgm:t>
    </dgm:pt>
    <dgm:pt modelId="{01E82E85-8B5F-468F-A7D7-9403EB118B2C}" type="sibTrans" cxnId="{E61F4539-36E1-4D59-9BE0-A21E18C38571}">
      <dgm:prSet/>
      <dgm:spPr/>
      <dgm:t>
        <a:bodyPr/>
        <a:lstStyle/>
        <a:p>
          <a:endParaRPr lang="pl-PL"/>
        </a:p>
      </dgm:t>
    </dgm:pt>
    <dgm:pt modelId="{5C9FA10D-4AC4-4E8A-B35A-3F8878CDAB62}">
      <dgm:prSet phldrT="[Tekst]"/>
      <dgm:spPr/>
      <dgm:t>
        <a:bodyPr/>
        <a:lstStyle/>
        <a:p>
          <a:r>
            <a:rPr lang="pl-PL" dirty="0" smtClean="0"/>
            <a:t> max. </a:t>
          </a:r>
          <a:r>
            <a:rPr lang="pl-PL" b="1" dirty="0" smtClean="0"/>
            <a:t>okres spłaty do 96*</a:t>
          </a:r>
          <a:r>
            <a:rPr lang="pl-PL" dirty="0" smtClean="0"/>
            <a:t> miesięcy</a:t>
          </a:r>
          <a:endParaRPr lang="pl-PL" dirty="0"/>
        </a:p>
      </dgm:t>
    </dgm:pt>
    <dgm:pt modelId="{FF7F428B-EFEA-4DBE-9129-6D0436BED993}" type="sibTrans" cxnId="{E34297F4-32A3-4AA6-96C1-5823C2A121EE}">
      <dgm:prSet/>
      <dgm:spPr/>
      <dgm:t>
        <a:bodyPr/>
        <a:lstStyle/>
        <a:p>
          <a:endParaRPr lang="pl-PL"/>
        </a:p>
      </dgm:t>
    </dgm:pt>
    <dgm:pt modelId="{0E9D5265-04D6-40A0-B282-26EDBE0F73ED}" type="parTrans" cxnId="{E34297F4-32A3-4AA6-96C1-5823C2A121EE}">
      <dgm:prSet/>
      <dgm:spPr/>
      <dgm:t>
        <a:bodyPr/>
        <a:lstStyle/>
        <a:p>
          <a:endParaRPr lang="pl-PL"/>
        </a:p>
      </dgm:t>
    </dgm:pt>
    <dgm:pt modelId="{854ED783-33AD-4775-9C81-E29C60203943}">
      <dgm:prSet/>
      <dgm:spPr/>
      <dgm:t>
        <a:bodyPr/>
        <a:lstStyle/>
        <a:p>
          <a:r>
            <a:rPr lang="pl-PL" b="1" dirty="0" smtClean="0"/>
            <a:t>Brak prowizji i innych opłat</a:t>
          </a:r>
          <a:r>
            <a:rPr lang="pl-PL" dirty="0" smtClean="0"/>
            <a:t> za udzielenie i </a:t>
          </a:r>
          <a:r>
            <a:rPr lang="pl-PL" smtClean="0"/>
            <a:t>obsługę pożyczki</a:t>
          </a:r>
          <a:endParaRPr lang="pl-PL" dirty="0"/>
        </a:p>
      </dgm:t>
    </dgm:pt>
    <dgm:pt modelId="{EA77EACD-4CCD-4BCF-B8A3-9AD1256289E9}" type="parTrans" cxnId="{F5FBC3AE-49F6-4A36-89F1-170C6F1FF850}">
      <dgm:prSet/>
      <dgm:spPr/>
      <dgm:t>
        <a:bodyPr/>
        <a:lstStyle/>
        <a:p>
          <a:endParaRPr lang="pl-PL"/>
        </a:p>
      </dgm:t>
    </dgm:pt>
    <dgm:pt modelId="{7A27EC7F-7406-4F80-81FF-DCED5424396C}" type="sibTrans" cxnId="{F5FBC3AE-49F6-4A36-89F1-170C6F1FF850}">
      <dgm:prSet/>
      <dgm:spPr/>
      <dgm:t>
        <a:bodyPr/>
        <a:lstStyle/>
        <a:p>
          <a:endParaRPr lang="pl-PL"/>
        </a:p>
      </dgm:t>
    </dgm:pt>
    <dgm:pt modelId="{5A3161CA-5637-406D-AA1A-0C5CE9090652}">
      <dgm:prSet phldrT="[Tekst]"/>
      <dgm:spPr/>
      <dgm:t>
        <a:bodyPr/>
        <a:lstStyle/>
        <a:p>
          <a:r>
            <a:rPr lang="pl-PL" b="1" dirty="0" smtClean="0"/>
            <a:t>oprocentowanie 0%</a:t>
          </a:r>
          <a:r>
            <a:rPr lang="pl-PL" dirty="0" smtClean="0"/>
            <a:t> (pomoc de </a:t>
          </a:r>
          <a:r>
            <a:rPr lang="pl-PL" dirty="0" err="1" smtClean="0"/>
            <a:t>minimis</a:t>
          </a:r>
          <a:r>
            <a:rPr lang="pl-PL" dirty="0" smtClean="0"/>
            <a:t>) </a:t>
          </a:r>
          <a:br>
            <a:rPr lang="pl-PL" dirty="0" smtClean="0"/>
          </a:br>
          <a:r>
            <a:rPr lang="pl-PL" dirty="0" smtClean="0"/>
            <a:t>- w przypadku braku możliwości udzielenia pomocy de </a:t>
          </a:r>
          <a:r>
            <a:rPr lang="pl-PL" dirty="0" err="1" smtClean="0"/>
            <a:t>minimis</a:t>
          </a:r>
          <a:r>
            <a:rPr lang="pl-PL" dirty="0" smtClean="0"/>
            <a:t> - na warunkach rynkowych</a:t>
          </a:r>
          <a:endParaRPr lang="pl-PL" dirty="0"/>
        </a:p>
      </dgm:t>
    </dgm:pt>
    <dgm:pt modelId="{C7C5884F-F6FB-4541-8EFD-0224B255CF97}" type="parTrans" cxnId="{111B690F-7FA7-4188-B578-E95B0BB74B1B}">
      <dgm:prSet/>
      <dgm:spPr/>
      <dgm:t>
        <a:bodyPr/>
        <a:lstStyle/>
        <a:p>
          <a:endParaRPr lang="pl-PL"/>
        </a:p>
      </dgm:t>
    </dgm:pt>
    <dgm:pt modelId="{C86808DC-D690-411B-AEFD-A0E1586EFC31}" type="sibTrans" cxnId="{111B690F-7FA7-4188-B578-E95B0BB74B1B}">
      <dgm:prSet/>
      <dgm:spPr/>
      <dgm:t>
        <a:bodyPr/>
        <a:lstStyle/>
        <a:p>
          <a:endParaRPr lang="pl-PL"/>
        </a:p>
      </dgm:t>
    </dgm:pt>
    <dgm:pt modelId="{C5236B99-6D79-4863-8383-99A36A2D97FC}">
      <dgm:prSet phldrT="[Tekst]"/>
      <dgm:spPr/>
      <dgm:t>
        <a:bodyPr/>
        <a:lstStyle/>
        <a:p>
          <a:r>
            <a:rPr lang="pl-PL" dirty="0" smtClean="0"/>
            <a:t>max </a:t>
          </a:r>
          <a:r>
            <a:rPr lang="pl-PL" dirty="0" smtClean="0"/>
            <a:t>wys. pożyczki </a:t>
          </a:r>
          <a:r>
            <a:rPr lang="pl-PL" b="1" dirty="0" smtClean="0"/>
            <a:t>do 1.300.000 zł</a:t>
          </a:r>
          <a:endParaRPr lang="pl-PL" b="1" dirty="0"/>
        </a:p>
      </dgm:t>
    </dgm:pt>
    <dgm:pt modelId="{E5AABF7B-7E51-4F96-8D78-95988AF42178}" type="parTrans" cxnId="{E3693A09-D37B-44E7-A590-67D3C446E273}">
      <dgm:prSet/>
      <dgm:spPr/>
      <dgm:t>
        <a:bodyPr/>
        <a:lstStyle/>
        <a:p>
          <a:endParaRPr lang="pl-PL"/>
        </a:p>
      </dgm:t>
    </dgm:pt>
    <dgm:pt modelId="{A6C884EF-FE94-4E2B-A8BB-B0E147459ADE}" type="sibTrans" cxnId="{E3693A09-D37B-44E7-A590-67D3C446E273}">
      <dgm:prSet/>
      <dgm:spPr/>
      <dgm:t>
        <a:bodyPr/>
        <a:lstStyle/>
        <a:p>
          <a:endParaRPr lang="pl-PL"/>
        </a:p>
      </dgm:t>
    </dgm:pt>
    <dgm:pt modelId="{B33B8216-02FE-47C2-85A6-1B18A2D4C642}" type="pres">
      <dgm:prSet presAssocID="{A75F7ADD-831A-48DA-9B86-54C6B9EC47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21527256-7068-47BD-ADBA-004CB772EC40}" type="pres">
      <dgm:prSet presAssocID="{0CEF04DA-51EF-41C2-A582-AE7A37A7E6E3}" presName="parentText" presStyleLbl="node1" presStyleIdx="0" presStyleCnt="1" custScaleY="66362" custLinFactNeighborY="-15910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C4CBB6F-1857-4264-AABA-8B538D595B70}" type="pres">
      <dgm:prSet presAssocID="{0CEF04DA-51EF-41C2-A582-AE7A37A7E6E3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AB73E925-0FF4-49BD-A995-37B9A08F3EC0}" type="presOf" srcId="{A75F7ADD-831A-48DA-9B86-54C6B9EC47C9}" destId="{B33B8216-02FE-47C2-85A6-1B18A2D4C642}" srcOrd="0" destOrd="0" presId="urn:microsoft.com/office/officeart/2005/8/layout/vList2"/>
    <dgm:cxn modelId="{84A1381F-57FB-4228-9D61-624BAFF1EE70}" type="presOf" srcId="{5C9FA10D-4AC4-4E8A-B35A-3F8878CDAB62}" destId="{FC4CBB6F-1857-4264-AABA-8B538D595B70}" srcOrd="0" destOrd="2" presId="urn:microsoft.com/office/officeart/2005/8/layout/vList2"/>
    <dgm:cxn modelId="{19D15B66-17EB-49C1-A688-874BD1BEBC58}" type="presOf" srcId="{0A45814F-A767-4098-B92A-3FDDC8C82536}" destId="{FC4CBB6F-1857-4264-AABA-8B538D595B70}" srcOrd="0" destOrd="0" presId="urn:microsoft.com/office/officeart/2005/8/layout/vList2"/>
    <dgm:cxn modelId="{99A9BC2C-27D1-4325-904C-ED138669DAB3}" type="presOf" srcId="{5A3161CA-5637-406D-AA1A-0C5CE9090652}" destId="{FC4CBB6F-1857-4264-AABA-8B538D595B70}" srcOrd="0" destOrd="3" presId="urn:microsoft.com/office/officeart/2005/8/layout/vList2"/>
    <dgm:cxn modelId="{52A6641A-5B36-45E5-B9D3-ABBF2D4D8084}" type="presOf" srcId="{0CEF04DA-51EF-41C2-A582-AE7A37A7E6E3}" destId="{21527256-7068-47BD-ADBA-004CB772EC40}" srcOrd="0" destOrd="0" presId="urn:microsoft.com/office/officeart/2005/8/layout/vList2"/>
    <dgm:cxn modelId="{E3693A09-D37B-44E7-A590-67D3C446E273}" srcId="{0CEF04DA-51EF-41C2-A582-AE7A37A7E6E3}" destId="{C5236B99-6D79-4863-8383-99A36A2D97FC}" srcOrd="1" destOrd="0" parTransId="{E5AABF7B-7E51-4F96-8D78-95988AF42178}" sibTransId="{A6C884EF-FE94-4E2B-A8BB-B0E147459ADE}"/>
    <dgm:cxn modelId="{E61F4539-36E1-4D59-9BE0-A21E18C38571}" srcId="{0CEF04DA-51EF-41C2-A582-AE7A37A7E6E3}" destId="{0A45814F-A767-4098-B92A-3FDDC8C82536}" srcOrd="0" destOrd="0" parTransId="{9FCCB71B-609E-41C2-A85E-3EF114C86429}" sibTransId="{01E82E85-8B5F-468F-A7D7-9403EB118B2C}"/>
    <dgm:cxn modelId="{111B690F-7FA7-4188-B578-E95B0BB74B1B}" srcId="{0CEF04DA-51EF-41C2-A582-AE7A37A7E6E3}" destId="{5A3161CA-5637-406D-AA1A-0C5CE9090652}" srcOrd="3" destOrd="0" parTransId="{C7C5884F-F6FB-4541-8EFD-0224B255CF97}" sibTransId="{C86808DC-D690-411B-AEFD-A0E1586EFC31}"/>
    <dgm:cxn modelId="{B4EBADDC-90BE-42E9-AA42-59012E0491E1}" type="presOf" srcId="{C5236B99-6D79-4863-8383-99A36A2D97FC}" destId="{FC4CBB6F-1857-4264-AABA-8B538D595B70}" srcOrd="0" destOrd="1" presId="urn:microsoft.com/office/officeart/2005/8/layout/vList2"/>
    <dgm:cxn modelId="{F5FBC3AE-49F6-4A36-89F1-170C6F1FF850}" srcId="{0CEF04DA-51EF-41C2-A582-AE7A37A7E6E3}" destId="{854ED783-33AD-4775-9C81-E29C60203943}" srcOrd="4" destOrd="0" parTransId="{EA77EACD-4CCD-4BCF-B8A3-9AD1256289E9}" sibTransId="{7A27EC7F-7406-4F80-81FF-DCED5424396C}"/>
    <dgm:cxn modelId="{7A8A03D1-86E9-4F40-BF23-164F2C6DC525}" type="presOf" srcId="{854ED783-33AD-4775-9C81-E29C60203943}" destId="{FC4CBB6F-1857-4264-AABA-8B538D595B70}" srcOrd="0" destOrd="4" presId="urn:microsoft.com/office/officeart/2005/8/layout/vList2"/>
    <dgm:cxn modelId="{E34297F4-32A3-4AA6-96C1-5823C2A121EE}" srcId="{0CEF04DA-51EF-41C2-A582-AE7A37A7E6E3}" destId="{5C9FA10D-4AC4-4E8A-B35A-3F8878CDAB62}" srcOrd="2" destOrd="0" parTransId="{0E9D5265-04D6-40A0-B282-26EDBE0F73ED}" sibTransId="{FF7F428B-EFEA-4DBE-9129-6D0436BED993}"/>
    <dgm:cxn modelId="{0831AFF2-E9C3-4F95-86FB-2B23A66DF2A1}" srcId="{A75F7ADD-831A-48DA-9B86-54C6B9EC47C9}" destId="{0CEF04DA-51EF-41C2-A582-AE7A37A7E6E3}" srcOrd="0" destOrd="0" parTransId="{C739EA83-4E69-4AF0-B9CC-58996C60809B}" sibTransId="{45B2D58E-B6DD-4D13-B8ED-DF7FA0AD63A8}"/>
    <dgm:cxn modelId="{760DFDB3-4006-4CF3-8074-288B919F1417}" type="presParOf" srcId="{B33B8216-02FE-47C2-85A6-1B18A2D4C642}" destId="{21527256-7068-47BD-ADBA-004CB772EC40}" srcOrd="0" destOrd="0" presId="urn:microsoft.com/office/officeart/2005/8/layout/vList2"/>
    <dgm:cxn modelId="{C5C48963-943D-4B98-A710-BB2F2B7A2CD6}" type="presParOf" srcId="{B33B8216-02FE-47C2-85A6-1B18A2D4C642}" destId="{FC4CBB6F-1857-4264-AABA-8B538D595B70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1476C09-55FC-484A-B664-454A46603284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B5EF99D6-9918-4F9B-A273-3107D63F1508}">
      <dgm:prSet/>
      <dgm:spPr/>
      <dgm:t>
        <a:bodyPr/>
        <a:lstStyle/>
        <a:p>
          <a:pPr rtl="0"/>
          <a:r>
            <a:rPr lang="pl-PL" dirty="0" smtClean="0"/>
            <a:t>Zakres przedsięwzięcia EE w ramach RPO WO </a:t>
          </a:r>
          <a:endParaRPr lang="pl-PL" dirty="0"/>
        </a:p>
      </dgm:t>
    </dgm:pt>
    <dgm:pt modelId="{AF55D39D-5137-4CDB-A04E-A8503167A3DA}" type="parTrans" cxnId="{0AE9CBFB-0572-4C31-A86E-941C173DBD92}">
      <dgm:prSet/>
      <dgm:spPr/>
      <dgm:t>
        <a:bodyPr/>
        <a:lstStyle/>
        <a:p>
          <a:endParaRPr lang="pl-PL"/>
        </a:p>
      </dgm:t>
    </dgm:pt>
    <dgm:pt modelId="{FC2CFBA5-8B09-4568-92EB-F70127C2BD37}" type="sibTrans" cxnId="{0AE9CBFB-0572-4C31-A86E-941C173DBD92}">
      <dgm:prSet/>
      <dgm:spPr/>
      <dgm:t>
        <a:bodyPr/>
        <a:lstStyle/>
        <a:p>
          <a:endParaRPr lang="pl-PL"/>
        </a:p>
      </dgm:t>
    </dgm:pt>
    <dgm:pt modelId="{F8546CB3-CF2F-4262-BA8B-450882618DC0}">
      <dgm:prSet custT="1"/>
      <dgm:spPr/>
      <dgm:t>
        <a:bodyPr/>
        <a:lstStyle/>
        <a:p>
          <a:pPr rtl="0"/>
          <a:r>
            <a:rPr lang="pl-PL" sz="2200" b="0" i="0" dirty="0" smtClean="0"/>
            <a:t>technologie odzysku energii                      wraz z systemem wykorzystania energii ciepła odpadowego w ramach przedsiębiorstwa</a:t>
          </a:r>
          <a:endParaRPr lang="pl-PL" sz="2200" dirty="0"/>
        </a:p>
      </dgm:t>
    </dgm:pt>
    <dgm:pt modelId="{6521E44B-280E-4E43-98E3-714E376D7372}" type="parTrans" cxnId="{D9224118-AF56-4FD7-B93D-7F76B0FD88D3}">
      <dgm:prSet/>
      <dgm:spPr/>
      <dgm:t>
        <a:bodyPr/>
        <a:lstStyle/>
        <a:p>
          <a:endParaRPr lang="pl-PL"/>
        </a:p>
      </dgm:t>
    </dgm:pt>
    <dgm:pt modelId="{E9B629A3-68ED-4096-A4C8-BB4B5877CC75}" type="sibTrans" cxnId="{D9224118-AF56-4FD7-B93D-7F76B0FD88D3}">
      <dgm:prSet/>
      <dgm:spPr/>
      <dgm:t>
        <a:bodyPr/>
        <a:lstStyle/>
        <a:p>
          <a:endParaRPr lang="pl-PL"/>
        </a:p>
      </dgm:t>
    </dgm:pt>
    <dgm:pt modelId="{41FE8366-9D6F-4D02-B5B8-A4356F15C19E}">
      <dgm:prSet custT="1"/>
      <dgm:spPr/>
      <dgm:t>
        <a:bodyPr/>
        <a:lstStyle/>
        <a:p>
          <a:pPr rtl="0"/>
          <a:r>
            <a:rPr lang="pl-PL" sz="2200" b="0" i="0" dirty="0" smtClean="0"/>
            <a:t>głęboka modernizacja energetyczna budynków w przedsiębiorstwach</a:t>
          </a:r>
          <a:endParaRPr lang="pl-PL" sz="2200" dirty="0"/>
        </a:p>
      </dgm:t>
    </dgm:pt>
    <dgm:pt modelId="{0985D074-9BDD-4FFB-8508-44CFBFD93CA2}" type="parTrans" cxnId="{AF832DF6-790A-44E2-82DF-7523657B2EAE}">
      <dgm:prSet/>
      <dgm:spPr/>
      <dgm:t>
        <a:bodyPr/>
        <a:lstStyle/>
        <a:p>
          <a:endParaRPr lang="pl-PL"/>
        </a:p>
      </dgm:t>
    </dgm:pt>
    <dgm:pt modelId="{27C8A216-E598-4EFF-A455-4D35D2641C21}" type="sibTrans" cxnId="{AF832DF6-790A-44E2-82DF-7523657B2EAE}">
      <dgm:prSet/>
      <dgm:spPr/>
      <dgm:t>
        <a:bodyPr/>
        <a:lstStyle/>
        <a:p>
          <a:endParaRPr lang="pl-PL"/>
        </a:p>
      </dgm:t>
    </dgm:pt>
    <dgm:pt modelId="{B26FD661-7B72-49DA-ADDF-196EC61E0B34}">
      <dgm:prSet custT="1"/>
      <dgm:spPr/>
      <dgm:t>
        <a:bodyPr/>
        <a:lstStyle/>
        <a:p>
          <a:endParaRPr lang="pl-PL"/>
        </a:p>
      </dgm:t>
    </dgm:pt>
    <dgm:pt modelId="{92CBAC3E-335A-4A75-A996-566D6B461589}" type="parTrans" cxnId="{B45759CC-3EE2-42D2-85FF-4128C76B90CD}">
      <dgm:prSet/>
      <dgm:spPr/>
      <dgm:t>
        <a:bodyPr/>
        <a:lstStyle/>
        <a:p>
          <a:endParaRPr lang="pl-PL"/>
        </a:p>
      </dgm:t>
    </dgm:pt>
    <dgm:pt modelId="{EFED920E-9239-48ED-BC30-1F5CA8A3302B}" type="sibTrans" cxnId="{B45759CC-3EE2-42D2-85FF-4128C76B90CD}">
      <dgm:prSet/>
      <dgm:spPr/>
      <dgm:t>
        <a:bodyPr/>
        <a:lstStyle/>
        <a:p>
          <a:endParaRPr lang="pl-PL"/>
        </a:p>
      </dgm:t>
    </dgm:pt>
    <dgm:pt modelId="{3F0DC318-D02C-4385-82D3-664611E787B8}">
      <dgm:prSet custT="1"/>
      <dgm:spPr/>
      <dgm:t>
        <a:bodyPr/>
        <a:lstStyle/>
        <a:p>
          <a:pPr rtl="0"/>
          <a:r>
            <a:rPr lang="pl-PL" sz="2200" b="0" i="0" dirty="0" smtClean="0"/>
            <a:t>Energooszczędne technologie produkcji i użytkowania energii</a:t>
          </a:r>
          <a:endParaRPr lang="pl-PL" sz="2200" dirty="0"/>
        </a:p>
      </dgm:t>
    </dgm:pt>
    <dgm:pt modelId="{157D35DB-9C75-4BEE-9648-2C46CAEC1829}" type="parTrans" cxnId="{30805998-DC65-4597-B7FF-203BA3B0C7EF}">
      <dgm:prSet/>
      <dgm:spPr/>
      <dgm:t>
        <a:bodyPr/>
        <a:lstStyle/>
        <a:p>
          <a:endParaRPr lang="pl-PL"/>
        </a:p>
      </dgm:t>
    </dgm:pt>
    <dgm:pt modelId="{E4048281-B983-4C89-B27F-BB541DC7BA14}" type="sibTrans" cxnId="{30805998-DC65-4597-B7FF-203BA3B0C7EF}">
      <dgm:prSet/>
      <dgm:spPr/>
      <dgm:t>
        <a:bodyPr/>
        <a:lstStyle/>
        <a:p>
          <a:endParaRPr lang="pl-PL"/>
        </a:p>
      </dgm:t>
    </dgm:pt>
    <dgm:pt modelId="{FEF1080B-38A7-49FF-94A3-2F9D5335A81C}">
      <dgm:prSet custT="1"/>
      <dgm:spPr/>
      <dgm:t>
        <a:bodyPr/>
        <a:lstStyle/>
        <a:p>
          <a:pPr rtl="0"/>
          <a:r>
            <a:rPr lang="pl-PL" sz="2200" b="0" i="0" dirty="0" smtClean="0"/>
            <a:t>wprowadzanie systemów zarządzania energią</a:t>
          </a:r>
          <a:endParaRPr lang="pl-PL" sz="2200" dirty="0"/>
        </a:p>
      </dgm:t>
    </dgm:pt>
    <dgm:pt modelId="{EE02F9EC-00A4-4FD7-A455-B7A21A37BC33}" type="parTrans" cxnId="{8BF6211E-09E4-4A21-A918-99AC78E26EF4}">
      <dgm:prSet/>
      <dgm:spPr/>
      <dgm:t>
        <a:bodyPr/>
        <a:lstStyle/>
        <a:p>
          <a:endParaRPr lang="pl-PL"/>
        </a:p>
      </dgm:t>
    </dgm:pt>
    <dgm:pt modelId="{F37BB7AD-62B1-47E5-A028-F4DE9E63E9D9}" type="sibTrans" cxnId="{8BF6211E-09E4-4A21-A918-99AC78E26EF4}">
      <dgm:prSet/>
      <dgm:spPr/>
      <dgm:t>
        <a:bodyPr/>
        <a:lstStyle/>
        <a:p>
          <a:endParaRPr lang="pl-PL"/>
        </a:p>
      </dgm:t>
    </dgm:pt>
    <dgm:pt modelId="{7AABC38C-D259-4C51-9E73-672853A0580B}" type="pres">
      <dgm:prSet presAssocID="{21476C09-55FC-484A-B664-454A4660328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50380592-D5FF-4D91-8A4A-E29D1367C8BB}" type="pres">
      <dgm:prSet presAssocID="{B5EF99D6-9918-4F9B-A273-3107D63F1508}" presName="roof" presStyleLbl="dkBgShp" presStyleIdx="0" presStyleCnt="2"/>
      <dgm:spPr/>
      <dgm:t>
        <a:bodyPr/>
        <a:lstStyle/>
        <a:p>
          <a:endParaRPr lang="pl-PL"/>
        </a:p>
      </dgm:t>
    </dgm:pt>
    <dgm:pt modelId="{A12E24FE-3B81-426B-86A8-F9D435D9011C}" type="pres">
      <dgm:prSet presAssocID="{B5EF99D6-9918-4F9B-A273-3107D63F1508}" presName="pillars" presStyleCnt="0"/>
      <dgm:spPr/>
    </dgm:pt>
    <dgm:pt modelId="{97D1EC5C-750A-4575-94E9-FBACA94B315B}" type="pres">
      <dgm:prSet presAssocID="{B5EF99D6-9918-4F9B-A273-3107D63F1508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93940DD-1CED-4ABC-8284-F6E4452C6A2C}" type="pres">
      <dgm:prSet presAssocID="{F8546CB3-CF2F-4262-BA8B-450882618DC0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DB20DB3-E7EE-4F1C-A991-2316068D9288}" type="pres">
      <dgm:prSet presAssocID="{FEF1080B-38A7-49FF-94A3-2F9D5335A81C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EB3B193-9139-4AB7-85DE-9D5A1E8C435C}" type="pres">
      <dgm:prSet presAssocID="{41FE8366-9D6F-4D02-B5B8-A4356F15C19E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2C05FFE-C370-4574-8C66-4A72E2CDB95D}" type="pres">
      <dgm:prSet presAssocID="{B5EF99D6-9918-4F9B-A273-3107D63F1508}" presName="base" presStyleLbl="dkBgShp" presStyleIdx="1" presStyleCnt="2"/>
      <dgm:spPr/>
    </dgm:pt>
  </dgm:ptLst>
  <dgm:cxnLst>
    <dgm:cxn modelId="{1E7E452E-7C49-4269-AF12-4EA82907B86B}" type="presOf" srcId="{3F0DC318-D02C-4385-82D3-664611E787B8}" destId="{97D1EC5C-750A-4575-94E9-FBACA94B315B}" srcOrd="0" destOrd="0" presId="urn:microsoft.com/office/officeart/2005/8/layout/hList3"/>
    <dgm:cxn modelId="{BCB43376-E56B-4B14-99AC-8B865017F452}" type="presOf" srcId="{F8546CB3-CF2F-4262-BA8B-450882618DC0}" destId="{793940DD-1CED-4ABC-8284-F6E4452C6A2C}" srcOrd="0" destOrd="0" presId="urn:microsoft.com/office/officeart/2005/8/layout/hList3"/>
    <dgm:cxn modelId="{8BF6211E-09E4-4A21-A918-99AC78E26EF4}" srcId="{B5EF99D6-9918-4F9B-A273-3107D63F1508}" destId="{FEF1080B-38A7-49FF-94A3-2F9D5335A81C}" srcOrd="2" destOrd="0" parTransId="{EE02F9EC-00A4-4FD7-A455-B7A21A37BC33}" sibTransId="{F37BB7AD-62B1-47E5-A028-F4DE9E63E9D9}"/>
    <dgm:cxn modelId="{0AE9CBFB-0572-4C31-A86E-941C173DBD92}" srcId="{21476C09-55FC-484A-B664-454A46603284}" destId="{B5EF99D6-9918-4F9B-A273-3107D63F1508}" srcOrd="0" destOrd="0" parTransId="{AF55D39D-5137-4CDB-A04E-A8503167A3DA}" sibTransId="{FC2CFBA5-8B09-4568-92EB-F70127C2BD37}"/>
    <dgm:cxn modelId="{B45759CC-3EE2-42D2-85FF-4128C76B90CD}" srcId="{21476C09-55FC-484A-B664-454A46603284}" destId="{B26FD661-7B72-49DA-ADDF-196EC61E0B34}" srcOrd="1" destOrd="0" parTransId="{92CBAC3E-335A-4A75-A996-566D6B461589}" sibTransId="{EFED920E-9239-48ED-BC30-1F5CA8A3302B}"/>
    <dgm:cxn modelId="{AD1B0359-20B6-457B-B758-E7207BD78AF0}" type="presOf" srcId="{FEF1080B-38A7-49FF-94A3-2F9D5335A81C}" destId="{EDB20DB3-E7EE-4F1C-A991-2316068D9288}" srcOrd="0" destOrd="0" presId="urn:microsoft.com/office/officeart/2005/8/layout/hList3"/>
    <dgm:cxn modelId="{AF832DF6-790A-44E2-82DF-7523657B2EAE}" srcId="{B5EF99D6-9918-4F9B-A273-3107D63F1508}" destId="{41FE8366-9D6F-4D02-B5B8-A4356F15C19E}" srcOrd="3" destOrd="0" parTransId="{0985D074-9BDD-4FFB-8508-44CFBFD93CA2}" sibTransId="{27C8A216-E598-4EFF-A455-4D35D2641C21}"/>
    <dgm:cxn modelId="{D9224118-AF56-4FD7-B93D-7F76B0FD88D3}" srcId="{B5EF99D6-9918-4F9B-A273-3107D63F1508}" destId="{F8546CB3-CF2F-4262-BA8B-450882618DC0}" srcOrd="1" destOrd="0" parTransId="{6521E44B-280E-4E43-98E3-714E376D7372}" sibTransId="{E9B629A3-68ED-4096-A4C8-BB4B5877CC75}"/>
    <dgm:cxn modelId="{0E72A04C-3542-49B9-86E3-79CC6B6E2EAE}" type="presOf" srcId="{B5EF99D6-9918-4F9B-A273-3107D63F1508}" destId="{50380592-D5FF-4D91-8A4A-E29D1367C8BB}" srcOrd="0" destOrd="0" presId="urn:microsoft.com/office/officeart/2005/8/layout/hList3"/>
    <dgm:cxn modelId="{30805998-DC65-4597-B7FF-203BA3B0C7EF}" srcId="{B5EF99D6-9918-4F9B-A273-3107D63F1508}" destId="{3F0DC318-D02C-4385-82D3-664611E787B8}" srcOrd="0" destOrd="0" parTransId="{157D35DB-9C75-4BEE-9648-2C46CAEC1829}" sibTransId="{E4048281-B983-4C89-B27F-BB541DC7BA14}"/>
    <dgm:cxn modelId="{F0617391-9D8D-4B93-8F9B-EE39EB05F323}" type="presOf" srcId="{21476C09-55FC-484A-B664-454A46603284}" destId="{7AABC38C-D259-4C51-9E73-672853A0580B}" srcOrd="0" destOrd="0" presId="urn:microsoft.com/office/officeart/2005/8/layout/hList3"/>
    <dgm:cxn modelId="{68D029C2-2E97-41FC-9A8D-7FDDAF400C71}" type="presOf" srcId="{41FE8366-9D6F-4D02-B5B8-A4356F15C19E}" destId="{FEB3B193-9139-4AB7-85DE-9D5A1E8C435C}" srcOrd="0" destOrd="0" presId="urn:microsoft.com/office/officeart/2005/8/layout/hList3"/>
    <dgm:cxn modelId="{D2F7F293-D348-4896-8FED-96D625A5B95F}" type="presParOf" srcId="{7AABC38C-D259-4C51-9E73-672853A0580B}" destId="{50380592-D5FF-4D91-8A4A-E29D1367C8BB}" srcOrd="0" destOrd="0" presId="urn:microsoft.com/office/officeart/2005/8/layout/hList3"/>
    <dgm:cxn modelId="{C8B23BA4-9C02-477E-A3EA-6CAB7D61BE78}" type="presParOf" srcId="{7AABC38C-D259-4C51-9E73-672853A0580B}" destId="{A12E24FE-3B81-426B-86A8-F9D435D9011C}" srcOrd="1" destOrd="0" presId="urn:microsoft.com/office/officeart/2005/8/layout/hList3"/>
    <dgm:cxn modelId="{E37A18AE-BE57-4AC2-9ECC-D4348DFB38A5}" type="presParOf" srcId="{A12E24FE-3B81-426B-86A8-F9D435D9011C}" destId="{97D1EC5C-750A-4575-94E9-FBACA94B315B}" srcOrd="0" destOrd="0" presId="urn:microsoft.com/office/officeart/2005/8/layout/hList3"/>
    <dgm:cxn modelId="{2F47CFEC-C32E-4414-B9C3-81E0BC2A2DA6}" type="presParOf" srcId="{A12E24FE-3B81-426B-86A8-F9D435D9011C}" destId="{793940DD-1CED-4ABC-8284-F6E4452C6A2C}" srcOrd="1" destOrd="0" presId="urn:microsoft.com/office/officeart/2005/8/layout/hList3"/>
    <dgm:cxn modelId="{B458986E-A0E0-48C3-9A4A-4068CAFF321C}" type="presParOf" srcId="{A12E24FE-3B81-426B-86A8-F9D435D9011C}" destId="{EDB20DB3-E7EE-4F1C-A991-2316068D9288}" srcOrd="2" destOrd="0" presId="urn:microsoft.com/office/officeart/2005/8/layout/hList3"/>
    <dgm:cxn modelId="{8B4BFC3E-501F-4C63-A528-88DB9EB689DC}" type="presParOf" srcId="{A12E24FE-3B81-426B-86A8-F9D435D9011C}" destId="{FEB3B193-9139-4AB7-85DE-9D5A1E8C435C}" srcOrd="3" destOrd="0" presId="urn:microsoft.com/office/officeart/2005/8/layout/hList3"/>
    <dgm:cxn modelId="{B1EC3923-A18C-4EE3-A155-52E2E1C12CF6}" type="presParOf" srcId="{7AABC38C-D259-4C51-9E73-672853A0580B}" destId="{42C05FFE-C370-4574-8C66-4A72E2CDB95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7AD7A2F-A376-43E6-9B05-9DE3805AE914}" type="doc">
      <dgm:prSet loTypeId="urn:microsoft.com/office/officeart/2005/8/layout/process2" loCatId="process" qsTypeId="urn:microsoft.com/office/officeart/2005/8/quickstyle/3d2" qsCatId="3D" csTypeId="urn:microsoft.com/office/officeart/2005/8/colors/colorful3" csCatId="colorful" phldr="1"/>
      <dgm:spPr/>
    </dgm:pt>
    <dgm:pt modelId="{0E1FD63B-A5D5-4629-B9AF-B36F5BE2DAAE}">
      <dgm:prSet phldrT="[Teks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l-PL" sz="2000" b="1">
              <a:solidFill>
                <a:schemeClr val="tx1"/>
              </a:solidFill>
            </a:rPr>
            <a:t>Ministerstwo Rozwoju</a:t>
          </a:r>
          <a:br>
            <a:rPr lang="pl-PL" sz="2000" b="1">
              <a:solidFill>
                <a:schemeClr val="tx1"/>
              </a:solidFill>
            </a:rPr>
          </a:br>
          <a:r>
            <a:rPr lang="pl-PL" sz="2000" b="1">
              <a:solidFill>
                <a:schemeClr val="tx1"/>
              </a:solidFill>
            </a:rPr>
            <a:t>(Instytucja Zarządzająca)</a:t>
          </a:r>
          <a:endParaRPr lang="pl-PL" sz="2000" b="1" dirty="0">
            <a:solidFill>
              <a:schemeClr val="tx1"/>
            </a:solidFill>
          </a:endParaRPr>
        </a:p>
      </dgm:t>
    </dgm:pt>
    <dgm:pt modelId="{8C8667B2-CF1D-4035-965D-8A20831CD098}" type="parTrans" cxnId="{0FA9BAA9-3FD8-46A1-B43D-53C6C78A1656}">
      <dgm:prSet/>
      <dgm:spPr/>
      <dgm:t>
        <a:bodyPr/>
        <a:lstStyle/>
        <a:p>
          <a:endParaRPr lang="pl-PL" sz="1800" b="1">
            <a:solidFill>
              <a:schemeClr val="tx1"/>
            </a:solidFill>
          </a:endParaRPr>
        </a:p>
      </dgm:t>
    </dgm:pt>
    <dgm:pt modelId="{35A88CB4-009C-46FD-B566-C1CBEC67C1BA}" type="sibTrans" cxnId="{0FA9BAA9-3FD8-46A1-B43D-53C6C78A1656}">
      <dgm:prSet custT="1"/>
      <dgm:spPr/>
      <dgm:t>
        <a:bodyPr/>
        <a:lstStyle/>
        <a:p>
          <a:endParaRPr lang="pl-PL" sz="1200" b="1">
            <a:solidFill>
              <a:schemeClr val="tx1"/>
            </a:solidFill>
          </a:endParaRPr>
        </a:p>
      </dgm:t>
    </dgm:pt>
    <dgm:pt modelId="{BEAFA4D8-2E1F-4C51-976A-DBC2CA0CB50B}">
      <dgm:prSet phldrT="[Tekst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pl-PL" sz="2000" b="1">
              <a:solidFill>
                <a:schemeClr val="tx1"/>
              </a:solidFill>
            </a:rPr>
            <a:t>Ministerstwo Energii</a:t>
          </a:r>
          <a:br>
            <a:rPr lang="pl-PL" sz="2000" b="1">
              <a:solidFill>
                <a:schemeClr val="tx1"/>
              </a:solidFill>
            </a:rPr>
          </a:br>
          <a:r>
            <a:rPr lang="pl-PL" sz="2000" b="1">
              <a:solidFill>
                <a:schemeClr val="tx1"/>
              </a:solidFill>
            </a:rPr>
            <a:t>(Instytucja Pośrednicząca)</a:t>
          </a:r>
          <a:endParaRPr lang="pl-PL" sz="2000" b="1" dirty="0">
            <a:solidFill>
              <a:schemeClr val="tx1"/>
            </a:solidFill>
          </a:endParaRPr>
        </a:p>
      </dgm:t>
    </dgm:pt>
    <dgm:pt modelId="{996BD5A0-7F46-40F1-8E7D-3B4836C0A005}" type="parTrans" cxnId="{389E41AE-37DF-48CD-866C-D1293FE40DB5}">
      <dgm:prSet/>
      <dgm:spPr/>
      <dgm:t>
        <a:bodyPr/>
        <a:lstStyle/>
        <a:p>
          <a:endParaRPr lang="pl-PL" sz="1800" b="1">
            <a:solidFill>
              <a:schemeClr val="tx1"/>
            </a:solidFill>
          </a:endParaRPr>
        </a:p>
      </dgm:t>
    </dgm:pt>
    <dgm:pt modelId="{9846C28E-5834-44C7-B41D-22319AD64FC4}" type="sibTrans" cxnId="{389E41AE-37DF-48CD-866C-D1293FE40DB5}">
      <dgm:prSet custT="1"/>
      <dgm:spPr/>
      <dgm:t>
        <a:bodyPr/>
        <a:lstStyle/>
        <a:p>
          <a:endParaRPr lang="pl-PL" sz="1200" b="1">
            <a:solidFill>
              <a:schemeClr val="tx1"/>
            </a:solidFill>
          </a:endParaRPr>
        </a:p>
      </dgm:t>
    </dgm:pt>
    <dgm:pt modelId="{99D74D9C-C28E-427E-8954-BE90301CCE94}">
      <dgm:prSet phldrT="[Teks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pl-PL" sz="2000" b="1">
              <a:solidFill>
                <a:schemeClr val="tx1"/>
              </a:solidFill>
            </a:rPr>
            <a:t>NFOŚiGW - Beneficjent Projektu</a:t>
          </a:r>
          <a:br>
            <a:rPr lang="pl-PL" sz="2000" b="1">
              <a:solidFill>
                <a:schemeClr val="tx1"/>
              </a:solidFill>
            </a:rPr>
          </a:br>
          <a:r>
            <a:rPr lang="pl-PL" sz="2000" b="1">
              <a:solidFill>
                <a:schemeClr val="tx1"/>
              </a:solidFill>
            </a:rPr>
            <a:t>(Partner Wiodący)</a:t>
          </a:r>
          <a:endParaRPr lang="pl-PL" sz="2000" b="1" dirty="0">
            <a:solidFill>
              <a:schemeClr val="tx1"/>
            </a:solidFill>
          </a:endParaRPr>
        </a:p>
      </dgm:t>
    </dgm:pt>
    <dgm:pt modelId="{E7028539-13A7-40E0-A3D6-676C8A9AC20E}" type="parTrans" cxnId="{2F0378D0-EEA8-4B49-AEDA-3BCCF5A48DE2}">
      <dgm:prSet/>
      <dgm:spPr/>
      <dgm:t>
        <a:bodyPr/>
        <a:lstStyle/>
        <a:p>
          <a:endParaRPr lang="pl-PL" sz="1800" b="1">
            <a:solidFill>
              <a:schemeClr val="tx1"/>
            </a:solidFill>
          </a:endParaRPr>
        </a:p>
      </dgm:t>
    </dgm:pt>
    <dgm:pt modelId="{3702E439-F94B-4AD3-BD8D-FA3A4AAB061D}" type="sibTrans" cxnId="{2F0378D0-EEA8-4B49-AEDA-3BCCF5A48DE2}">
      <dgm:prSet custT="1"/>
      <dgm:spPr/>
      <dgm:t>
        <a:bodyPr/>
        <a:lstStyle/>
        <a:p>
          <a:endParaRPr lang="pl-PL" sz="1200" b="1">
            <a:solidFill>
              <a:schemeClr val="tx1"/>
            </a:solidFill>
          </a:endParaRPr>
        </a:p>
      </dgm:t>
    </dgm:pt>
    <dgm:pt modelId="{2D3126D9-7B16-4382-8FF3-A271E00BE339}">
      <dgm:prSet phldrT="[Teks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pl-PL" sz="2000" b="1" dirty="0" smtClean="0">
              <a:solidFill>
                <a:schemeClr val="tx1"/>
              </a:solidFill>
            </a:rPr>
            <a:t>15 </a:t>
          </a:r>
          <a:r>
            <a:rPr lang="pl-PL" sz="2000" b="1" dirty="0">
              <a:solidFill>
                <a:schemeClr val="tx1"/>
              </a:solidFill>
            </a:rPr>
            <a:t>WFOŚiGW i Województwo Lubelskie</a:t>
          </a:r>
          <a:br>
            <a:rPr lang="pl-PL" sz="2000" b="1" dirty="0">
              <a:solidFill>
                <a:schemeClr val="tx1"/>
              </a:solidFill>
            </a:rPr>
          </a:br>
          <a:r>
            <a:rPr lang="pl-PL" sz="2000" b="1" dirty="0">
              <a:solidFill>
                <a:schemeClr val="tx1"/>
              </a:solidFill>
            </a:rPr>
            <a:t>(Partnerzy – Doradcy Energetyczni)</a:t>
          </a:r>
        </a:p>
      </dgm:t>
    </dgm:pt>
    <dgm:pt modelId="{B5DFB611-5FA6-4994-A97D-5D0D3607D4B0}" type="parTrans" cxnId="{BF254630-5B75-4DAB-B9CD-F82FA7A8115A}">
      <dgm:prSet/>
      <dgm:spPr/>
      <dgm:t>
        <a:bodyPr/>
        <a:lstStyle/>
        <a:p>
          <a:endParaRPr lang="pl-PL" sz="1800" b="1">
            <a:solidFill>
              <a:schemeClr val="tx1"/>
            </a:solidFill>
          </a:endParaRPr>
        </a:p>
      </dgm:t>
    </dgm:pt>
    <dgm:pt modelId="{8FF1E00C-9246-41AD-8E94-40BDCE574BE0}" type="sibTrans" cxnId="{BF254630-5B75-4DAB-B9CD-F82FA7A8115A}">
      <dgm:prSet custT="1"/>
      <dgm:spPr/>
      <dgm:t>
        <a:bodyPr/>
        <a:lstStyle/>
        <a:p>
          <a:endParaRPr lang="pl-PL" sz="1200" b="1">
            <a:solidFill>
              <a:schemeClr val="tx1"/>
            </a:solidFill>
          </a:endParaRPr>
        </a:p>
      </dgm:t>
    </dgm:pt>
    <dgm:pt modelId="{A5EA6679-0607-4951-85E9-3E95871FB16C}" type="pres">
      <dgm:prSet presAssocID="{D7AD7A2F-A376-43E6-9B05-9DE3805AE914}" presName="linearFlow" presStyleCnt="0">
        <dgm:presLayoutVars>
          <dgm:resizeHandles val="exact"/>
        </dgm:presLayoutVars>
      </dgm:prSet>
      <dgm:spPr/>
    </dgm:pt>
    <dgm:pt modelId="{B1CA61A5-2B9E-4C21-A4B2-EFB260DC575D}" type="pres">
      <dgm:prSet presAssocID="{0E1FD63B-A5D5-4629-B9AF-B36F5BE2DAAE}" presName="node" presStyleLbl="node1" presStyleIdx="0" presStyleCnt="4" custScaleX="19980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1FFE404-EC5F-4B4F-9868-B3DBEDD9A25E}" type="pres">
      <dgm:prSet presAssocID="{35A88CB4-009C-46FD-B566-C1CBEC67C1BA}" presName="sibTrans" presStyleLbl="sibTrans2D1" presStyleIdx="0" presStyleCnt="3"/>
      <dgm:spPr/>
      <dgm:t>
        <a:bodyPr/>
        <a:lstStyle/>
        <a:p>
          <a:endParaRPr lang="pl-PL"/>
        </a:p>
      </dgm:t>
    </dgm:pt>
    <dgm:pt modelId="{CB0C023F-5849-4655-8976-A4D7E90F10C2}" type="pres">
      <dgm:prSet presAssocID="{35A88CB4-009C-46FD-B566-C1CBEC67C1BA}" presName="connectorText" presStyleLbl="sibTrans2D1" presStyleIdx="0" presStyleCnt="3"/>
      <dgm:spPr/>
      <dgm:t>
        <a:bodyPr/>
        <a:lstStyle/>
        <a:p>
          <a:endParaRPr lang="pl-PL"/>
        </a:p>
      </dgm:t>
    </dgm:pt>
    <dgm:pt modelId="{712ACF4C-11BB-4DA3-A4EA-D15C558CB253}" type="pres">
      <dgm:prSet presAssocID="{BEAFA4D8-2E1F-4C51-976A-DBC2CA0CB50B}" presName="node" presStyleLbl="node1" presStyleIdx="1" presStyleCnt="4" custScaleX="19922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3531E97-E69E-4456-B170-5420D8428963}" type="pres">
      <dgm:prSet presAssocID="{9846C28E-5834-44C7-B41D-22319AD64FC4}" presName="sibTrans" presStyleLbl="sibTrans2D1" presStyleIdx="1" presStyleCnt="3"/>
      <dgm:spPr/>
      <dgm:t>
        <a:bodyPr/>
        <a:lstStyle/>
        <a:p>
          <a:endParaRPr lang="pl-PL"/>
        </a:p>
      </dgm:t>
    </dgm:pt>
    <dgm:pt modelId="{621C8284-7480-4384-A9AF-722C8122DF99}" type="pres">
      <dgm:prSet presAssocID="{9846C28E-5834-44C7-B41D-22319AD64FC4}" presName="connectorText" presStyleLbl="sibTrans2D1" presStyleIdx="1" presStyleCnt="3"/>
      <dgm:spPr/>
      <dgm:t>
        <a:bodyPr/>
        <a:lstStyle/>
        <a:p>
          <a:endParaRPr lang="pl-PL"/>
        </a:p>
      </dgm:t>
    </dgm:pt>
    <dgm:pt modelId="{9BB83EB6-CDCF-4B0A-9234-64DCD9685CE9}" type="pres">
      <dgm:prSet presAssocID="{99D74D9C-C28E-427E-8954-BE90301CCE94}" presName="node" presStyleLbl="node1" presStyleIdx="2" presStyleCnt="4" custScaleX="19922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B972DDD-5603-4572-844B-BE478B6F457F}" type="pres">
      <dgm:prSet presAssocID="{3702E439-F94B-4AD3-BD8D-FA3A4AAB061D}" presName="sibTrans" presStyleLbl="sibTrans2D1" presStyleIdx="2" presStyleCnt="3"/>
      <dgm:spPr/>
      <dgm:t>
        <a:bodyPr/>
        <a:lstStyle/>
        <a:p>
          <a:endParaRPr lang="pl-PL"/>
        </a:p>
      </dgm:t>
    </dgm:pt>
    <dgm:pt modelId="{2A3C1921-F628-4252-952F-DE55FBE8BFE9}" type="pres">
      <dgm:prSet presAssocID="{3702E439-F94B-4AD3-BD8D-FA3A4AAB061D}" presName="connectorText" presStyleLbl="sibTrans2D1" presStyleIdx="2" presStyleCnt="3"/>
      <dgm:spPr/>
      <dgm:t>
        <a:bodyPr/>
        <a:lstStyle/>
        <a:p>
          <a:endParaRPr lang="pl-PL"/>
        </a:p>
      </dgm:t>
    </dgm:pt>
    <dgm:pt modelId="{0994AE60-968A-401D-9804-ADB6F75DBE96}" type="pres">
      <dgm:prSet presAssocID="{2D3126D9-7B16-4382-8FF3-A271E00BE339}" presName="node" presStyleLbl="node1" presStyleIdx="3" presStyleCnt="4" custScaleX="19922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0FA9BAA9-3FD8-46A1-B43D-53C6C78A1656}" srcId="{D7AD7A2F-A376-43E6-9B05-9DE3805AE914}" destId="{0E1FD63B-A5D5-4629-B9AF-B36F5BE2DAAE}" srcOrd="0" destOrd="0" parTransId="{8C8667B2-CF1D-4035-965D-8A20831CD098}" sibTransId="{35A88CB4-009C-46FD-B566-C1CBEC67C1BA}"/>
    <dgm:cxn modelId="{22701EC4-717E-4F40-9F1C-55BDEF0AEEF6}" type="presOf" srcId="{35A88CB4-009C-46FD-B566-C1CBEC67C1BA}" destId="{CB0C023F-5849-4655-8976-A4D7E90F10C2}" srcOrd="1" destOrd="0" presId="urn:microsoft.com/office/officeart/2005/8/layout/process2"/>
    <dgm:cxn modelId="{389E41AE-37DF-48CD-866C-D1293FE40DB5}" srcId="{D7AD7A2F-A376-43E6-9B05-9DE3805AE914}" destId="{BEAFA4D8-2E1F-4C51-976A-DBC2CA0CB50B}" srcOrd="1" destOrd="0" parTransId="{996BD5A0-7F46-40F1-8E7D-3B4836C0A005}" sibTransId="{9846C28E-5834-44C7-B41D-22319AD64FC4}"/>
    <dgm:cxn modelId="{87D6910E-1193-498D-9C58-B2CE2EB58FBD}" type="presOf" srcId="{9846C28E-5834-44C7-B41D-22319AD64FC4}" destId="{A3531E97-E69E-4456-B170-5420D8428963}" srcOrd="0" destOrd="0" presId="urn:microsoft.com/office/officeart/2005/8/layout/process2"/>
    <dgm:cxn modelId="{BA83F3DF-C3EC-4AD6-B5E9-13F191978A0C}" type="presOf" srcId="{2D3126D9-7B16-4382-8FF3-A271E00BE339}" destId="{0994AE60-968A-401D-9804-ADB6F75DBE96}" srcOrd="0" destOrd="0" presId="urn:microsoft.com/office/officeart/2005/8/layout/process2"/>
    <dgm:cxn modelId="{2D839ED7-7701-4746-A1C7-E6023F24EF33}" type="presOf" srcId="{99D74D9C-C28E-427E-8954-BE90301CCE94}" destId="{9BB83EB6-CDCF-4B0A-9234-64DCD9685CE9}" srcOrd="0" destOrd="0" presId="urn:microsoft.com/office/officeart/2005/8/layout/process2"/>
    <dgm:cxn modelId="{9CD807A1-2941-477A-A6BC-C2F93D1F44C8}" type="presOf" srcId="{3702E439-F94B-4AD3-BD8D-FA3A4AAB061D}" destId="{9B972DDD-5603-4572-844B-BE478B6F457F}" srcOrd="0" destOrd="0" presId="urn:microsoft.com/office/officeart/2005/8/layout/process2"/>
    <dgm:cxn modelId="{B5F76D37-D743-40F1-B827-8D1C16D3BBD8}" type="presOf" srcId="{9846C28E-5834-44C7-B41D-22319AD64FC4}" destId="{621C8284-7480-4384-A9AF-722C8122DF99}" srcOrd="1" destOrd="0" presId="urn:microsoft.com/office/officeart/2005/8/layout/process2"/>
    <dgm:cxn modelId="{364E110A-B37F-498E-8B10-AC8FAC4BE471}" type="presOf" srcId="{D7AD7A2F-A376-43E6-9B05-9DE3805AE914}" destId="{A5EA6679-0607-4951-85E9-3E95871FB16C}" srcOrd="0" destOrd="0" presId="urn:microsoft.com/office/officeart/2005/8/layout/process2"/>
    <dgm:cxn modelId="{508A78B9-64C1-4C6D-8285-1CBEEA979F12}" type="presOf" srcId="{BEAFA4D8-2E1F-4C51-976A-DBC2CA0CB50B}" destId="{712ACF4C-11BB-4DA3-A4EA-D15C558CB253}" srcOrd="0" destOrd="0" presId="urn:microsoft.com/office/officeart/2005/8/layout/process2"/>
    <dgm:cxn modelId="{BF254630-5B75-4DAB-B9CD-F82FA7A8115A}" srcId="{D7AD7A2F-A376-43E6-9B05-9DE3805AE914}" destId="{2D3126D9-7B16-4382-8FF3-A271E00BE339}" srcOrd="3" destOrd="0" parTransId="{B5DFB611-5FA6-4994-A97D-5D0D3607D4B0}" sibTransId="{8FF1E00C-9246-41AD-8E94-40BDCE574BE0}"/>
    <dgm:cxn modelId="{2F0378D0-EEA8-4B49-AEDA-3BCCF5A48DE2}" srcId="{D7AD7A2F-A376-43E6-9B05-9DE3805AE914}" destId="{99D74D9C-C28E-427E-8954-BE90301CCE94}" srcOrd="2" destOrd="0" parTransId="{E7028539-13A7-40E0-A3D6-676C8A9AC20E}" sibTransId="{3702E439-F94B-4AD3-BD8D-FA3A4AAB061D}"/>
    <dgm:cxn modelId="{0F016811-FA6C-468E-99E3-0FCF6E2F0FF3}" type="presOf" srcId="{35A88CB4-009C-46FD-B566-C1CBEC67C1BA}" destId="{C1FFE404-EC5F-4B4F-9868-B3DBEDD9A25E}" srcOrd="0" destOrd="0" presId="urn:microsoft.com/office/officeart/2005/8/layout/process2"/>
    <dgm:cxn modelId="{6CA9CCA2-A785-4A0F-86D1-50257E19D31C}" type="presOf" srcId="{3702E439-F94B-4AD3-BD8D-FA3A4AAB061D}" destId="{2A3C1921-F628-4252-952F-DE55FBE8BFE9}" srcOrd="1" destOrd="0" presId="urn:microsoft.com/office/officeart/2005/8/layout/process2"/>
    <dgm:cxn modelId="{F38CD2D3-5300-4218-9B8C-F0F03C954C46}" type="presOf" srcId="{0E1FD63B-A5D5-4629-B9AF-B36F5BE2DAAE}" destId="{B1CA61A5-2B9E-4C21-A4B2-EFB260DC575D}" srcOrd="0" destOrd="0" presId="urn:microsoft.com/office/officeart/2005/8/layout/process2"/>
    <dgm:cxn modelId="{9D928F4A-25D9-4807-95C6-1922B9F34726}" type="presParOf" srcId="{A5EA6679-0607-4951-85E9-3E95871FB16C}" destId="{B1CA61A5-2B9E-4C21-A4B2-EFB260DC575D}" srcOrd="0" destOrd="0" presId="urn:microsoft.com/office/officeart/2005/8/layout/process2"/>
    <dgm:cxn modelId="{02702EA3-C599-487E-A115-68C2E059D3C4}" type="presParOf" srcId="{A5EA6679-0607-4951-85E9-3E95871FB16C}" destId="{C1FFE404-EC5F-4B4F-9868-B3DBEDD9A25E}" srcOrd="1" destOrd="0" presId="urn:microsoft.com/office/officeart/2005/8/layout/process2"/>
    <dgm:cxn modelId="{679BDB05-5D5A-4D28-8750-45EB745E8D12}" type="presParOf" srcId="{C1FFE404-EC5F-4B4F-9868-B3DBEDD9A25E}" destId="{CB0C023F-5849-4655-8976-A4D7E90F10C2}" srcOrd="0" destOrd="0" presId="urn:microsoft.com/office/officeart/2005/8/layout/process2"/>
    <dgm:cxn modelId="{691AB672-444B-443A-8218-AA13D23B0433}" type="presParOf" srcId="{A5EA6679-0607-4951-85E9-3E95871FB16C}" destId="{712ACF4C-11BB-4DA3-A4EA-D15C558CB253}" srcOrd="2" destOrd="0" presId="urn:microsoft.com/office/officeart/2005/8/layout/process2"/>
    <dgm:cxn modelId="{CABBC905-344B-4603-B5E5-0B1DE8832164}" type="presParOf" srcId="{A5EA6679-0607-4951-85E9-3E95871FB16C}" destId="{A3531E97-E69E-4456-B170-5420D8428963}" srcOrd="3" destOrd="0" presId="urn:microsoft.com/office/officeart/2005/8/layout/process2"/>
    <dgm:cxn modelId="{9181F701-32F4-4EA9-B8CA-0E75A63D0C25}" type="presParOf" srcId="{A3531E97-E69E-4456-B170-5420D8428963}" destId="{621C8284-7480-4384-A9AF-722C8122DF99}" srcOrd="0" destOrd="0" presId="urn:microsoft.com/office/officeart/2005/8/layout/process2"/>
    <dgm:cxn modelId="{D14CB91E-7920-4BD1-9C94-556E7BB7D0A9}" type="presParOf" srcId="{A5EA6679-0607-4951-85E9-3E95871FB16C}" destId="{9BB83EB6-CDCF-4B0A-9234-64DCD9685CE9}" srcOrd="4" destOrd="0" presId="urn:microsoft.com/office/officeart/2005/8/layout/process2"/>
    <dgm:cxn modelId="{31CE7DBD-2E3D-4EF6-A806-7602B2322BDD}" type="presParOf" srcId="{A5EA6679-0607-4951-85E9-3E95871FB16C}" destId="{9B972DDD-5603-4572-844B-BE478B6F457F}" srcOrd="5" destOrd="0" presId="urn:microsoft.com/office/officeart/2005/8/layout/process2"/>
    <dgm:cxn modelId="{8E8A597B-7E44-4B55-9898-208FA00D405D}" type="presParOf" srcId="{9B972DDD-5603-4572-844B-BE478B6F457F}" destId="{2A3C1921-F628-4252-952F-DE55FBE8BFE9}" srcOrd="0" destOrd="0" presId="urn:microsoft.com/office/officeart/2005/8/layout/process2"/>
    <dgm:cxn modelId="{52C7C6A3-562D-4BF0-A247-9B178899AA8D}" type="presParOf" srcId="{A5EA6679-0607-4951-85E9-3E95871FB16C}" destId="{0994AE60-968A-401D-9804-ADB6F75DBE96}" srcOrd="6" destOrd="0" presId="urn:microsoft.com/office/officeart/2005/8/layout/process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0467D2-7825-4669-AEFD-2A46B39C34B6}">
      <dsp:nvSpPr>
        <dsp:cNvPr id="0" name=""/>
        <dsp:cNvSpPr/>
      </dsp:nvSpPr>
      <dsp:spPr>
        <a:xfrm>
          <a:off x="803365" y="0"/>
          <a:ext cx="9104811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F5C788-6EEA-4BA4-9343-85558565FF4B}">
      <dsp:nvSpPr>
        <dsp:cNvPr id="0" name=""/>
        <dsp:cNvSpPr/>
      </dsp:nvSpPr>
      <dsp:spPr>
        <a:xfrm>
          <a:off x="6252" y="1305401"/>
          <a:ext cx="230967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Wzrost                                   społeczno-gospodarczy,</a:t>
          </a:r>
          <a:endParaRPr lang="pl-PL" sz="2000" kern="1200" dirty="0"/>
        </a:p>
      </dsp:txBody>
      <dsp:txXfrm>
        <a:off x="91218" y="1390367"/>
        <a:ext cx="2139744" cy="1570603"/>
      </dsp:txXfrm>
    </dsp:sp>
    <dsp:sp modelId="{B3CE2161-EA9D-442D-9F3E-7FB2EDC7DC85}">
      <dsp:nvSpPr>
        <dsp:cNvPr id="0" name=""/>
        <dsp:cNvSpPr/>
      </dsp:nvSpPr>
      <dsp:spPr>
        <a:xfrm>
          <a:off x="2697765" y="1305401"/>
          <a:ext cx="230967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Nowoczesne                         miejsca pracy</a:t>
          </a:r>
          <a:endParaRPr lang="pl-PL" sz="2000" kern="1200" dirty="0"/>
        </a:p>
      </dsp:txBody>
      <dsp:txXfrm>
        <a:off x="2782731" y="1390367"/>
        <a:ext cx="2139744" cy="1570603"/>
      </dsp:txXfrm>
    </dsp:sp>
    <dsp:sp modelId="{899F5E7D-9276-4292-8D2D-7056A0F59537}">
      <dsp:nvSpPr>
        <dsp:cNvPr id="0" name=""/>
        <dsp:cNvSpPr/>
      </dsp:nvSpPr>
      <dsp:spPr>
        <a:xfrm>
          <a:off x="5392387" y="1305401"/>
          <a:ext cx="2309676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Nowoczesne          przedsiębiorstwa</a:t>
          </a:r>
          <a:endParaRPr lang="pl-PL" sz="2000" kern="1200" dirty="0"/>
        </a:p>
      </dsp:txBody>
      <dsp:txXfrm>
        <a:off x="5477353" y="1390367"/>
        <a:ext cx="2139744" cy="1570603"/>
      </dsp:txXfrm>
    </dsp:sp>
    <dsp:sp modelId="{489C6B6E-AEC6-4391-A1C1-8A96313D604A}">
      <dsp:nvSpPr>
        <dsp:cNvPr id="0" name=""/>
        <dsp:cNvSpPr/>
      </dsp:nvSpPr>
      <dsp:spPr>
        <a:xfrm>
          <a:off x="8087010" y="1305401"/>
          <a:ext cx="2621390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kern="1200" dirty="0" smtClean="0"/>
            <a:t>nowoczesna infrastruktura: transportowa, energetyczna </a:t>
          </a:r>
        </a:p>
      </dsp:txBody>
      <dsp:txXfrm>
        <a:off x="8171976" y="1390367"/>
        <a:ext cx="2451458" cy="157060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9775F-9D8B-4A95-9404-2DFEFCF05712}">
      <dsp:nvSpPr>
        <dsp:cNvPr id="0" name=""/>
        <dsp:cNvSpPr/>
      </dsp:nvSpPr>
      <dsp:spPr>
        <a:xfrm rot="21300000">
          <a:off x="21884" y="1559044"/>
          <a:ext cx="7087735" cy="811652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DAD053-717A-45B6-BE62-3655E145AD16}">
      <dsp:nvSpPr>
        <dsp:cNvPr id="0" name=""/>
        <dsp:cNvSpPr/>
      </dsp:nvSpPr>
      <dsp:spPr>
        <a:xfrm>
          <a:off x="855780" y="196487"/>
          <a:ext cx="2139451" cy="1571896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2DCAAC-7408-4641-A8B5-3D520605AA68}">
      <dsp:nvSpPr>
        <dsp:cNvPr id="0" name=""/>
        <dsp:cNvSpPr/>
      </dsp:nvSpPr>
      <dsp:spPr>
        <a:xfrm>
          <a:off x="3779697" y="0"/>
          <a:ext cx="2282081" cy="1650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ekologiczne rozwiązania</a:t>
          </a:r>
          <a:endParaRPr lang="pl-PL" sz="2800" kern="1200" dirty="0"/>
        </a:p>
      </dsp:txBody>
      <dsp:txXfrm>
        <a:off x="3779697" y="0"/>
        <a:ext cx="2282081" cy="1650491"/>
      </dsp:txXfrm>
    </dsp:sp>
    <dsp:sp modelId="{9D7138F6-5773-4C88-8DB5-1843DD098CC3}">
      <dsp:nvSpPr>
        <dsp:cNvPr id="0" name=""/>
        <dsp:cNvSpPr/>
      </dsp:nvSpPr>
      <dsp:spPr>
        <a:xfrm>
          <a:off x="4136272" y="2161358"/>
          <a:ext cx="2139451" cy="1571896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12004-D2C7-4C45-A6E1-50AA9B12DED2}">
      <dsp:nvSpPr>
        <dsp:cNvPr id="0" name=""/>
        <dsp:cNvSpPr/>
      </dsp:nvSpPr>
      <dsp:spPr>
        <a:xfrm>
          <a:off x="1069725" y="2279250"/>
          <a:ext cx="2282081" cy="16504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konkretne oszczędności</a:t>
          </a:r>
          <a:endParaRPr lang="pl-PL" sz="2800" kern="1200" dirty="0"/>
        </a:p>
      </dsp:txBody>
      <dsp:txXfrm>
        <a:off x="1069725" y="2279250"/>
        <a:ext cx="2282081" cy="165049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85C294-DB72-4057-A672-05992A3C06C6}">
      <dsp:nvSpPr>
        <dsp:cNvPr id="0" name=""/>
        <dsp:cNvSpPr/>
      </dsp:nvSpPr>
      <dsp:spPr>
        <a:xfrm>
          <a:off x="0" y="28028"/>
          <a:ext cx="11527972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smtClean="0"/>
            <a:t>Nabór do 30.11.2018 r.</a:t>
          </a:r>
          <a:endParaRPr lang="pl-PL" sz="2200" kern="1200"/>
        </a:p>
      </dsp:txBody>
      <dsp:txXfrm>
        <a:off x="42663" y="70691"/>
        <a:ext cx="11442646" cy="788627"/>
      </dsp:txXfrm>
    </dsp:sp>
    <dsp:sp modelId="{8AB014C1-3507-4BEA-87C2-16EAE9AB8641}">
      <dsp:nvSpPr>
        <dsp:cNvPr id="0" name=""/>
        <dsp:cNvSpPr/>
      </dsp:nvSpPr>
      <dsp:spPr>
        <a:xfrm>
          <a:off x="0" y="965341"/>
          <a:ext cx="11527972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/>
            <a:t>Kwota środków przeznaczona na dofinansowanie projektów w ramach konkursu - 200  mln PLN</a:t>
          </a:r>
          <a:r>
            <a:rPr lang="pl-PL" sz="2200" b="1" kern="1200" smtClean="0"/>
            <a:t>, w </a:t>
          </a:r>
          <a:r>
            <a:rPr lang="pl-PL" sz="2200" b="1" kern="1200" dirty="0" smtClean="0"/>
            <a:t>tym: </a:t>
          </a:r>
          <a:endParaRPr lang="pl-PL" sz="2200" kern="1200" dirty="0"/>
        </a:p>
      </dsp:txBody>
      <dsp:txXfrm>
        <a:off x="42663" y="1008004"/>
        <a:ext cx="11442646" cy="788627"/>
      </dsp:txXfrm>
    </dsp:sp>
    <dsp:sp modelId="{F6871546-6FB1-4B65-997A-05B580A1E920}">
      <dsp:nvSpPr>
        <dsp:cNvPr id="0" name=""/>
        <dsp:cNvSpPr/>
      </dsp:nvSpPr>
      <dsp:spPr>
        <a:xfrm>
          <a:off x="0" y="1839294"/>
          <a:ext cx="11527972" cy="8652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013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800" b="1" kern="1200" dirty="0" smtClean="0"/>
            <a:t>50 mln PLN </a:t>
          </a:r>
          <a:r>
            <a:rPr lang="pl-PL" sz="1800" kern="1200" dirty="0" smtClean="0"/>
            <a:t>dla projektów realizowanych przez </a:t>
          </a:r>
          <a:r>
            <a:rPr lang="pl-PL" sz="1800" b="1" kern="1200" dirty="0" smtClean="0"/>
            <a:t>członków klastrów energii</a:t>
          </a:r>
          <a:r>
            <a:rPr lang="pl-PL" sz="1800" kern="1200" dirty="0" smtClean="0"/>
            <a:t> posiadających Certyfikat Klastra Energii wydany przez Ministra Energii </a:t>
          </a:r>
          <a:endParaRPr lang="pl-PL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800" b="1" kern="1200" dirty="0" smtClean="0"/>
            <a:t>150 mln PLN </a:t>
          </a:r>
          <a:r>
            <a:rPr lang="pl-PL" sz="1800" kern="1200" dirty="0" smtClean="0"/>
            <a:t>dla pozostałych projektów</a:t>
          </a:r>
          <a:endParaRPr lang="pl-PL" sz="1800" kern="1200" dirty="0"/>
        </a:p>
      </dsp:txBody>
      <dsp:txXfrm>
        <a:off x="0" y="1839294"/>
        <a:ext cx="11527972" cy="865260"/>
      </dsp:txXfrm>
    </dsp:sp>
    <dsp:sp modelId="{BF908497-F7C9-4F39-89B3-F0D6CE5CB338}">
      <dsp:nvSpPr>
        <dsp:cNvPr id="0" name=""/>
        <dsp:cNvSpPr/>
      </dsp:nvSpPr>
      <dsp:spPr>
        <a:xfrm>
          <a:off x="0" y="2704554"/>
          <a:ext cx="11527972" cy="8739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dirty="0" smtClean="0"/>
            <a:t>Maksymalny udział dofinansowania</a:t>
          </a:r>
          <a:r>
            <a:rPr lang="pl-PL" sz="2200" kern="1200" dirty="0" smtClean="0"/>
            <a:t>  - ustalany zgodnie z przepisami pomocy publicznej,</a:t>
          </a:r>
          <a:endParaRPr lang="pl-PL" sz="2200" kern="1200" dirty="0"/>
        </a:p>
      </dsp:txBody>
      <dsp:txXfrm>
        <a:off x="42663" y="2747217"/>
        <a:ext cx="11442646" cy="788627"/>
      </dsp:txXfrm>
    </dsp:sp>
    <dsp:sp modelId="{637425EF-973B-4AF5-B682-D78D44C694F6}">
      <dsp:nvSpPr>
        <dsp:cNvPr id="0" name=""/>
        <dsp:cNvSpPr/>
      </dsp:nvSpPr>
      <dsp:spPr>
        <a:xfrm>
          <a:off x="0" y="3578508"/>
          <a:ext cx="11527972" cy="998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6013" tIns="22860" rIns="128016" bIns="2286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800" kern="1200" dirty="0" smtClean="0"/>
            <a:t>nie więcej niż </a:t>
          </a:r>
          <a:r>
            <a:rPr lang="pl-PL" sz="1800" b="1" kern="1200" dirty="0" smtClean="0"/>
            <a:t>85%, </a:t>
          </a:r>
          <a:r>
            <a:rPr lang="pl-PL" sz="1800" kern="1200" dirty="0" smtClean="0"/>
            <a:t>obliczonej zgodnie z Metodyką - załącznik do Regulaminu konkursu. </a:t>
          </a:r>
          <a:endParaRPr lang="pl-PL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1800" b="1" kern="1200" dirty="0" smtClean="0"/>
            <a:t>Łączna wartość wsparcia ze środków publicznych </a:t>
          </a:r>
          <a:r>
            <a:rPr lang="pl-PL" sz="1800" kern="1200" dirty="0" smtClean="0"/>
            <a:t>(ze wszystkich źródeł) </a:t>
          </a:r>
          <a:r>
            <a:rPr lang="pl-PL" sz="1800" b="1" kern="1200" dirty="0" smtClean="0"/>
            <a:t>dla jednego przedsiębiorcy na jeden projekt</a:t>
          </a:r>
          <a:r>
            <a:rPr lang="pl-PL" sz="1800" kern="1200" dirty="0" smtClean="0"/>
            <a:t> nie może przekraczać </a:t>
          </a:r>
          <a:r>
            <a:rPr lang="pl-PL" sz="1800" b="1" kern="1200" dirty="0" smtClean="0"/>
            <a:t>15 mln euro</a:t>
          </a:r>
          <a:r>
            <a:rPr lang="pl-PL" sz="1800" kern="1200" dirty="0" smtClean="0"/>
            <a:t>.</a:t>
          </a:r>
          <a:endParaRPr lang="pl-PL" sz="1800" kern="1200" dirty="0"/>
        </a:p>
      </dsp:txBody>
      <dsp:txXfrm>
        <a:off x="0" y="3578508"/>
        <a:ext cx="11527972" cy="99812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527256-7068-47BD-ADBA-004CB772EC40}">
      <dsp:nvSpPr>
        <dsp:cNvPr id="0" name=""/>
        <dsp:cNvSpPr/>
      </dsp:nvSpPr>
      <dsp:spPr>
        <a:xfrm>
          <a:off x="0" y="0"/>
          <a:ext cx="8243733" cy="3878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600" b="1" kern="1200" dirty="0" smtClean="0"/>
            <a:t>Podstawowe warunki</a:t>
          </a:r>
        </a:p>
      </dsp:txBody>
      <dsp:txXfrm>
        <a:off x="18932" y="18932"/>
        <a:ext cx="8205869" cy="349965"/>
      </dsp:txXfrm>
    </dsp:sp>
    <dsp:sp modelId="{FC4CBB6F-1857-4264-AABA-8B538D595B70}">
      <dsp:nvSpPr>
        <dsp:cNvPr id="0" name=""/>
        <dsp:cNvSpPr/>
      </dsp:nvSpPr>
      <dsp:spPr>
        <a:xfrm>
          <a:off x="0" y="548338"/>
          <a:ext cx="8243733" cy="2403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739" tIns="34290" rIns="192024" bIns="34290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100" kern="1200" dirty="0" smtClean="0"/>
            <a:t>finansowanie inwestycji do 100</a:t>
          </a:r>
          <a:r>
            <a:rPr lang="pl-PL" sz="2100" kern="1200" smtClean="0"/>
            <a:t>%  brutto</a:t>
          </a:r>
          <a:endParaRPr lang="pl-PL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100" kern="1200" dirty="0" smtClean="0"/>
            <a:t>max </a:t>
          </a:r>
          <a:r>
            <a:rPr lang="pl-PL" sz="2100" kern="1200" dirty="0" smtClean="0"/>
            <a:t>wys. pożyczki </a:t>
          </a:r>
          <a:r>
            <a:rPr lang="pl-PL" sz="2100" b="1" kern="1200" dirty="0" smtClean="0"/>
            <a:t>do 1.300.000 zł</a:t>
          </a:r>
          <a:endParaRPr lang="pl-PL" sz="2100" b="1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100" kern="1200" dirty="0" smtClean="0"/>
            <a:t> max. </a:t>
          </a:r>
          <a:r>
            <a:rPr lang="pl-PL" sz="2100" b="1" kern="1200" dirty="0" smtClean="0"/>
            <a:t>okres spłaty do 96*</a:t>
          </a:r>
          <a:r>
            <a:rPr lang="pl-PL" sz="2100" kern="1200" dirty="0" smtClean="0"/>
            <a:t> miesięcy</a:t>
          </a:r>
          <a:endParaRPr lang="pl-PL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100" b="1" kern="1200" dirty="0" smtClean="0"/>
            <a:t>oprocentowanie 0%</a:t>
          </a:r>
          <a:r>
            <a:rPr lang="pl-PL" sz="2100" kern="1200" dirty="0" smtClean="0"/>
            <a:t> (pomoc de </a:t>
          </a:r>
          <a:r>
            <a:rPr lang="pl-PL" sz="2100" kern="1200" dirty="0" err="1" smtClean="0"/>
            <a:t>minimis</a:t>
          </a:r>
          <a:r>
            <a:rPr lang="pl-PL" sz="2100" kern="1200" dirty="0" smtClean="0"/>
            <a:t>) </a:t>
          </a:r>
          <a:br>
            <a:rPr lang="pl-PL" sz="2100" kern="1200" dirty="0" smtClean="0"/>
          </a:br>
          <a:r>
            <a:rPr lang="pl-PL" sz="2100" kern="1200" dirty="0" smtClean="0"/>
            <a:t>- w przypadku braku możliwości udzielenia pomocy de </a:t>
          </a:r>
          <a:r>
            <a:rPr lang="pl-PL" sz="2100" kern="1200" dirty="0" err="1" smtClean="0"/>
            <a:t>minimis</a:t>
          </a:r>
          <a:r>
            <a:rPr lang="pl-PL" sz="2100" kern="1200" dirty="0" smtClean="0"/>
            <a:t> - na warunkach rynkowych</a:t>
          </a:r>
          <a:endParaRPr lang="pl-PL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pl-PL" sz="2100" b="1" kern="1200" dirty="0" smtClean="0"/>
            <a:t>Brak prowizji i innych opłat</a:t>
          </a:r>
          <a:r>
            <a:rPr lang="pl-PL" sz="2100" kern="1200" dirty="0" smtClean="0"/>
            <a:t> za udzielenie i </a:t>
          </a:r>
          <a:r>
            <a:rPr lang="pl-PL" sz="2100" kern="1200" smtClean="0"/>
            <a:t>obsługę pożyczki</a:t>
          </a:r>
          <a:endParaRPr lang="pl-PL" sz="2100" kern="1200" dirty="0"/>
        </a:p>
      </dsp:txBody>
      <dsp:txXfrm>
        <a:off x="0" y="548338"/>
        <a:ext cx="8243733" cy="240326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380592-D5FF-4D91-8A4A-E29D1367C8BB}">
      <dsp:nvSpPr>
        <dsp:cNvPr id="0" name=""/>
        <dsp:cNvSpPr/>
      </dsp:nvSpPr>
      <dsp:spPr>
        <a:xfrm>
          <a:off x="0" y="0"/>
          <a:ext cx="11170557" cy="1011509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600" kern="1200" dirty="0" smtClean="0"/>
            <a:t>Zakres przedsięwzięcia EE w ramach RPO WO </a:t>
          </a:r>
          <a:endParaRPr lang="pl-PL" sz="4600" kern="1200" dirty="0"/>
        </a:p>
      </dsp:txBody>
      <dsp:txXfrm>
        <a:off x="0" y="0"/>
        <a:ext cx="11170557" cy="1011509"/>
      </dsp:txXfrm>
    </dsp:sp>
    <dsp:sp modelId="{97D1EC5C-750A-4575-94E9-FBACA94B315B}">
      <dsp:nvSpPr>
        <dsp:cNvPr id="0" name=""/>
        <dsp:cNvSpPr/>
      </dsp:nvSpPr>
      <dsp:spPr>
        <a:xfrm>
          <a:off x="0" y="1011509"/>
          <a:ext cx="2792639" cy="21241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0" i="0" kern="1200" dirty="0" smtClean="0"/>
            <a:t>Energooszczędne technologie produkcji i użytkowania energii</a:t>
          </a:r>
          <a:endParaRPr lang="pl-PL" sz="2200" kern="1200" dirty="0"/>
        </a:p>
      </dsp:txBody>
      <dsp:txXfrm>
        <a:off x="0" y="1011509"/>
        <a:ext cx="2792639" cy="2124169"/>
      </dsp:txXfrm>
    </dsp:sp>
    <dsp:sp modelId="{793940DD-1CED-4ABC-8284-F6E4452C6A2C}">
      <dsp:nvSpPr>
        <dsp:cNvPr id="0" name=""/>
        <dsp:cNvSpPr/>
      </dsp:nvSpPr>
      <dsp:spPr>
        <a:xfrm>
          <a:off x="2792639" y="1011509"/>
          <a:ext cx="2792639" cy="21241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0" i="0" kern="1200" dirty="0" smtClean="0"/>
            <a:t>technologie odzysku energii                      wraz z systemem wykorzystania energii ciepła odpadowego w ramach przedsiębiorstwa</a:t>
          </a:r>
          <a:endParaRPr lang="pl-PL" sz="2200" kern="1200" dirty="0"/>
        </a:p>
      </dsp:txBody>
      <dsp:txXfrm>
        <a:off x="2792639" y="1011509"/>
        <a:ext cx="2792639" cy="2124169"/>
      </dsp:txXfrm>
    </dsp:sp>
    <dsp:sp modelId="{EDB20DB3-E7EE-4F1C-A991-2316068D9288}">
      <dsp:nvSpPr>
        <dsp:cNvPr id="0" name=""/>
        <dsp:cNvSpPr/>
      </dsp:nvSpPr>
      <dsp:spPr>
        <a:xfrm>
          <a:off x="5585278" y="1011509"/>
          <a:ext cx="2792639" cy="21241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0" i="0" kern="1200" dirty="0" smtClean="0"/>
            <a:t>wprowadzanie systemów zarządzania energią</a:t>
          </a:r>
          <a:endParaRPr lang="pl-PL" sz="2200" kern="1200" dirty="0"/>
        </a:p>
      </dsp:txBody>
      <dsp:txXfrm>
        <a:off x="5585278" y="1011509"/>
        <a:ext cx="2792639" cy="2124169"/>
      </dsp:txXfrm>
    </dsp:sp>
    <dsp:sp modelId="{FEB3B193-9139-4AB7-85DE-9D5A1E8C435C}">
      <dsp:nvSpPr>
        <dsp:cNvPr id="0" name=""/>
        <dsp:cNvSpPr/>
      </dsp:nvSpPr>
      <dsp:spPr>
        <a:xfrm>
          <a:off x="8377917" y="1011509"/>
          <a:ext cx="2792639" cy="21241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b="0" i="0" kern="1200" dirty="0" smtClean="0"/>
            <a:t>głęboka modernizacja energetyczna budynków w przedsiębiorstwach</a:t>
          </a:r>
          <a:endParaRPr lang="pl-PL" sz="2200" kern="1200" dirty="0"/>
        </a:p>
      </dsp:txBody>
      <dsp:txXfrm>
        <a:off x="8377917" y="1011509"/>
        <a:ext cx="2792639" cy="2124169"/>
      </dsp:txXfrm>
    </dsp:sp>
    <dsp:sp modelId="{42C05FFE-C370-4574-8C66-4A72E2CDB95D}">
      <dsp:nvSpPr>
        <dsp:cNvPr id="0" name=""/>
        <dsp:cNvSpPr/>
      </dsp:nvSpPr>
      <dsp:spPr>
        <a:xfrm>
          <a:off x="0" y="3135678"/>
          <a:ext cx="11170557" cy="236018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3DDA1-91AA-4A9B-B09F-84971763B235}" type="datetimeFigureOut">
              <a:rPr lang="pl-PL" smtClean="0"/>
              <a:t>2018-11-23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A6DE5-34A8-4B1B-BA12-738923BDCA6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0146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A6DE5-34A8-4B1B-BA12-738923BDCA6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27639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0" i="0" dirty="0" smtClean="0">
                <a:solidFill>
                  <a:srgbClr val="333333"/>
                </a:solidFill>
                <a:effectLst/>
                <a:latin typeface="Roboto"/>
              </a:rPr>
              <a:t>Celem kolejnych już warsztatów w OCRG poświęconych innowacyjności będzie zaznajomienie ich uczestników z nowymi rozwiązaniami stosowanymi we współczesnych systemach produkcyjnych ukierunkowanych w szczególności na koncepcje: Przemysłu 4.0, cyfrowej produkcji oraz gospodarki opartej na wiedzy. Teoretyczne aspekty poruszanych zagadnień zostaną zilustrowane przykładami praktycznymi, zadaniami warsztatowymi, symulacjami i dyskusją wyników.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A6DE5-34A8-4B1B-BA12-738923BDCA6E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939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Symbol zastępczy notatek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l-PL" altLang="pl-PL" smtClean="0"/>
              <a:t>76 Doradców energetycznych w całym kraju świadczy bezpłatne usługi doradztwa w zakresie EE i OZE</a:t>
            </a:r>
          </a:p>
        </p:txBody>
      </p:sp>
      <p:sp>
        <p:nvSpPr>
          <p:cNvPr id="31747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FA224C3-B099-4165-BFBB-9B3527CFD1FA}" type="slidenum">
              <a:rPr 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795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ymbol zastępczy obrazu slajdu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Symbol zastępczy notatek 2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defTabSz="944563" eaLnBrk="1" hangingPunct="1"/>
            <a:r>
              <a:rPr lang="pl-PL" altLang="pl-PL" smtClean="0"/>
              <a:t>Proces szkolenia pracowników socjalnych Ośrodków Pomocy Socjalnej jest elementem realizacji celów i zadań przewidzianych w I osi priorytetowej  POIiŚ 2014 - 2020 </a:t>
            </a:r>
            <a:r>
              <a:rPr lang="pl-PL" altLang="pl-PL" i="1" smtClean="0"/>
              <a:t>Zmniejszenie emisyjności gospodarki</a:t>
            </a:r>
            <a:r>
              <a:rPr lang="pl-PL" altLang="pl-PL" smtClean="0"/>
              <a:t> w ramach działań związanych ze zwiększeniem świadomości w zakresie rozwoju gospodarki niskoemisyjnej.</a:t>
            </a:r>
          </a:p>
          <a:p>
            <a:pPr defTabSz="944563" eaLnBrk="1" hangingPunct="1"/>
            <a:endParaRPr lang="pl-PL" alt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F6049A3-CFCA-4150-9987-351611A5E6E6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45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69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l-PL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nowoczesna infrastruktura (transportowa, jak i energetyczna), która jest warunkiem koniecznym do prowadzenia działalności gospodarczej i funkcjonowania społeczeństwa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A6DE5-34A8-4B1B-BA12-738923BDCA6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6670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Wynika to nie tylko z trendu ogólnoeuropejskiego, ale też ze świadomej polityki prowadzonej na poziomie państwa.</a:t>
            </a:r>
          </a:p>
          <a:p>
            <a:endParaRPr lang="pl-PL" dirty="0" smtClean="0"/>
          </a:p>
          <a:p>
            <a:r>
              <a:rPr lang="pl-PL" dirty="0" smtClean="0"/>
              <a:t>– Bardzo ważne jest to, aby ten wzrost gospodarczy, który osiągniemy teraz, także dzięki funduszom UE, przełożył się na trwałe efekty i był impulsem do dalszego, takiego nakręcającego się rozwoju. Środki udzielane w formach zwrotnych mogą bowiem kilkakrotnie „pracować” w gospodarce. Trzeba się oczywiście liczyć z tym, że część z nich nie przyniesie zakładanego efektu, ale zdecydowana większość będzie pracowała nawet po roku 2020, po którym realizacja tych programów będzie stopniowo dobiegała końca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A6DE5-34A8-4B1B-BA12-738923BDCA6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1668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A6DE5-34A8-4B1B-BA12-738923BDCA6E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8798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A6DE5-34A8-4B1B-BA12-738923BDCA6E}" type="slidenum">
              <a:rPr lang="pl-PL" smtClean="0">
                <a:solidFill>
                  <a:prstClr val="black"/>
                </a:solidFill>
              </a:rPr>
              <a:pPr/>
              <a:t>15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9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Audyt</a:t>
            </a:r>
            <a:r>
              <a:rPr lang="pl-PL" baseline="0" dirty="0" smtClean="0"/>
              <a:t> energetyczny opracowany </a:t>
            </a:r>
            <a:r>
              <a:rPr lang="pl-PL" dirty="0" smtClean="0"/>
              <a:t>zgodnie z Rozporządzeniem Ministra Infrastruktury z dnia 17 marca 2009 r. w sprawie szczegółowego zakresu form audytu energetycznego oraz części audytu remontowego, wzorów kart audytów, a także algorytmu oceny opłacalności przedsięwzięcia termomodernizacyjnego z </a:t>
            </a:r>
            <a:r>
              <a:rPr lang="pl-PL" dirty="0" err="1" smtClean="0"/>
              <a:t>późn</a:t>
            </a:r>
            <a:r>
              <a:rPr lang="pl-PL" dirty="0" smtClean="0"/>
              <a:t>. zm.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A6DE5-34A8-4B1B-BA12-738923BDCA6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7144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4000" dirty="0" smtClean="0"/>
              <a:t>Pomoc de </a:t>
            </a:r>
            <a:r>
              <a:rPr lang="pl-PL" sz="4000" dirty="0" err="1" smtClean="0"/>
              <a:t>minimis</a:t>
            </a:r>
            <a:r>
              <a:rPr lang="pl-PL" sz="4000" dirty="0" smtClean="0"/>
              <a:t> może być udzielana do wysokości 200 000 EUR w okresie trzech lat podatkowych.</a:t>
            </a:r>
            <a:endParaRPr lang="pl-PL" sz="4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A6DE5-34A8-4B1B-BA12-738923BDCA6E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7306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A6DE5-34A8-4B1B-BA12-738923BDCA6E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1241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A6DE5-34A8-4B1B-BA12-738923BDCA6E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3642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F2A4-E903-44B8-87F0-1EDA474AF281}" type="datetimeFigureOut">
              <a:rPr lang="pl-PL" smtClean="0"/>
              <a:t>2018-11-23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2C46-A608-4821-B8CF-F60D852863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5277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F2A4-E903-44B8-87F0-1EDA474AF281}" type="datetimeFigureOut">
              <a:rPr lang="pl-PL" smtClean="0"/>
              <a:t>2018-11-23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2C46-A608-4821-B8CF-F60D852863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300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F2A4-E903-44B8-87F0-1EDA474AF281}" type="datetimeFigureOut">
              <a:rPr lang="pl-PL" smtClean="0"/>
              <a:t>2018-11-23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2C46-A608-4821-B8CF-F60D852863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51630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3B5C9FE-F9CB-4B6D-86FE-FAA384F31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65F5437C-8DFF-4F68-9205-F7985778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100084"/>
      </p:ext>
    </p:extLst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6">
            <a:extLst>
              <a:ext uri="{FF2B5EF4-FFF2-40B4-BE49-F238E27FC236}">
                <a16:creationId xmlns:a16="http://schemas.microsoft.com/office/drawing/2014/main" xmlns="" id="{85045B94-BE61-44C0-852D-53A561A2B62E}"/>
              </a:ext>
            </a:extLst>
          </p:cNvPr>
          <p:cNvSpPr/>
          <p:nvPr userDrawn="1"/>
        </p:nvSpPr>
        <p:spPr>
          <a:xfrm>
            <a:off x="0" y="500063"/>
            <a:ext cx="1238251" cy="1071562"/>
          </a:xfrm>
          <a:prstGeom prst="rect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800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717" y="357174"/>
            <a:ext cx="10153683" cy="1143000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717" y="1600201"/>
            <a:ext cx="10153683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xmlns="" id="{89924807-DFA5-46BA-A5A9-10C71C9181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8901" y="6356351"/>
            <a:ext cx="673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7B98691-95FB-4D97-8B18-CFCCE962E13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064982"/>
      </p:ext>
    </p:extLst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2F05E544-739F-492C-AFD4-360891E34D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4F7A7AD1-FB76-45B8-8397-8DFBADFCB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9EF97B16-AE2C-43A7-8704-5820B20EB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5EB5A23-7638-4B0F-B396-AE90FBBD3AF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826158"/>
      </p:ext>
    </p:extLst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C7093F9E-8255-4576-8AF6-FE65297AC9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E538755-1F7E-40EB-AF59-D852CBC41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10C49ACC-1279-4579-954B-854A00B87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E9F16E-8199-4537-8F56-D76312341755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8573228"/>
      </p:ext>
    </p:extLst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DB64673A-5DD5-4E63-B245-B600A6DF55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485" y="6246814"/>
            <a:ext cx="2838449" cy="4714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3" name="Symbol zastępczy numeru slajdu 3">
            <a:extLst>
              <a:ext uri="{FF2B5EF4-FFF2-40B4-BE49-F238E27FC236}">
                <a16:creationId xmlns:a16="http://schemas.microsoft.com/office/drawing/2014/main" xmlns="" id="{0C89DC93-B34B-48AD-A0C7-22535FF8A7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41833" y="6246814"/>
            <a:ext cx="2838451" cy="4714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E177FD2-2E8C-49CB-97BA-7713A6C032ED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24996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02372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717" y="357174"/>
            <a:ext cx="10153683" cy="1143000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717" y="1600201"/>
            <a:ext cx="10153683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1519925" y="6356351"/>
            <a:ext cx="672075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Prostokąt 6"/>
          <p:cNvSpPr/>
          <p:nvPr userDrawn="1"/>
        </p:nvSpPr>
        <p:spPr>
          <a:xfrm>
            <a:off x="0" y="500042"/>
            <a:ext cx="1238216" cy="1071570"/>
          </a:xfrm>
          <a:prstGeom prst="rect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0373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73822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F2A4-E903-44B8-87F0-1EDA474AF281}" type="datetimeFigureOut">
              <a:rPr lang="pl-PL" smtClean="0"/>
              <a:t>2018-11-23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2C46-A608-4821-B8CF-F60D852863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96507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023828"/>
      </p:ext>
    </p:extLst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12723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717" y="357174"/>
            <a:ext cx="10153683" cy="1143000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717" y="1600201"/>
            <a:ext cx="10153683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1519925" y="6356351"/>
            <a:ext cx="672075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7" name="Prostokąt 6"/>
          <p:cNvSpPr/>
          <p:nvPr userDrawn="1"/>
        </p:nvSpPr>
        <p:spPr>
          <a:xfrm>
            <a:off x="0" y="500042"/>
            <a:ext cx="1238216" cy="1071570"/>
          </a:xfrm>
          <a:prstGeom prst="rect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6351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0228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320574"/>
      </p:ext>
    </p:extLst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3B5C9FE-F9CB-4B6D-86FE-FAA384F31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65F5437C-8DFF-4F68-9205-F7985778E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473572"/>
      </p:ext>
    </p:extLst>
  </p:cSld>
  <p:clrMapOvr>
    <a:masterClrMapping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6">
            <a:extLst>
              <a:ext uri="{FF2B5EF4-FFF2-40B4-BE49-F238E27FC236}">
                <a16:creationId xmlns:a16="http://schemas.microsoft.com/office/drawing/2014/main" xmlns="" id="{85045B94-BE61-44C0-852D-53A561A2B62E}"/>
              </a:ext>
            </a:extLst>
          </p:cNvPr>
          <p:cNvSpPr/>
          <p:nvPr userDrawn="1"/>
        </p:nvSpPr>
        <p:spPr>
          <a:xfrm>
            <a:off x="0" y="500063"/>
            <a:ext cx="1238251" cy="1071562"/>
          </a:xfrm>
          <a:prstGeom prst="rect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800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28717" y="357174"/>
            <a:ext cx="10153683" cy="1143000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28717" y="1600201"/>
            <a:ext cx="10153683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numeru slajdu 5">
            <a:extLst>
              <a:ext uri="{FF2B5EF4-FFF2-40B4-BE49-F238E27FC236}">
                <a16:creationId xmlns:a16="http://schemas.microsoft.com/office/drawing/2014/main" xmlns="" id="{89924807-DFA5-46BA-A5A9-10C71C9181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18901" y="6356351"/>
            <a:ext cx="6731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7B98691-95FB-4D97-8B18-CFCCE962E13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726031"/>
      </p:ext>
    </p:extLst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2F05E544-739F-492C-AFD4-360891E34D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4F7A7AD1-FB76-45B8-8397-8DFBADFCB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9EF97B16-AE2C-43A7-8704-5820B20EB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5EB5A23-7638-4B0F-B396-AE90FBBD3AF1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180814"/>
      </p:ext>
    </p:extLst>
  </p:cSld>
  <p:clrMapOvr>
    <a:masterClrMapping/>
  </p:clrMapOvr>
  <p:transition spd="med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C7093F9E-8255-4576-8AF6-FE65297AC9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3E538755-1F7E-40EB-AF59-D852CBC41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10C49ACC-1279-4579-954B-854A00B87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1E9F16E-8199-4537-8F56-D76312341755}" type="slidenum">
              <a:rPr lang="pl-PL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422276"/>
      </p:ext>
    </p:extLst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DB64673A-5DD5-4E63-B245-B600A6DF55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7485" y="6246814"/>
            <a:ext cx="2838449" cy="4714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/>
              </a:solidFill>
            </a:endParaRPr>
          </a:p>
        </p:txBody>
      </p:sp>
      <p:sp>
        <p:nvSpPr>
          <p:cNvPr id="3" name="Symbol zastępczy numeru slajdu 3">
            <a:extLst>
              <a:ext uri="{FF2B5EF4-FFF2-40B4-BE49-F238E27FC236}">
                <a16:creationId xmlns:a16="http://schemas.microsoft.com/office/drawing/2014/main" xmlns="" id="{0C89DC93-B34B-48AD-A0C7-22535FF8A7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741833" y="6246814"/>
            <a:ext cx="2838451" cy="471487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E177FD2-2E8C-49CB-97BA-7713A6C032ED}" type="slidenum">
              <a:rPr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62310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F2A4-E903-44B8-87F0-1EDA474AF281}" type="datetimeFigureOut">
              <a:rPr lang="pl-PL" smtClean="0"/>
              <a:t>2018-11-23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2C46-A608-4821-B8CF-F60D852863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2539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F2A4-E903-44B8-87F0-1EDA474AF281}" type="datetimeFigureOut">
              <a:rPr lang="pl-PL" smtClean="0"/>
              <a:t>2018-11-23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2C46-A608-4821-B8CF-F60D852863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87147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F2A4-E903-44B8-87F0-1EDA474AF281}" type="datetimeFigureOut">
              <a:rPr lang="pl-PL" smtClean="0"/>
              <a:t>2018-11-23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2C46-A608-4821-B8CF-F60D852863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2275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F2A4-E903-44B8-87F0-1EDA474AF281}" type="datetimeFigureOut">
              <a:rPr lang="pl-PL" smtClean="0"/>
              <a:t>2018-11-23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2C46-A608-4821-B8CF-F60D852863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3372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F2A4-E903-44B8-87F0-1EDA474AF281}" type="datetimeFigureOut">
              <a:rPr lang="pl-PL" smtClean="0"/>
              <a:t>2018-11-23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2C46-A608-4821-B8CF-F60D852863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6838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F2A4-E903-44B8-87F0-1EDA474AF281}" type="datetimeFigureOut">
              <a:rPr lang="pl-PL" smtClean="0"/>
              <a:t>2018-11-23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2C46-A608-4821-B8CF-F60D852863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4913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9F2A4-E903-44B8-87F0-1EDA474AF281}" type="datetimeFigureOut">
              <a:rPr lang="pl-PL" smtClean="0"/>
              <a:t>2018-11-23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E2C46-A608-4821-B8CF-F60D852863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38126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.jpe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9F2A4-E903-44B8-87F0-1EDA474AF281}" type="datetimeFigureOut">
              <a:rPr lang="pl-PL" smtClean="0"/>
              <a:t>2018-11-23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E2C46-A608-4821-B8CF-F60D852863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258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az 26" descr="Obraz1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" r="7246" b="3027"/>
          <a:stretch>
            <a:fillRect/>
          </a:stretch>
        </p:blipFill>
        <p:spPr bwMode="auto">
          <a:xfrm>
            <a:off x="1" y="0"/>
            <a:ext cx="121814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Symbol zastępczy tytułu 1"/>
          <p:cNvSpPr>
            <a:spLocks noGrp="1" noChangeArrowheads="1"/>
          </p:cNvSpPr>
          <p:nvPr>
            <p:ph type="title"/>
          </p:nvPr>
        </p:nvSpPr>
        <p:spPr bwMode="auto">
          <a:xfrm>
            <a:off x="1333501" y="357188"/>
            <a:ext cx="10248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8" name="Symbol zastępczy tekstu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3501" y="1600201"/>
            <a:ext cx="102489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tekst</a:t>
            </a:r>
          </a:p>
          <a:p>
            <a:pPr lvl="1"/>
            <a:r>
              <a:rPr lang="pl-PL" altLang="pl-PL" smtClean="0"/>
              <a:t>Drugi poziom tekstu</a:t>
            </a:r>
          </a:p>
          <a:p>
            <a:pPr lvl="2"/>
            <a:r>
              <a:rPr lang="pl-PL" altLang="pl-PL" smtClean="0"/>
              <a:t>Trzeci poziom tekstu</a:t>
            </a:r>
          </a:p>
          <a:p>
            <a:pPr lvl="3"/>
            <a:r>
              <a:rPr lang="pl-PL" altLang="pl-PL" smtClean="0"/>
              <a:t>Czwarty poziom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0" name="Obraz 8" descr="dekor2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" t="31482" b="38889"/>
          <a:stretch>
            <a:fillRect/>
          </a:stretch>
        </p:blipFill>
        <p:spPr bwMode="auto">
          <a:xfrm>
            <a:off x="1" y="554038"/>
            <a:ext cx="1250951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rostokąt 10"/>
          <p:cNvSpPr/>
          <p:nvPr userDrawn="1"/>
        </p:nvSpPr>
        <p:spPr>
          <a:xfrm>
            <a:off x="1" y="6237288"/>
            <a:ext cx="12181417" cy="62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800">
              <a:solidFill>
                <a:prstClr val="white"/>
              </a:solidFill>
            </a:endParaRPr>
          </a:p>
        </p:txBody>
      </p:sp>
      <p:sp>
        <p:nvSpPr>
          <p:cNvPr id="1032" name="pole tekstowe 11"/>
          <p:cNvSpPr txBox="1">
            <a:spLocks noChangeArrowheads="1"/>
          </p:cNvSpPr>
          <p:nvPr userDrawn="1"/>
        </p:nvSpPr>
        <p:spPr bwMode="auto">
          <a:xfrm>
            <a:off x="285751" y="6381751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1400" i="1" smtClean="0">
                <a:solidFill>
                  <a:srgbClr val="7F7F7F"/>
                </a:solidFill>
                <a:latin typeface="Calibri" panose="020F0502020204030204" pitchFamily="34" charset="0"/>
              </a:rPr>
              <a:t>Zainwestujmy razem w środowisko</a:t>
            </a:r>
          </a:p>
        </p:txBody>
      </p:sp>
      <p:pic>
        <p:nvPicPr>
          <p:cNvPr id="1033" name="Obraz 15" descr="H:\Public\Promocja\LOGOTYPY\POIiŚ\2014-2020\ciągi znaków od 1 stycznia 2018\Kolor z barwy RP\FE+RP+NF+UE.jp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1" y="6238876"/>
            <a:ext cx="768138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9823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SzPct val="70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az 26" descr="Obraz1.jpg"/>
          <p:cNvPicPr>
            <a:picLocks noChangeAspect="1"/>
          </p:cNvPicPr>
          <p:nvPr userDrawn="1"/>
        </p:nvPicPr>
        <p:blipFill>
          <a:blip r:embed="rId6" cstate="print"/>
          <a:srcRect t="123" r="7247" b="3027"/>
          <a:stretch>
            <a:fillRect/>
          </a:stretch>
        </p:blipFill>
        <p:spPr>
          <a:xfrm>
            <a:off x="0" y="0"/>
            <a:ext cx="12180709" cy="6858000"/>
          </a:xfrm>
          <a:prstGeom prst="rect">
            <a:avLst/>
          </a:prstGeom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333467" y="357174"/>
            <a:ext cx="102489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33467" y="1600201"/>
            <a:ext cx="1024893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tekst</a:t>
            </a:r>
          </a:p>
          <a:p>
            <a:pPr lvl="1"/>
            <a:r>
              <a:rPr lang="pl-PL" dirty="0" smtClean="0"/>
              <a:t>Drugi poziom tekstu</a:t>
            </a:r>
          </a:p>
          <a:p>
            <a:pPr lvl="2"/>
            <a:r>
              <a:rPr lang="pl-PL" dirty="0" smtClean="0"/>
              <a:t>Trzeci poziom tekstu</a:t>
            </a:r>
          </a:p>
          <a:p>
            <a:pPr lvl="3"/>
            <a:r>
              <a:rPr lang="pl-PL" dirty="0" smtClean="0"/>
              <a:t>Czwarty poziom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8" descr="dekor2.png"/>
          <p:cNvPicPr>
            <a:picLocks noChangeAspect="1"/>
          </p:cNvPicPr>
          <p:nvPr userDrawn="1"/>
        </p:nvPicPr>
        <p:blipFill>
          <a:blip r:embed="rId7" cstate="print"/>
          <a:srcRect l="470" t="31482" b="38888"/>
          <a:stretch>
            <a:fillRect/>
          </a:stretch>
        </p:blipFill>
        <p:spPr>
          <a:xfrm>
            <a:off x="1" y="554638"/>
            <a:ext cx="1250169" cy="945528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>
            <a:off x="0" y="6237312"/>
            <a:ext cx="12180709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>
              <a:solidFill>
                <a:prstClr val="white"/>
              </a:solidFill>
            </a:endParaRPr>
          </a:p>
        </p:txBody>
      </p:sp>
      <p:sp>
        <p:nvSpPr>
          <p:cNvPr id="12" name="pole tekstowe 11"/>
          <p:cNvSpPr txBox="1"/>
          <p:nvPr userDrawn="1"/>
        </p:nvSpPr>
        <p:spPr>
          <a:xfrm>
            <a:off x="285709" y="6381329"/>
            <a:ext cx="5143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solidFill>
                  <a:prstClr val="white">
                    <a:lumMod val="50000"/>
                  </a:prstClr>
                </a:solidFill>
              </a:rPr>
              <a:t>Zainwestujmy razem w środowisko</a:t>
            </a:r>
            <a:endParaRPr lang="pl-PL" sz="1400" i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883" y="6250337"/>
            <a:ext cx="6542517" cy="57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660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spcBef>
          <a:spcPct val="20000"/>
        </a:spcBef>
        <a:buSzPct val="70000"/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az 26" descr="Obraz1.jpg"/>
          <p:cNvPicPr>
            <a:picLocks noChangeAspect="1"/>
          </p:cNvPicPr>
          <p:nvPr userDrawn="1"/>
        </p:nvPicPr>
        <p:blipFill>
          <a:blip r:embed="rId6" cstate="print"/>
          <a:srcRect t="123" r="7247" b="3027"/>
          <a:stretch>
            <a:fillRect/>
          </a:stretch>
        </p:blipFill>
        <p:spPr>
          <a:xfrm>
            <a:off x="0" y="0"/>
            <a:ext cx="12180709" cy="6858000"/>
          </a:xfrm>
          <a:prstGeom prst="rect">
            <a:avLst/>
          </a:prstGeom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333467" y="357174"/>
            <a:ext cx="1024893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33467" y="1600201"/>
            <a:ext cx="1024893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tekst</a:t>
            </a:r>
          </a:p>
          <a:p>
            <a:pPr lvl="1"/>
            <a:r>
              <a:rPr lang="pl-PL" dirty="0" smtClean="0"/>
              <a:t>Drugi poziom tekstu</a:t>
            </a:r>
          </a:p>
          <a:p>
            <a:pPr lvl="2"/>
            <a:r>
              <a:rPr lang="pl-PL" dirty="0" smtClean="0"/>
              <a:t>Trzeci poziom tekstu</a:t>
            </a:r>
          </a:p>
          <a:p>
            <a:pPr lvl="3"/>
            <a:r>
              <a:rPr lang="pl-PL" dirty="0" smtClean="0"/>
              <a:t>Czwarty poziom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Obraz 8" descr="dekor2.png"/>
          <p:cNvPicPr>
            <a:picLocks noChangeAspect="1"/>
          </p:cNvPicPr>
          <p:nvPr userDrawn="1"/>
        </p:nvPicPr>
        <p:blipFill>
          <a:blip r:embed="rId7" cstate="print"/>
          <a:srcRect l="470" t="31482" b="38888"/>
          <a:stretch>
            <a:fillRect/>
          </a:stretch>
        </p:blipFill>
        <p:spPr>
          <a:xfrm>
            <a:off x="1" y="554638"/>
            <a:ext cx="1250169" cy="945528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>
            <a:off x="0" y="6237312"/>
            <a:ext cx="12180709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800">
              <a:solidFill>
                <a:prstClr val="white"/>
              </a:solidFill>
            </a:endParaRPr>
          </a:p>
        </p:txBody>
      </p:sp>
      <p:sp>
        <p:nvSpPr>
          <p:cNvPr id="12" name="pole tekstowe 11"/>
          <p:cNvSpPr txBox="1"/>
          <p:nvPr userDrawn="1"/>
        </p:nvSpPr>
        <p:spPr>
          <a:xfrm>
            <a:off x="285709" y="6381329"/>
            <a:ext cx="5143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solidFill>
                  <a:prstClr val="white">
                    <a:lumMod val="50000"/>
                  </a:prstClr>
                </a:solidFill>
              </a:rPr>
              <a:t>Zainwestujmy razem w środowisko</a:t>
            </a:r>
            <a:endParaRPr lang="pl-PL" sz="1400" i="1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883" y="6250337"/>
            <a:ext cx="6542517" cy="57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27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spcBef>
          <a:spcPct val="20000"/>
        </a:spcBef>
        <a:buSzPct val="70000"/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az 26" descr="Obraz1.jp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" r="7246" b="3027"/>
          <a:stretch>
            <a:fillRect/>
          </a:stretch>
        </p:blipFill>
        <p:spPr bwMode="auto">
          <a:xfrm>
            <a:off x="1" y="0"/>
            <a:ext cx="1218141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Symbol zastępczy tytułu 1"/>
          <p:cNvSpPr>
            <a:spLocks noGrp="1" noChangeArrowheads="1"/>
          </p:cNvSpPr>
          <p:nvPr>
            <p:ph type="title"/>
          </p:nvPr>
        </p:nvSpPr>
        <p:spPr bwMode="auto">
          <a:xfrm>
            <a:off x="1333501" y="357188"/>
            <a:ext cx="102489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1028" name="Symbol zastępczy tekstu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3501" y="1600201"/>
            <a:ext cx="102489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tekst</a:t>
            </a:r>
          </a:p>
          <a:p>
            <a:pPr lvl="1"/>
            <a:r>
              <a:rPr lang="pl-PL" altLang="pl-PL" smtClean="0"/>
              <a:t>Drugi poziom tekstu</a:t>
            </a:r>
          </a:p>
          <a:p>
            <a:pPr lvl="2"/>
            <a:r>
              <a:rPr lang="pl-PL" altLang="pl-PL" smtClean="0"/>
              <a:t>Trzeci poziom tekstu</a:t>
            </a:r>
          </a:p>
          <a:p>
            <a:pPr lvl="3"/>
            <a:r>
              <a:rPr lang="pl-PL" altLang="pl-PL" smtClean="0"/>
              <a:t>Czwarty poziom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0" name="Obraz 8" descr="dekor2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" t="31482" b="38889"/>
          <a:stretch>
            <a:fillRect/>
          </a:stretch>
        </p:blipFill>
        <p:spPr bwMode="auto">
          <a:xfrm>
            <a:off x="1" y="554038"/>
            <a:ext cx="1250951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rostokąt 10"/>
          <p:cNvSpPr/>
          <p:nvPr userDrawn="1"/>
        </p:nvSpPr>
        <p:spPr>
          <a:xfrm>
            <a:off x="1" y="6237288"/>
            <a:ext cx="12181417" cy="62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 sz="1800">
              <a:solidFill>
                <a:prstClr val="white"/>
              </a:solidFill>
            </a:endParaRPr>
          </a:p>
        </p:txBody>
      </p:sp>
      <p:sp>
        <p:nvSpPr>
          <p:cNvPr id="1032" name="pole tekstowe 11"/>
          <p:cNvSpPr txBox="1">
            <a:spLocks noChangeArrowheads="1"/>
          </p:cNvSpPr>
          <p:nvPr userDrawn="1"/>
        </p:nvSpPr>
        <p:spPr bwMode="auto">
          <a:xfrm>
            <a:off x="285751" y="6381751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1400" i="1" smtClean="0">
                <a:solidFill>
                  <a:srgbClr val="7F7F7F"/>
                </a:solidFill>
                <a:latin typeface="Calibri" panose="020F0502020204030204" pitchFamily="34" charset="0"/>
              </a:rPr>
              <a:t>Zainwestujmy razem w środowisko</a:t>
            </a:r>
          </a:p>
        </p:txBody>
      </p:sp>
      <p:pic>
        <p:nvPicPr>
          <p:cNvPr id="1033" name="Obraz 15" descr="H:\Public\Promocja\LOGOTYPY\POIiŚ\2014-2020\ciągi znaków od 1 stycznia 2018\Kolor z barwy RP\FE+RP+NF+UE.jpg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1" y="6238876"/>
            <a:ext cx="768138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2416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just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rtl="0" eaLnBrk="0" fontAlgn="base" hangingPunct="0">
        <a:spcBef>
          <a:spcPct val="20000"/>
        </a:spcBef>
        <a:spcAft>
          <a:spcPct val="0"/>
        </a:spcAft>
        <a:buSzPct val="70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bit.ly/H2020PP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enquiries" TargetMode="External"/><Relationship Id="rId2" Type="http://schemas.openxmlformats.org/officeDocument/2006/relationships/hyperlink" Target="http://bit.ly/H2020P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ec.europa.eu/enterprise/initiatives/cosme/index_en.htm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enterprise/initiatives/cosme/index_en.htm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ec.europa.eu/enterprise/initiatives/cosme/index_en.htm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ec.europa.eu/enterprise/initiatives/cosme/index_en.htm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ec.europa.eu/research/enquiries" TargetMode="External"/><Relationship Id="rId3" Type="http://schemas.openxmlformats.org/officeDocument/2006/relationships/hyperlink" Target="http://www.pi.gov.pl/" TargetMode="External"/><Relationship Id="rId7" Type="http://schemas.openxmlformats.org/officeDocument/2006/relationships/hyperlink" Target="http://fundacja.opole.pl/" TargetMode="External"/><Relationship Id="rId2" Type="http://schemas.openxmlformats.org/officeDocument/2006/relationships/hyperlink" Target="http://www.funduszeeuropejskie.gov.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crg.opolskie.pl/" TargetMode="External"/><Relationship Id="rId5" Type="http://schemas.openxmlformats.org/officeDocument/2006/relationships/hyperlink" Target="http://www.parp.gov.pl/" TargetMode="External"/><Relationship Id="rId4" Type="http://schemas.openxmlformats.org/officeDocument/2006/relationships/hyperlink" Target="http://www.kpk.gov.pl/" TargetMode="Externa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://www.ocrg.opolskie.pl/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gi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ipsa 4"/>
          <p:cNvSpPr/>
          <p:nvPr/>
        </p:nvSpPr>
        <p:spPr>
          <a:xfrm>
            <a:off x="158295" y="153631"/>
            <a:ext cx="2960008" cy="2894985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A7F771"/>
            </a:solidFill>
          </a:ln>
          <a:effectLst/>
          <a:scene3d>
            <a:camera prst="orthographicFront"/>
            <a:lightRig rig="threePt" dir="t">
              <a:rot lat="0" lon="0" rev="7500000"/>
            </a:lightRig>
          </a:scene3d>
          <a:sp3d z="152400" extrusionH="63500" prstMaterial="matte">
            <a:bevelT w="50800" h="19050" prst="relaxedInset"/>
            <a:contourClr>
              <a:sysClr val="window" lastClr="FFFFFF"/>
            </a:contourClr>
          </a:sp3d>
        </p:spPr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73049" y="163901"/>
            <a:ext cx="11874500" cy="3993072"/>
          </a:xfrm>
        </p:spPr>
        <p:txBody>
          <a:bodyPr>
            <a:normAutofit fontScale="90000"/>
          </a:bodyPr>
          <a:lstStyle/>
          <a:p>
            <a:pPr>
              <a:lnSpc>
                <a:spcPct val="114000"/>
              </a:lnSpc>
            </a:pPr>
            <a:r>
              <a:rPr lang="pl-PL" b="1" dirty="0" smtClean="0">
                <a:solidFill>
                  <a:srgbClr val="30303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Środki unijne </a:t>
            </a:r>
            <a:br>
              <a:rPr lang="pl-PL" b="1" dirty="0" smtClean="0">
                <a:solidFill>
                  <a:srgbClr val="30303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 smtClean="0">
                <a:solidFill>
                  <a:srgbClr val="30303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przedsiębiorców </a:t>
            </a:r>
            <a:br>
              <a:rPr lang="pl-PL" b="1" dirty="0" smtClean="0">
                <a:solidFill>
                  <a:srgbClr val="30303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 smtClean="0">
                <a:solidFill>
                  <a:srgbClr val="30303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inwestycje </a:t>
            </a:r>
            <a:br>
              <a:rPr lang="pl-PL" b="1" dirty="0" smtClean="0">
                <a:solidFill>
                  <a:srgbClr val="30303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 smtClean="0">
                <a:solidFill>
                  <a:srgbClr val="303030"/>
                </a:solidFill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zakresu ochrony środowiska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638299" y="4365476"/>
            <a:ext cx="9144000" cy="456690"/>
          </a:xfrm>
        </p:spPr>
        <p:txBody>
          <a:bodyPr/>
          <a:lstStyle/>
          <a:p>
            <a:r>
              <a:rPr lang="pl-PL" dirty="0" smtClean="0"/>
              <a:t>23.11.2018 r.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3" b="18220"/>
          <a:stretch/>
        </p:blipFill>
        <p:spPr>
          <a:xfrm>
            <a:off x="1043010" y="5193103"/>
            <a:ext cx="10334577" cy="1587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2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03868"/>
            <a:ext cx="10515600" cy="1659618"/>
          </a:xfrm>
        </p:spPr>
        <p:txBody>
          <a:bodyPr>
            <a:noAutofit/>
          </a:bodyPr>
          <a:lstStyle/>
          <a:p>
            <a:pPr marL="342900" lvl="0" indent="-342900" algn="ctr">
              <a:lnSpc>
                <a:spcPct val="100000"/>
              </a:lnSpc>
              <a:spcAft>
                <a:spcPts val="800"/>
              </a:spcAft>
            </a:pPr>
            <a:r>
              <a:rPr lang="pl-PL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Przegląd oferty </a:t>
            </a:r>
            <a:r>
              <a:rPr lang="pl-PL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przedsiębiorców </a:t>
            </a:r>
            <a:br>
              <a:rPr lang="pl-PL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ramach </a:t>
            </a:r>
            <a:r>
              <a:rPr lang="pl-PL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POIiŚ</a:t>
            </a:r>
            <a:r>
              <a:rPr lang="pl-PL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2014-2020 </a:t>
            </a:r>
            <a:br>
              <a:rPr lang="pl-PL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inwestycje w zakresie ochrony środowiska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98603"/>
            <a:ext cx="10515600" cy="3822792"/>
          </a:xfrm>
        </p:spPr>
        <p:txBody>
          <a:bodyPr>
            <a:normAutofit fontScale="70000" lnSpcReduction="20000"/>
          </a:bodyPr>
          <a:lstStyle/>
          <a:p>
            <a:pPr marL="45720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Instytucja Pośrednicząca: Ministerstwo Energii, 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Instytucja Wdrażająca: NFOŚiGW 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b="1" dirty="0" smtClean="0"/>
              <a:t>Oś </a:t>
            </a:r>
            <a:r>
              <a:rPr lang="pl-PL" sz="3200" b="1" dirty="0"/>
              <a:t>priorytetowa</a:t>
            </a:r>
            <a:r>
              <a:rPr lang="pl-PL" sz="3200" dirty="0"/>
              <a:t> </a:t>
            </a:r>
            <a:r>
              <a:rPr lang="pl-PL" sz="3200" b="1" dirty="0"/>
              <a:t>I</a:t>
            </a:r>
            <a:r>
              <a:rPr lang="pl-PL" sz="3200" dirty="0"/>
              <a:t> </a:t>
            </a:r>
            <a:r>
              <a:rPr lang="pl-PL" sz="3200" dirty="0" smtClean="0"/>
              <a:t>- Zmniejszenie </a:t>
            </a:r>
            <a:r>
              <a:rPr lang="pl-PL" sz="3200" dirty="0"/>
              <a:t>emisyjności </a:t>
            </a:r>
            <a:r>
              <a:rPr lang="pl-PL" sz="3200" dirty="0" smtClean="0"/>
              <a:t>gospodarki</a:t>
            </a:r>
            <a:endParaRPr lang="pl-PL" sz="32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Działanie </a:t>
            </a:r>
            <a:r>
              <a:rPr lang="pl-P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 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Wspieranie wytwarzania i dystrybucji energii pochodzącej ze źródeł </a:t>
            </a:r>
            <a:r>
              <a:rPr lang="pl-PL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odnawialnych</a:t>
            </a:r>
            <a:endParaRPr lang="pl-PL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Poddziałanie 1.1.1 </a:t>
            </a:r>
            <a:r>
              <a:rPr lang="pl-P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Wspieranie inwestycji dotyczących wytwarzania energii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odnawialnych źródeł wraz z podłączeniem tych źródeł do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sieci </a:t>
            </a:r>
            <a:r>
              <a:rPr lang="pl-PL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dystrybucyjnej/przesyłowej</a:t>
            </a:r>
            <a:endParaRPr lang="pl-PL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l-PL" sz="3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b="20514"/>
          <a:stretch/>
        </p:blipFill>
        <p:spPr>
          <a:xfrm>
            <a:off x="2034424" y="5586278"/>
            <a:ext cx="8123152" cy="118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22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693050" y="209705"/>
            <a:ext cx="11170557" cy="1822934"/>
            <a:chOff x="693050" y="209705"/>
            <a:chExt cx="11170557" cy="1822934"/>
          </a:xfrm>
        </p:grpSpPr>
        <p:sp>
          <p:nvSpPr>
            <p:cNvPr id="8" name="Prostokąt 7"/>
            <p:cNvSpPr/>
            <p:nvPr/>
          </p:nvSpPr>
          <p:spPr>
            <a:xfrm flipV="1">
              <a:off x="693050" y="1632491"/>
              <a:ext cx="11170557" cy="400148"/>
            </a:xfrm>
            <a:prstGeom prst="rect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" name="Dowolny kształt 2"/>
            <p:cNvSpPr/>
            <p:nvPr/>
          </p:nvSpPr>
          <p:spPr>
            <a:xfrm>
              <a:off x="693050" y="209705"/>
              <a:ext cx="11170557" cy="1380060"/>
            </a:xfrm>
            <a:custGeom>
              <a:avLst/>
              <a:gdLst>
                <a:gd name="connsiteX0" fmla="*/ 0 w 11170557"/>
                <a:gd name="connsiteY0" fmla="*/ 0 h 1488465"/>
                <a:gd name="connsiteX1" fmla="*/ 11170557 w 11170557"/>
                <a:gd name="connsiteY1" fmla="*/ 0 h 1488465"/>
                <a:gd name="connsiteX2" fmla="*/ 11170557 w 11170557"/>
                <a:gd name="connsiteY2" fmla="*/ 1488465 h 1488465"/>
                <a:gd name="connsiteX3" fmla="*/ 0 w 11170557"/>
                <a:gd name="connsiteY3" fmla="*/ 1488465 h 1488465"/>
                <a:gd name="connsiteX4" fmla="*/ 0 w 11170557"/>
                <a:gd name="connsiteY4" fmla="*/ 0 h 1488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0557" h="1488465">
                  <a:moveTo>
                    <a:pt x="0" y="0"/>
                  </a:moveTo>
                  <a:lnTo>
                    <a:pt x="11170557" y="0"/>
                  </a:lnTo>
                  <a:lnTo>
                    <a:pt x="11170557" y="1488465"/>
                  </a:lnTo>
                  <a:lnTo>
                    <a:pt x="0" y="148846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6210" tIns="156210" rIns="156210" bIns="156210" numCol="1" spcCol="1270" anchor="t" anchorCtr="0">
              <a:noAutofit/>
            </a:bodyPr>
            <a:lstStyle/>
            <a:p>
              <a:pPr lvl="0" algn="ctr" defTabSz="18224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4100" kern="1200" dirty="0" smtClean="0"/>
                <a:t>Zakres przedsięwzięcia w ramach działania 1.1.1. </a:t>
              </a:r>
              <a:r>
                <a:rPr lang="pl-PL" sz="4100" kern="1200" dirty="0" err="1" smtClean="0"/>
                <a:t>POIiŚ</a:t>
              </a:r>
              <a:r>
                <a:rPr lang="pl-PL" sz="4100" kern="1200" dirty="0" smtClean="0"/>
                <a:t> – konkurs IV </a:t>
              </a:r>
              <a:endParaRPr lang="pl-PL" sz="4100" kern="1200" dirty="0"/>
            </a:p>
          </p:txBody>
        </p:sp>
      </p:grp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b="20514"/>
          <a:stretch/>
        </p:blipFill>
        <p:spPr>
          <a:xfrm>
            <a:off x="2034424" y="5586278"/>
            <a:ext cx="8123152" cy="1181370"/>
          </a:xfrm>
          <a:prstGeom prst="rect">
            <a:avLst/>
          </a:prstGeom>
        </p:spPr>
      </p:pic>
      <p:grpSp>
        <p:nvGrpSpPr>
          <p:cNvPr id="9" name="Grupa 8"/>
          <p:cNvGrpSpPr/>
          <p:nvPr/>
        </p:nvGrpSpPr>
        <p:grpSpPr>
          <a:xfrm>
            <a:off x="693049" y="1718766"/>
            <a:ext cx="11180601" cy="3738510"/>
            <a:chOff x="693049" y="1653452"/>
            <a:chExt cx="11180601" cy="3738510"/>
          </a:xfrm>
        </p:grpSpPr>
        <p:sp>
          <p:nvSpPr>
            <p:cNvPr id="10" name="Dowolny kształt 9"/>
            <p:cNvSpPr/>
            <p:nvPr/>
          </p:nvSpPr>
          <p:spPr>
            <a:xfrm>
              <a:off x="693049" y="1653452"/>
              <a:ext cx="11170557" cy="1569151"/>
            </a:xfrm>
            <a:custGeom>
              <a:avLst/>
              <a:gdLst>
                <a:gd name="connsiteX0" fmla="*/ 0 w 11170557"/>
                <a:gd name="connsiteY0" fmla="*/ 0 h 1692794"/>
                <a:gd name="connsiteX1" fmla="*/ 11170557 w 11170557"/>
                <a:gd name="connsiteY1" fmla="*/ 0 h 1692794"/>
                <a:gd name="connsiteX2" fmla="*/ 11170557 w 11170557"/>
                <a:gd name="connsiteY2" fmla="*/ 1692794 h 1692794"/>
                <a:gd name="connsiteX3" fmla="*/ 0 w 11170557"/>
                <a:gd name="connsiteY3" fmla="*/ 1692794 h 1692794"/>
                <a:gd name="connsiteX4" fmla="*/ 0 w 11170557"/>
                <a:gd name="connsiteY4" fmla="*/ 0 h 1692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0557" h="1692794">
                  <a:moveTo>
                    <a:pt x="0" y="0"/>
                  </a:moveTo>
                  <a:lnTo>
                    <a:pt x="11170557" y="0"/>
                  </a:lnTo>
                  <a:lnTo>
                    <a:pt x="11170557" y="1692794"/>
                  </a:lnTo>
                  <a:lnTo>
                    <a:pt x="0" y="1692794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060" tIns="99060" rIns="99060" bIns="99060" numCol="1" spcCol="1270" anchor="ctr" anchorCtr="0">
              <a:noAutofit/>
            </a:bodyPr>
            <a:lstStyle/>
            <a:p>
              <a:pPr lvl="0" algn="ctr" defTabSz="11557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600" kern="1200" dirty="0" smtClean="0"/>
                <a:t>Budowa nowych lub przebudowa instalacji skutkującej zwiększeniem mocy zainstalowanej jednostek wytwarzania energii z OZE związanej z budową nowych lub przebudową jednostek wytwarzania energii (elektrycznej lub elektrycznej i cieplnej w skojarzeniu) wykorzystujących:</a:t>
              </a:r>
              <a:endParaRPr lang="pl-PL" sz="2600" kern="1200" dirty="0"/>
            </a:p>
          </p:txBody>
        </p:sp>
        <p:sp>
          <p:nvSpPr>
            <p:cNvPr id="16" name="Prostokąt 15"/>
            <p:cNvSpPr/>
            <p:nvPr/>
          </p:nvSpPr>
          <p:spPr>
            <a:xfrm>
              <a:off x="693050" y="4376922"/>
              <a:ext cx="11170557" cy="1015040"/>
            </a:xfrm>
            <a:prstGeom prst="rect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Dowolny kształt 11"/>
            <p:cNvSpPr/>
            <p:nvPr/>
          </p:nvSpPr>
          <p:spPr>
            <a:xfrm>
              <a:off x="2949252" y="3243199"/>
              <a:ext cx="2233565" cy="1742460"/>
            </a:xfrm>
            <a:custGeom>
              <a:avLst/>
              <a:gdLst>
                <a:gd name="connsiteX0" fmla="*/ 0 w 2233565"/>
                <a:gd name="connsiteY0" fmla="*/ 0 h 2139926"/>
                <a:gd name="connsiteX1" fmla="*/ 2233565 w 2233565"/>
                <a:gd name="connsiteY1" fmla="*/ 0 h 2139926"/>
                <a:gd name="connsiteX2" fmla="*/ 2233565 w 2233565"/>
                <a:gd name="connsiteY2" fmla="*/ 2139926 h 2139926"/>
                <a:gd name="connsiteX3" fmla="*/ 0 w 2233565"/>
                <a:gd name="connsiteY3" fmla="*/ 2139926 h 2139926"/>
                <a:gd name="connsiteX4" fmla="*/ 0 w 2233565"/>
                <a:gd name="connsiteY4" fmla="*/ 0 h 2139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3565" h="2139926">
                  <a:moveTo>
                    <a:pt x="0" y="0"/>
                  </a:moveTo>
                  <a:lnTo>
                    <a:pt x="2233565" y="0"/>
                  </a:lnTo>
                  <a:lnTo>
                    <a:pt x="2233565" y="2139926"/>
                  </a:lnTo>
                  <a:lnTo>
                    <a:pt x="0" y="21399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kern="1200" dirty="0" smtClean="0"/>
                <a:t> biomasę - powyżej 5 </a:t>
              </a:r>
              <a:r>
                <a:rPr lang="pl-PL" sz="2400" kern="1200" dirty="0" err="1" smtClean="0"/>
                <a:t>MWth</a:t>
              </a:r>
              <a:r>
                <a:rPr lang="pl-PL" sz="2400" kern="1200" dirty="0" smtClean="0"/>
                <a:t>/</a:t>
              </a:r>
              <a:r>
                <a:rPr lang="pl-PL" sz="2400" kern="1200" dirty="0" err="1" smtClean="0"/>
                <a:t>MWe</a:t>
              </a:r>
              <a:endParaRPr lang="pl-PL" sz="2400" kern="1200" dirty="0"/>
            </a:p>
          </p:txBody>
        </p:sp>
        <p:sp>
          <p:nvSpPr>
            <p:cNvPr id="11" name="Dowolny kształt 10"/>
            <p:cNvSpPr/>
            <p:nvPr/>
          </p:nvSpPr>
          <p:spPr>
            <a:xfrm>
              <a:off x="693050" y="3235761"/>
              <a:ext cx="2233565" cy="1742460"/>
            </a:xfrm>
            <a:custGeom>
              <a:avLst/>
              <a:gdLst>
                <a:gd name="connsiteX0" fmla="*/ 0 w 2233565"/>
                <a:gd name="connsiteY0" fmla="*/ 0 h 2139926"/>
                <a:gd name="connsiteX1" fmla="*/ 2233565 w 2233565"/>
                <a:gd name="connsiteY1" fmla="*/ 0 h 2139926"/>
                <a:gd name="connsiteX2" fmla="*/ 2233565 w 2233565"/>
                <a:gd name="connsiteY2" fmla="*/ 2139926 h 2139926"/>
                <a:gd name="connsiteX3" fmla="*/ 0 w 2233565"/>
                <a:gd name="connsiteY3" fmla="*/ 2139926 h 2139926"/>
                <a:gd name="connsiteX4" fmla="*/ 0 w 2233565"/>
                <a:gd name="connsiteY4" fmla="*/ 0 h 2139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3565" h="2139926">
                  <a:moveTo>
                    <a:pt x="0" y="0"/>
                  </a:moveTo>
                  <a:lnTo>
                    <a:pt x="2233565" y="0"/>
                  </a:lnTo>
                  <a:lnTo>
                    <a:pt x="2233565" y="2139926"/>
                  </a:lnTo>
                  <a:lnTo>
                    <a:pt x="0" y="21399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kern="1200" dirty="0" smtClean="0"/>
                <a:t>energię wiatru - powyżej 5 </a:t>
              </a:r>
              <a:r>
                <a:rPr lang="pl-PL" sz="2400" kern="1200" dirty="0" err="1" smtClean="0"/>
                <a:t>MWe</a:t>
              </a:r>
              <a:endParaRPr lang="pl-PL" sz="2400" kern="1200" dirty="0"/>
            </a:p>
          </p:txBody>
        </p:sp>
        <p:sp>
          <p:nvSpPr>
            <p:cNvPr id="13" name="Dowolny kształt 12"/>
            <p:cNvSpPr/>
            <p:nvPr/>
          </p:nvSpPr>
          <p:spPr>
            <a:xfrm>
              <a:off x="5205958" y="3243199"/>
              <a:ext cx="2233565" cy="1742460"/>
            </a:xfrm>
            <a:custGeom>
              <a:avLst/>
              <a:gdLst>
                <a:gd name="connsiteX0" fmla="*/ 0 w 2233565"/>
                <a:gd name="connsiteY0" fmla="*/ 0 h 2139926"/>
                <a:gd name="connsiteX1" fmla="*/ 2233565 w 2233565"/>
                <a:gd name="connsiteY1" fmla="*/ 0 h 2139926"/>
                <a:gd name="connsiteX2" fmla="*/ 2233565 w 2233565"/>
                <a:gd name="connsiteY2" fmla="*/ 2139926 h 2139926"/>
                <a:gd name="connsiteX3" fmla="*/ 0 w 2233565"/>
                <a:gd name="connsiteY3" fmla="*/ 2139926 h 2139926"/>
                <a:gd name="connsiteX4" fmla="*/ 0 w 2233565"/>
                <a:gd name="connsiteY4" fmla="*/ 0 h 2139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3565" h="2139926">
                  <a:moveTo>
                    <a:pt x="0" y="0"/>
                  </a:moveTo>
                  <a:lnTo>
                    <a:pt x="2233565" y="0"/>
                  </a:lnTo>
                  <a:lnTo>
                    <a:pt x="2233565" y="2139926"/>
                  </a:lnTo>
                  <a:lnTo>
                    <a:pt x="0" y="21399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kern="1200" dirty="0" smtClean="0"/>
                <a:t>biogaz - powyżej 1 </a:t>
              </a:r>
              <a:r>
                <a:rPr lang="pl-PL" sz="2400" kern="1200" dirty="0" err="1" smtClean="0"/>
                <a:t>MWe</a:t>
              </a:r>
              <a:endParaRPr lang="pl-PL" sz="2400" kern="1200" dirty="0"/>
            </a:p>
          </p:txBody>
        </p:sp>
        <p:sp>
          <p:nvSpPr>
            <p:cNvPr id="14" name="Dowolny kształt 13"/>
            <p:cNvSpPr/>
            <p:nvPr/>
          </p:nvSpPr>
          <p:spPr>
            <a:xfrm>
              <a:off x="7417066" y="3243199"/>
              <a:ext cx="2233565" cy="1742460"/>
            </a:xfrm>
            <a:custGeom>
              <a:avLst/>
              <a:gdLst>
                <a:gd name="connsiteX0" fmla="*/ 0 w 2233565"/>
                <a:gd name="connsiteY0" fmla="*/ 0 h 2139926"/>
                <a:gd name="connsiteX1" fmla="*/ 2233565 w 2233565"/>
                <a:gd name="connsiteY1" fmla="*/ 0 h 2139926"/>
                <a:gd name="connsiteX2" fmla="*/ 2233565 w 2233565"/>
                <a:gd name="connsiteY2" fmla="*/ 2139926 h 2139926"/>
                <a:gd name="connsiteX3" fmla="*/ 0 w 2233565"/>
                <a:gd name="connsiteY3" fmla="*/ 2139926 h 2139926"/>
                <a:gd name="connsiteX4" fmla="*/ 0 w 2233565"/>
                <a:gd name="connsiteY4" fmla="*/ 0 h 2139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3565" h="2139926">
                  <a:moveTo>
                    <a:pt x="0" y="0"/>
                  </a:moveTo>
                  <a:lnTo>
                    <a:pt x="2233565" y="0"/>
                  </a:lnTo>
                  <a:lnTo>
                    <a:pt x="2233565" y="2139926"/>
                  </a:lnTo>
                  <a:lnTo>
                    <a:pt x="0" y="21399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kern="1200" dirty="0" smtClean="0"/>
                <a:t>wodę - powyżej 5 </a:t>
              </a:r>
              <a:r>
                <a:rPr lang="pl-PL" sz="2400" kern="1200" dirty="0" err="1" smtClean="0"/>
                <a:t>MWe</a:t>
              </a:r>
              <a:endParaRPr lang="pl-PL" sz="2400" kern="1200" dirty="0"/>
            </a:p>
          </p:txBody>
        </p:sp>
        <p:sp>
          <p:nvSpPr>
            <p:cNvPr id="15" name="Dowolny kształt 14"/>
            <p:cNvSpPr/>
            <p:nvPr/>
          </p:nvSpPr>
          <p:spPr>
            <a:xfrm>
              <a:off x="9640085" y="3243199"/>
              <a:ext cx="2233565" cy="1742460"/>
            </a:xfrm>
            <a:custGeom>
              <a:avLst/>
              <a:gdLst>
                <a:gd name="connsiteX0" fmla="*/ 0 w 2233565"/>
                <a:gd name="connsiteY0" fmla="*/ 0 h 2139926"/>
                <a:gd name="connsiteX1" fmla="*/ 2233565 w 2233565"/>
                <a:gd name="connsiteY1" fmla="*/ 0 h 2139926"/>
                <a:gd name="connsiteX2" fmla="*/ 2233565 w 2233565"/>
                <a:gd name="connsiteY2" fmla="*/ 2139926 h 2139926"/>
                <a:gd name="connsiteX3" fmla="*/ 0 w 2233565"/>
                <a:gd name="connsiteY3" fmla="*/ 2139926 h 2139926"/>
                <a:gd name="connsiteX4" fmla="*/ 0 w 2233565"/>
                <a:gd name="connsiteY4" fmla="*/ 0 h 2139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3565" h="2139926">
                  <a:moveTo>
                    <a:pt x="0" y="0"/>
                  </a:moveTo>
                  <a:lnTo>
                    <a:pt x="2233565" y="0"/>
                  </a:lnTo>
                  <a:lnTo>
                    <a:pt x="2233565" y="2139926"/>
                  </a:lnTo>
                  <a:lnTo>
                    <a:pt x="0" y="213992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kern="1200" dirty="0" smtClean="0"/>
                <a:t>energię promieniowania słonecznego - powyżej 2 </a:t>
              </a:r>
              <a:r>
                <a:rPr lang="pl-PL" sz="2400" kern="1200" dirty="0" err="1" smtClean="0"/>
                <a:t>MWe</a:t>
              </a:r>
              <a:r>
                <a:rPr lang="pl-PL" sz="2400" kern="1200" dirty="0" smtClean="0"/>
                <a:t>/</a:t>
              </a:r>
              <a:r>
                <a:rPr lang="pl-PL" sz="2400" kern="1200" dirty="0" err="1" smtClean="0"/>
                <a:t>MWth</a:t>
              </a:r>
              <a:endParaRPr lang="pl-PL" sz="24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9747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63285"/>
            <a:ext cx="10896600" cy="718458"/>
          </a:xfrm>
        </p:spPr>
        <p:txBody>
          <a:bodyPr>
            <a:normAutofit/>
          </a:bodyPr>
          <a:lstStyle/>
          <a:p>
            <a:pPr marL="457200" marR="0" lvl="1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31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POIiŚ</a:t>
            </a:r>
            <a:r>
              <a:rPr lang="pl-PL" sz="3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2014-2020 działanie </a:t>
            </a:r>
            <a:r>
              <a:rPr kumimoji="0" lang="pl-PL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1.1.1 </a:t>
            </a:r>
            <a:r>
              <a:rPr kumimoji="0" lang="pl-PL" sz="31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pl-PL" sz="31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KONKRS IV</a:t>
            </a:r>
            <a:endParaRPr lang="pl-PL" b="1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364017"/>
              </p:ext>
            </p:extLst>
          </p:nvPr>
        </p:nvGraphicFramePr>
        <p:xfrm>
          <a:off x="413657" y="881742"/>
          <a:ext cx="11527972" cy="4604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b="20514"/>
          <a:stretch/>
        </p:blipFill>
        <p:spPr>
          <a:xfrm>
            <a:off x="2034424" y="5586278"/>
            <a:ext cx="8123152" cy="118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77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03868"/>
            <a:ext cx="10515600" cy="1659618"/>
          </a:xfrm>
        </p:spPr>
        <p:txBody>
          <a:bodyPr>
            <a:noAutofit/>
          </a:bodyPr>
          <a:lstStyle/>
          <a:p>
            <a:pPr marL="342900" lvl="0" indent="-342900" algn="ctr">
              <a:lnSpc>
                <a:spcPct val="100000"/>
              </a:lnSpc>
              <a:spcAft>
                <a:spcPts val="800"/>
              </a:spcAft>
            </a:pPr>
            <a:r>
              <a:rPr lang="pl-PL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Przegląd oferty </a:t>
            </a:r>
            <a:r>
              <a:rPr lang="pl-PL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przedsiębiorców </a:t>
            </a:r>
            <a:br>
              <a:rPr lang="pl-PL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ramach </a:t>
            </a:r>
            <a:r>
              <a:rPr lang="pl-PL" sz="36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POIiŚ</a:t>
            </a:r>
            <a:r>
              <a:rPr lang="pl-PL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2014-2020 </a:t>
            </a:r>
            <a:br>
              <a:rPr lang="pl-PL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inwestycje w zakresie ochrony środowiska</a:t>
            </a:r>
            <a:endParaRPr lang="pl-PL" sz="3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98603"/>
            <a:ext cx="10515600" cy="3822792"/>
          </a:xfrm>
        </p:spPr>
        <p:txBody>
          <a:bodyPr>
            <a:normAutofit fontScale="77500" lnSpcReduction="20000"/>
          </a:bodyPr>
          <a:lstStyle/>
          <a:p>
            <a:pPr marL="45720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Instytucja Pośrednicząca: Ministerstwo Energii, 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Instytucja Wdrażająca: NFOŚiGW 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b="1" dirty="0" smtClean="0"/>
              <a:t>Oś </a:t>
            </a:r>
            <a:r>
              <a:rPr lang="pl-PL" sz="3200" b="1" dirty="0"/>
              <a:t>priorytetowa</a:t>
            </a:r>
            <a:r>
              <a:rPr lang="pl-PL" sz="3200" dirty="0"/>
              <a:t> </a:t>
            </a:r>
            <a:r>
              <a:rPr lang="pl-PL" sz="3200" b="1" dirty="0"/>
              <a:t>I</a:t>
            </a:r>
            <a:r>
              <a:rPr lang="pl-PL" sz="3200" dirty="0"/>
              <a:t> </a:t>
            </a:r>
            <a:r>
              <a:rPr lang="pl-PL" sz="3200" dirty="0" smtClean="0"/>
              <a:t>- Zmniejszenie </a:t>
            </a:r>
            <a:r>
              <a:rPr lang="pl-PL" sz="3200" dirty="0"/>
              <a:t>emisyjności </a:t>
            </a:r>
            <a:r>
              <a:rPr lang="pl-PL" sz="3200" dirty="0" smtClean="0"/>
              <a:t>gospodarki</a:t>
            </a:r>
            <a:endParaRPr lang="pl-PL" sz="3200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Działanie 1.6 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Promowanie wykorzystywania wysokosprawnej kogeneracji </a:t>
            </a:r>
            <a:r>
              <a:rPr lang="pl-PL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ciepła i </a:t>
            </a:r>
            <a:r>
              <a:rPr lang="pl-PL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energii elektrycznej w oparciu o zapotrzebowanie na ciepło </a:t>
            </a:r>
            <a:r>
              <a:rPr lang="pl-PL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użytkowe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Poddziałanie 1.6.1 </a:t>
            </a:r>
            <a:r>
              <a:rPr lang="pl-P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Źródła wysokosprawnej kogeneracji</a:t>
            </a:r>
            <a:endParaRPr lang="pl-PL" sz="3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b="20514"/>
          <a:stretch/>
        </p:blipFill>
        <p:spPr>
          <a:xfrm>
            <a:off x="2034424" y="5586278"/>
            <a:ext cx="8123152" cy="118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0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693049" y="135779"/>
            <a:ext cx="11170558" cy="1536904"/>
            <a:chOff x="693049" y="135779"/>
            <a:chExt cx="11170558" cy="1536904"/>
          </a:xfrm>
        </p:grpSpPr>
        <p:sp>
          <p:nvSpPr>
            <p:cNvPr id="3" name="Dowolny kształt 2"/>
            <p:cNvSpPr/>
            <p:nvPr/>
          </p:nvSpPr>
          <p:spPr>
            <a:xfrm>
              <a:off x="693049" y="135779"/>
              <a:ext cx="11170557" cy="1194552"/>
            </a:xfrm>
            <a:custGeom>
              <a:avLst/>
              <a:gdLst>
                <a:gd name="connsiteX0" fmla="*/ 0 w 11170557"/>
                <a:gd name="connsiteY0" fmla="*/ 0 h 1194552"/>
                <a:gd name="connsiteX1" fmla="*/ 11170557 w 11170557"/>
                <a:gd name="connsiteY1" fmla="*/ 0 h 1194552"/>
                <a:gd name="connsiteX2" fmla="*/ 11170557 w 11170557"/>
                <a:gd name="connsiteY2" fmla="*/ 1194552 h 1194552"/>
                <a:gd name="connsiteX3" fmla="*/ 0 w 11170557"/>
                <a:gd name="connsiteY3" fmla="*/ 1194552 h 1194552"/>
                <a:gd name="connsiteX4" fmla="*/ 0 w 11170557"/>
                <a:gd name="connsiteY4" fmla="*/ 0 h 1194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0557" h="1194552">
                  <a:moveTo>
                    <a:pt x="0" y="0"/>
                  </a:moveTo>
                  <a:lnTo>
                    <a:pt x="11170557" y="0"/>
                  </a:lnTo>
                  <a:lnTo>
                    <a:pt x="11170557" y="1194552"/>
                  </a:lnTo>
                  <a:lnTo>
                    <a:pt x="0" y="11945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44780" tIns="144780" rIns="144780" bIns="144780" numCol="1" spcCol="1270" anchor="t" anchorCtr="0">
              <a:noAutofit/>
            </a:bodyPr>
            <a:lstStyle/>
            <a:p>
              <a:pPr lvl="0" algn="ctr" defTabSz="1689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3800" kern="1200" dirty="0" smtClean="0"/>
                <a:t>Zakres przedsięwzięcia w ramach działania 1.6.1. </a:t>
              </a:r>
              <a:r>
                <a:rPr lang="pl-PL" sz="3800" kern="1200" dirty="0" err="1" smtClean="0"/>
                <a:t>POIiŚ</a:t>
              </a:r>
              <a:r>
                <a:rPr lang="pl-PL" sz="3800" kern="1200" dirty="0" smtClean="0"/>
                <a:t> konkurs IV </a:t>
              </a:r>
              <a:endParaRPr lang="pl-PL" sz="3800" kern="1200" dirty="0"/>
            </a:p>
          </p:txBody>
        </p:sp>
        <p:sp>
          <p:nvSpPr>
            <p:cNvPr id="8" name="Prostokąt 7"/>
            <p:cNvSpPr/>
            <p:nvPr/>
          </p:nvSpPr>
          <p:spPr>
            <a:xfrm flipV="1">
              <a:off x="693050" y="1351548"/>
              <a:ext cx="11170557" cy="321135"/>
            </a:xfrm>
            <a:prstGeom prst="rect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b="20514"/>
          <a:stretch/>
        </p:blipFill>
        <p:spPr>
          <a:xfrm>
            <a:off x="2034424" y="5586278"/>
            <a:ext cx="8123152" cy="1181370"/>
          </a:xfrm>
          <a:prstGeom prst="rect">
            <a:avLst/>
          </a:prstGeom>
        </p:spPr>
      </p:pic>
      <p:grpSp>
        <p:nvGrpSpPr>
          <p:cNvPr id="9" name="Grupa 8"/>
          <p:cNvGrpSpPr/>
          <p:nvPr/>
        </p:nvGrpSpPr>
        <p:grpSpPr>
          <a:xfrm>
            <a:off x="693049" y="1430208"/>
            <a:ext cx="11170558" cy="4056191"/>
            <a:chOff x="693049" y="1427845"/>
            <a:chExt cx="11170558" cy="3958396"/>
          </a:xfrm>
        </p:grpSpPr>
        <p:sp>
          <p:nvSpPr>
            <p:cNvPr id="10" name="Dowolny kształt 9"/>
            <p:cNvSpPr/>
            <p:nvPr/>
          </p:nvSpPr>
          <p:spPr>
            <a:xfrm>
              <a:off x="693049" y="1427845"/>
              <a:ext cx="11170557" cy="1376266"/>
            </a:xfrm>
            <a:custGeom>
              <a:avLst/>
              <a:gdLst>
                <a:gd name="connsiteX0" fmla="*/ 0 w 11170557"/>
                <a:gd name="connsiteY0" fmla="*/ 0 h 1461383"/>
                <a:gd name="connsiteX1" fmla="*/ 11170557 w 11170557"/>
                <a:gd name="connsiteY1" fmla="*/ 0 h 1461383"/>
                <a:gd name="connsiteX2" fmla="*/ 11170557 w 11170557"/>
                <a:gd name="connsiteY2" fmla="*/ 1461383 h 1461383"/>
                <a:gd name="connsiteX3" fmla="*/ 0 w 11170557"/>
                <a:gd name="connsiteY3" fmla="*/ 1461383 h 1461383"/>
                <a:gd name="connsiteX4" fmla="*/ 0 w 11170557"/>
                <a:gd name="connsiteY4" fmla="*/ 0 h 1461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0557" h="1461383">
                  <a:moveTo>
                    <a:pt x="0" y="0"/>
                  </a:moveTo>
                  <a:lnTo>
                    <a:pt x="11170557" y="0"/>
                  </a:lnTo>
                  <a:lnTo>
                    <a:pt x="11170557" y="1461383"/>
                  </a:lnTo>
                  <a:lnTo>
                    <a:pt x="0" y="146138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lvl="0" algn="ctr" defTabSz="12446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800" kern="1200" dirty="0" smtClean="0"/>
                <a:t>Budowa nowych lub zwiększenie mocy (w wyniku rozbudowy lub przebudowy) istniejących jednostek wytwarzania energii elektrycznej i ciepła w technologii wysokosprawnej kogeneracji.</a:t>
              </a:r>
              <a:endParaRPr lang="pl-PL" sz="2800" kern="1200" dirty="0"/>
            </a:p>
          </p:txBody>
        </p:sp>
        <p:sp>
          <p:nvSpPr>
            <p:cNvPr id="11" name="Dowolny kształt 10"/>
            <p:cNvSpPr/>
            <p:nvPr/>
          </p:nvSpPr>
          <p:spPr>
            <a:xfrm>
              <a:off x="693049" y="2822456"/>
              <a:ext cx="11170557" cy="2463223"/>
            </a:xfrm>
            <a:custGeom>
              <a:avLst/>
              <a:gdLst>
                <a:gd name="connsiteX0" fmla="*/ 0 w 11170557"/>
                <a:gd name="connsiteY0" fmla="*/ 0 h 2463223"/>
                <a:gd name="connsiteX1" fmla="*/ 11170557 w 11170557"/>
                <a:gd name="connsiteY1" fmla="*/ 0 h 2463223"/>
                <a:gd name="connsiteX2" fmla="*/ 11170557 w 11170557"/>
                <a:gd name="connsiteY2" fmla="*/ 2463223 h 2463223"/>
                <a:gd name="connsiteX3" fmla="*/ 0 w 11170557"/>
                <a:gd name="connsiteY3" fmla="*/ 2463223 h 2463223"/>
                <a:gd name="connsiteX4" fmla="*/ 0 w 11170557"/>
                <a:gd name="connsiteY4" fmla="*/ 0 h 2463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0557" h="2463223">
                  <a:moveTo>
                    <a:pt x="0" y="0"/>
                  </a:moveTo>
                  <a:lnTo>
                    <a:pt x="11170557" y="0"/>
                  </a:lnTo>
                  <a:lnTo>
                    <a:pt x="11170557" y="2463223"/>
                  </a:lnTo>
                  <a:lnTo>
                    <a:pt x="0" y="246322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400" kern="1200" dirty="0" smtClean="0"/>
                <a:t>W przypadku instalacji wykorzystujących odpady komunalne i paliwa pochodzące z odpadów komunalnych, do wsparcia kwalifikują się wyłącznie inwestycje uwzględnione w planach inwestycyjnych w zakresie gospodarki odpadami, o których mowa w art. 34 ust. 9 i art. 35a ustawy o odpadach. Plany te muszą być załącznikiem do wojewódzkich planów gospodarki odpadami, które zostały uchwalone zgodnie z art. 36 ust. 2 ww. ustawy.</a:t>
              </a:r>
              <a:endParaRPr lang="pl-PL" sz="2400" kern="1200" dirty="0"/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693050" y="5112550"/>
              <a:ext cx="11170557" cy="273691"/>
            </a:xfrm>
            <a:prstGeom prst="rect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29608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84511"/>
            <a:ext cx="10896600" cy="718458"/>
          </a:xfrm>
        </p:spPr>
        <p:txBody>
          <a:bodyPr>
            <a:normAutofit/>
          </a:bodyPr>
          <a:lstStyle/>
          <a:p>
            <a:pPr marL="457200" marR="0" lvl="1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pl-PL" sz="3100" b="1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POIiŚ</a:t>
            </a:r>
            <a:r>
              <a:rPr lang="pl-PL" sz="31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2014-2020 działanie </a:t>
            </a:r>
            <a:r>
              <a:rPr kumimoji="0" lang="pl-PL" sz="31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1.6.1 </a:t>
            </a:r>
            <a:r>
              <a:rPr kumimoji="0" lang="pl-PL" sz="31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pl-PL" sz="31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KONKRS IV</a:t>
            </a:r>
            <a:endParaRPr lang="pl-PL" b="1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3897257"/>
              </p:ext>
            </p:extLst>
          </p:nvPr>
        </p:nvGraphicFramePr>
        <p:xfrm>
          <a:off x="522514" y="1291336"/>
          <a:ext cx="11212286" cy="4294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b="20514"/>
          <a:stretch/>
        </p:blipFill>
        <p:spPr>
          <a:xfrm>
            <a:off x="2034424" y="5586278"/>
            <a:ext cx="8123152" cy="118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965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59618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0000"/>
              </a:lnSpc>
              <a:spcAft>
                <a:spcPts val="800"/>
              </a:spcAft>
            </a:pPr>
            <a:r>
              <a:rPr lang="pl-PL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Przegląd oferty </a:t>
            </a:r>
            <a:r>
              <a:rPr lang="pl-PL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przedsiębiorców </a:t>
            </a:r>
            <a:br>
              <a:rPr lang="pl-PL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ramach RPO WO 2014-2020 </a:t>
            </a:r>
            <a:r>
              <a:rPr lang="pl-PL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inwestycje w zakresie ochrony środowiska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285999"/>
            <a:ext cx="10515600" cy="3300279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Instytucja Pośrednicząca: OCRG 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Priorytet </a:t>
            </a:r>
            <a:r>
              <a:rPr lang="pl-PL" sz="3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Gospodarka </a:t>
            </a:r>
            <a:r>
              <a:rPr lang="pl-PL" sz="3200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niskoemisyjna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Działanie 3.3 </a:t>
            </a:r>
            <a:r>
              <a:rPr lang="pl-PL" sz="3200" dirty="0"/>
              <a:t>Odnawialne źródła </a:t>
            </a:r>
            <a:r>
              <a:rPr lang="pl-PL" sz="3200" dirty="0" smtClean="0"/>
              <a:t>energii</a:t>
            </a:r>
          </a:p>
          <a:p>
            <a:pPr marL="457200" lvl="1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Działanie </a:t>
            </a:r>
            <a:r>
              <a:rPr lang="pl-PL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3.4 Efektywność energetyczna w </a:t>
            </a:r>
            <a:r>
              <a:rPr lang="pl-PL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MŚP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b="20514"/>
          <a:stretch/>
        </p:blipFill>
        <p:spPr>
          <a:xfrm>
            <a:off x="2034424" y="5586278"/>
            <a:ext cx="8123152" cy="1181370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1077684" y="4419601"/>
            <a:ext cx="9220201" cy="10014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7901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61925"/>
            <a:ext cx="10515600" cy="1161746"/>
          </a:xfrm>
        </p:spPr>
        <p:txBody>
          <a:bodyPr>
            <a:noAutofit/>
          </a:bodyPr>
          <a:lstStyle/>
          <a:p>
            <a:r>
              <a:rPr lang="pl-PL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Środki RPO WO 2014-2020</a:t>
            </a:r>
            <a:br>
              <a:rPr lang="pl-PL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POŻYCZKI NA EFEKTYWNOŚĆ ENERGETYCZNĄ W MŚP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4242" y="1567543"/>
            <a:ext cx="10515600" cy="3418115"/>
          </a:xfrm>
        </p:spPr>
        <p:txBody>
          <a:bodyPr>
            <a:normAutofit fontScale="92500" lnSpcReduction="10000"/>
          </a:bodyPr>
          <a:lstStyle/>
          <a:p>
            <a:pPr marL="457200" lvl="1" indent="0">
              <a:buNone/>
            </a:pPr>
            <a:r>
              <a:rPr lang="pl-PL" dirty="0" smtClean="0">
                <a:solidFill>
                  <a:srgbClr val="404040"/>
                </a:solidFill>
                <a:latin typeface="Lato"/>
              </a:rPr>
              <a:t>Pośrednik </a:t>
            </a:r>
            <a:r>
              <a:rPr lang="pl-PL" dirty="0">
                <a:solidFill>
                  <a:srgbClr val="404040"/>
                </a:solidFill>
                <a:latin typeface="Lato"/>
              </a:rPr>
              <a:t>Finansowy: </a:t>
            </a:r>
            <a:r>
              <a:rPr lang="pl-PL" b="1" dirty="0">
                <a:solidFill>
                  <a:srgbClr val="404040"/>
                </a:solidFill>
                <a:latin typeface="Lato"/>
              </a:rPr>
              <a:t>Fundacja Rozwoju Śląska oraz Wspierania Inicjatyw Lokalnych</a:t>
            </a:r>
          </a:p>
          <a:p>
            <a:pPr marL="457200" lvl="1" indent="0">
              <a:buNone/>
            </a:pPr>
            <a:endParaRPr lang="pl-PL" dirty="0" smtClean="0">
              <a:solidFill>
                <a:srgbClr val="404040"/>
              </a:solidFill>
              <a:latin typeface="Lato"/>
            </a:endParaRPr>
          </a:p>
          <a:p>
            <a:pPr marL="457200" lvl="1" indent="0">
              <a:buNone/>
            </a:pPr>
            <a:r>
              <a:rPr lang="pl-PL" dirty="0" smtClean="0">
                <a:solidFill>
                  <a:srgbClr val="404040"/>
                </a:solidFill>
                <a:latin typeface="Lato"/>
              </a:rPr>
              <a:t>Dla inwestycji, których realizacja przyczyni się do osiągnięcia </a:t>
            </a:r>
            <a:r>
              <a:rPr lang="pl-PL" b="1" dirty="0" smtClean="0">
                <a:solidFill>
                  <a:srgbClr val="404040"/>
                </a:solidFill>
                <a:latin typeface="Lato"/>
              </a:rPr>
              <a:t>oszczędności energii końcowej </a:t>
            </a:r>
            <a:r>
              <a:rPr lang="pl-PL" dirty="0" smtClean="0">
                <a:solidFill>
                  <a:srgbClr val="404040"/>
                </a:solidFill>
                <a:latin typeface="Lato"/>
              </a:rPr>
              <a:t>na poziomie </a:t>
            </a:r>
            <a:r>
              <a:rPr lang="pl-PL" b="1" dirty="0" smtClean="0">
                <a:solidFill>
                  <a:srgbClr val="404040"/>
                </a:solidFill>
                <a:latin typeface="Lato"/>
              </a:rPr>
              <a:t>mini. 25%</a:t>
            </a:r>
          </a:p>
          <a:p>
            <a:pPr marL="457200" lvl="1" indent="0">
              <a:buNone/>
            </a:pPr>
            <a:endParaRPr lang="pl-PL" dirty="0">
              <a:solidFill>
                <a:srgbClr val="404040"/>
              </a:solidFill>
              <a:latin typeface="Lato"/>
            </a:endParaRPr>
          </a:p>
          <a:p>
            <a:pPr marL="457200" lvl="1" indent="0">
              <a:buNone/>
            </a:pPr>
            <a:r>
              <a:rPr lang="pl-PL" dirty="0" smtClean="0">
                <a:solidFill>
                  <a:srgbClr val="404040"/>
                </a:solidFill>
                <a:latin typeface="Lato"/>
              </a:rPr>
              <a:t>Dla oszczędności energii końcowej </a:t>
            </a:r>
            <a:r>
              <a:rPr lang="pl-PL" b="1" dirty="0" smtClean="0">
                <a:solidFill>
                  <a:srgbClr val="404040"/>
                </a:solidFill>
                <a:latin typeface="Lato"/>
              </a:rPr>
              <a:t>powyżej 60% </a:t>
            </a:r>
            <a:r>
              <a:rPr lang="pl-PL" dirty="0" smtClean="0">
                <a:solidFill>
                  <a:srgbClr val="404040"/>
                </a:solidFill>
                <a:latin typeface="Lato"/>
              </a:rPr>
              <a:t>- przewidziane są </a:t>
            </a:r>
            <a:r>
              <a:rPr lang="pl-PL" b="1" dirty="0" smtClean="0">
                <a:solidFill>
                  <a:srgbClr val="404040"/>
                </a:solidFill>
                <a:latin typeface="Lato"/>
              </a:rPr>
              <a:t>dodatkowe preferencje</a:t>
            </a:r>
          </a:p>
          <a:p>
            <a:pPr marL="457200" lvl="1" indent="0">
              <a:buNone/>
            </a:pPr>
            <a:endParaRPr lang="pl-PL" b="1" dirty="0" smtClean="0">
              <a:solidFill>
                <a:srgbClr val="404040"/>
              </a:solidFill>
              <a:latin typeface="Lato"/>
            </a:endParaRPr>
          </a:p>
          <a:p>
            <a:pPr marL="457200" lvl="1" indent="0">
              <a:buNone/>
            </a:pPr>
            <a:r>
              <a:rPr lang="pl-PL" b="1" dirty="0" smtClean="0">
                <a:solidFill>
                  <a:srgbClr val="404040"/>
                </a:solidFill>
                <a:latin typeface="Lato"/>
              </a:rPr>
              <a:t>Audyt</a:t>
            </a:r>
            <a:r>
              <a:rPr lang="pl-PL" b="1" dirty="0">
                <a:solidFill>
                  <a:srgbClr val="404040"/>
                </a:solidFill>
                <a:latin typeface="Lato"/>
              </a:rPr>
              <a:t> </a:t>
            </a:r>
            <a:r>
              <a:rPr lang="pl-PL" b="1" dirty="0" smtClean="0">
                <a:solidFill>
                  <a:srgbClr val="404040"/>
                </a:solidFill>
                <a:latin typeface="Lato"/>
              </a:rPr>
              <a:t>energetyczny, </a:t>
            </a:r>
            <a:r>
              <a:rPr lang="pl-PL" b="1" dirty="0">
                <a:solidFill>
                  <a:srgbClr val="404040"/>
                </a:solidFill>
                <a:latin typeface="Lato"/>
              </a:rPr>
              <a:t>jako element kompleksowy projektu.</a:t>
            </a:r>
          </a:p>
          <a:p>
            <a:pPr marL="457200" lvl="1" indent="0">
              <a:buNone/>
            </a:pPr>
            <a:endParaRPr lang="pl-PL" b="1" dirty="0" smtClean="0">
              <a:solidFill>
                <a:srgbClr val="404040"/>
              </a:solidFill>
              <a:latin typeface="Lato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b="20514"/>
          <a:stretch/>
        </p:blipFill>
        <p:spPr>
          <a:xfrm>
            <a:off x="2034424" y="5586278"/>
            <a:ext cx="8123152" cy="118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44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3973"/>
            <a:ext cx="10515600" cy="1112960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Środki RPO WO 2014-2020</a:t>
            </a:r>
            <a:br>
              <a:rPr lang="pl-PL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POŻYCZKI NA EFEKTYWNOŚĆ ENERGETYCZNĄ W MŚP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b="20514"/>
          <a:stretch/>
        </p:blipFill>
        <p:spPr>
          <a:xfrm>
            <a:off x="2034424" y="5516383"/>
            <a:ext cx="8123152" cy="118137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1923593"/>
              </p:ext>
            </p:extLst>
          </p:nvPr>
        </p:nvGraphicFramePr>
        <p:xfrm>
          <a:off x="2561427" y="1592580"/>
          <a:ext cx="8243733" cy="31121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Prostokąt 5"/>
          <p:cNvSpPr/>
          <p:nvPr/>
        </p:nvSpPr>
        <p:spPr>
          <a:xfrm>
            <a:off x="731836" y="4687062"/>
            <a:ext cx="7109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pl-PL" dirty="0" smtClean="0"/>
              <a:t>* możliwość </a:t>
            </a:r>
            <a:r>
              <a:rPr lang="pl-PL" dirty="0"/>
              <a:t>wydłużenia do 120 miesięcy </a:t>
            </a:r>
            <a:r>
              <a:rPr lang="pl-PL" dirty="0" smtClean="0"/>
              <a:t>przy </a:t>
            </a:r>
            <a:r>
              <a:rPr lang="pl-PL" dirty="0"/>
              <a:t>oszczędnościach energii </a:t>
            </a:r>
            <a:endParaRPr lang="pl-PL" dirty="0" smtClean="0"/>
          </a:p>
          <a:p>
            <a:pPr lvl="0">
              <a:defRPr/>
            </a:pPr>
            <a:r>
              <a:rPr lang="pl-PL" dirty="0"/>
              <a:t>	</a:t>
            </a:r>
            <a:r>
              <a:rPr lang="pl-PL" dirty="0" smtClean="0"/>
              <a:t>na </a:t>
            </a:r>
            <a:r>
              <a:rPr lang="pl-PL" dirty="0"/>
              <a:t>poziomie co najmniej 60%</a:t>
            </a:r>
          </a:p>
        </p:txBody>
      </p:sp>
    </p:spTree>
    <p:extLst>
      <p:ext uri="{BB962C8B-B14F-4D97-AF65-F5344CB8AC3E}">
        <p14:creationId xmlns:p14="http://schemas.microsoft.com/office/powerpoint/2010/main" val="312380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5783040"/>
              </p:ext>
            </p:extLst>
          </p:nvPr>
        </p:nvGraphicFramePr>
        <p:xfrm>
          <a:off x="662211" y="111731"/>
          <a:ext cx="11170557" cy="3371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b="20514"/>
          <a:stretch/>
        </p:blipFill>
        <p:spPr>
          <a:xfrm>
            <a:off x="2034424" y="5586278"/>
            <a:ext cx="8123152" cy="1181370"/>
          </a:xfrm>
          <a:prstGeom prst="rect">
            <a:avLst/>
          </a:prstGeom>
        </p:spPr>
      </p:pic>
      <p:grpSp>
        <p:nvGrpSpPr>
          <p:cNvPr id="9" name="Grupa 8"/>
          <p:cNvGrpSpPr/>
          <p:nvPr/>
        </p:nvGrpSpPr>
        <p:grpSpPr>
          <a:xfrm>
            <a:off x="662211" y="3400696"/>
            <a:ext cx="11170558" cy="2023939"/>
            <a:chOff x="662209" y="3512058"/>
            <a:chExt cx="11170558" cy="2023939"/>
          </a:xfrm>
        </p:grpSpPr>
        <p:sp>
          <p:nvSpPr>
            <p:cNvPr id="10" name="Dowolny kształt 9"/>
            <p:cNvSpPr/>
            <p:nvPr/>
          </p:nvSpPr>
          <p:spPr>
            <a:xfrm>
              <a:off x="662210" y="3512058"/>
              <a:ext cx="11170557" cy="1111346"/>
            </a:xfrm>
            <a:custGeom>
              <a:avLst/>
              <a:gdLst>
                <a:gd name="connsiteX0" fmla="*/ 0 w 11170557"/>
                <a:gd name="connsiteY0" fmla="*/ 0 h 1111346"/>
                <a:gd name="connsiteX1" fmla="*/ 11170557 w 11170557"/>
                <a:gd name="connsiteY1" fmla="*/ 0 h 1111346"/>
                <a:gd name="connsiteX2" fmla="*/ 11170557 w 11170557"/>
                <a:gd name="connsiteY2" fmla="*/ 1111346 h 1111346"/>
                <a:gd name="connsiteX3" fmla="*/ 0 w 11170557"/>
                <a:gd name="connsiteY3" fmla="*/ 1111346 h 1111346"/>
                <a:gd name="connsiteX4" fmla="*/ 0 w 11170557"/>
                <a:gd name="connsiteY4" fmla="*/ 0 h 1111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0557" h="1111346">
                  <a:moveTo>
                    <a:pt x="0" y="0"/>
                  </a:moveTo>
                  <a:lnTo>
                    <a:pt x="11170557" y="0"/>
                  </a:lnTo>
                  <a:lnTo>
                    <a:pt x="11170557" y="1111346"/>
                  </a:lnTo>
                  <a:lnTo>
                    <a:pt x="0" y="111134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920" tIns="121920" rIns="121920" bIns="121920" numCol="1" spcCol="1270" anchor="t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3200" b="1" kern="1200" dirty="0" smtClean="0"/>
                <a:t>ELEMENT UZUPEŁNIAJĄCY PROJEKTU</a:t>
              </a:r>
              <a:endParaRPr lang="pl-PL" sz="3200" b="1" kern="1200" dirty="0"/>
            </a:p>
          </p:txBody>
        </p:sp>
        <p:sp>
          <p:nvSpPr>
            <p:cNvPr id="11" name="Dowolny kształt 10"/>
            <p:cNvSpPr/>
            <p:nvPr/>
          </p:nvSpPr>
          <p:spPr>
            <a:xfrm>
              <a:off x="662209" y="4349613"/>
              <a:ext cx="11170557" cy="1071049"/>
            </a:xfrm>
            <a:custGeom>
              <a:avLst/>
              <a:gdLst>
                <a:gd name="connsiteX0" fmla="*/ 0 w 11170557"/>
                <a:gd name="connsiteY0" fmla="*/ 0 h 1071049"/>
                <a:gd name="connsiteX1" fmla="*/ 11170557 w 11170557"/>
                <a:gd name="connsiteY1" fmla="*/ 0 h 1071049"/>
                <a:gd name="connsiteX2" fmla="*/ 11170557 w 11170557"/>
                <a:gd name="connsiteY2" fmla="*/ 1071049 h 1071049"/>
                <a:gd name="connsiteX3" fmla="*/ 0 w 11170557"/>
                <a:gd name="connsiteY3" fmla="*/ 1071049 h 1071049"/>
                <a:gd name="connsiteX4" fmla="*/ 0 w 11170557"/>
                <a:gd name="connsiteY4" fmla="*/ 0 h 1071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0557" h="1071049">
                  <a:moveTo>
                    <a:pt x="0" y="0"/>
                  </a:moveTo>
                  <a:lnTo>
                    <a:pt x="11170557" y="0"/>
                  </a:lnTo>
                  <a:lnTo>
                    <a:pt x="11170557" y="1071049"/>
                  </a:lnTo>
                  <a:lnTo>
                    <a:pt x="0" y="107104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pl-PL" sz="2400" kern="1200" dirty="0" smtClean="0"/>
                <a:t>Zastosowanie instalacji służących do </a:t>
              </a:r>
            </a:p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pl-PL" sz="2400" kern="1200" dirty="0" smtClean="0"/>
                <a:t>wytwarzania, przetwarzania, magazynowania </a:t>
              </a:r>
            </a:p>
            <a:p>
              <a:pPr lvl="0" algn="ctr" defTabSz="1066800" rtl="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pl-PL" sz="2400" kern="1200" dirty="0" smtClean="0"/>
                <a:t>oraz przesyłu energii ze źródeł odnawialnych, </a:t>
              </a:r>
              <a:endParaRPr lang="pl-PL" sz="2400" kern="1200" dirty="0"/>
            </a:p>
          </p:txBody>
        </p:sp>
        <p:sp>
          <p:nvSpPr>
            <p:cNvPr id="12" name="Prostokąt 11"/>
            <p:cNvSpPr/>
            <p:nvPr/>
          </p:nvSpPr>
          <p:spPr>
            <a:xfrm>
              <a:off x="662209" y="5416992"/>
              <a:ext cx="11170557" cy="119005"/>
            </a:xfrm>
            <a:prstGeom prst="rect">
              <a:avLst/>
            </a:prstGeom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8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235374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79615"/>
            <a:ext cx="10776857" cy="1325563"/>
          </a:xfrm>
        </p:spPr>
        <p:txBody>
          <a:bodyPr>
            <a:noAutofit/>
          </a:bodyPr>
          <a:lstStyle/>
          <a:p>
            <a:r>
              <a:rPr lang="pl-PL" sz="3200" b="1" dirty="0">
                <a:latin typeface="+mn-lt"/>
                <a:ea typeface="+mn-ea"/>
                <a:cs typeface="+mn-cs"/>
              </a:rPr>
              <a:t>UMOWA PARTNERSTWA </a:t>
            </a:r>
            <a:r>
              <a:rPr lang="pl-PL" sz="3200" dirty="0">
                <a:latin typeface="+mn-lt"/>
                <a:ea typeface="+mn-ea"/>
                <a:cs typeface="+mn-cs"/>
              </a:rPr>
              <a:t/>
            </a:r>
            <a:br>
              <a:rPr lang="pl-PL" sz="3200" dirty="0">
                <a:latin typeface="+mn-lt"/>
                <a:ea typeface="+mn-ea"/>
                <a:cs typeface="+mn-cs"/>
              </a:rPr>
            </a:br>
            <a:r>
              <a:rPr lang="pl-PL" sz="3200" dirty="0">
                <a:latin typeface="+mn-lt"/>
                <a:ea typeface="+mn-ea"/>
                <a:cs typeface="+mn-cs"/>
              </a:rPr>
              <a:t>- dokument określający kierunki interwencji w latach 2014-2020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05178"/>
            <a:ext cx="10515600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pl-PL" b="1" dirty="0" smtClean="0"/>
              <a:t>Środki </a:t>
            </a:r>
            <a:r>
              <a:rPr lang="pl-PL" b="1" dirty="0"/>
              <a:t>Europejskich Funduszy Strukturalnych i Inwestycyjnych </a:t>
            </a:r>
            <a:r>
              <a:rPr lang="pl-PL" dirty="0"/>
              <a:t>(EFSI) w ramach UP koncentrują się na </a:t>
            </a:r>
            <a:r>
              <a:rPr lang="pl-PL" b="1" dirty="0"/>
              <a:t>priorytetach finansowych</a:t>
            </a:r>
            <a:r>
              <a:rPr lang="pl-PL" dirty="0"/>
              <a:t>: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dirty="0" smtClean="0"/>
              <a:t>otoczenie </a:t>
            </a:r>
            <a:r>
              <a:rPr lang="pl-PL" dirty="0"/>
              <a:t>sprzyjające przedsiębiorczości i innowacjom,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dirty="0" smtClean="0"/>
              <a:t>spójność </a:t>
            </a:r>
            <a:r>
              <a:rPr lang="pl-PL" dirty="0"/>
              <a:t>społeczna i aktywność zawodowa,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dirty="0" smtClean="0"/>
              <a:t>infrastruktura </a:t>
            </a:r>
            <a:r>
              <a:rPr lang="pl-PL" dirty="0"/>
              <a:t>sieciowa na rzecz wzrostu i zatrudnienia,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dirty="0" smtClean="0"/>
              <a:t>środowisko </a:t>
            </a:r>
            <a:r>
              <a:rPr lang="pl-PL" dirty="0"/>
              <a:t>i efektywne gospodarowanie zasobami.</a:t>
            </a:r>
          </a:p>
        </p:txBody>
      </p:sp>
      <p:sp>
        <p:nvSpPr>
          <p:cNvPr id="5" name="Elipsa 4"/>
          <p:cNvSpPr/>
          <p:nvPr/>
        </p:nvSpPr>
        <p:spPr>
          <a:xfrm>
            <a:off x="674913" y="4702630"/>
            <a:ext cx="8196943" cy="83820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b="20514"/>
          <a:stretch/>
        </p:blipFill>
        <p:spPr>
          <a:xfrm>
            <a:off x="2023539" y="5586278"/>
            <a:ext cx="8123152" cy="118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5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Programy ramowe Unii Europejskiej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36232"/>
          </a:xfrm>
        </p:spPr>
        <p:txBody>
          <a:bodyPr/>
          <a:lstStyle/>
          <a:p>
            <a:pPr marL="0" indent="0">
              <a:buNone/>
            </a:pPr>
            <a:r>
              <a:rPr lang="pl-PL" sz="3600" dirty="0" smtClean="0"/>
              <a:t>Poza funduszami krajowymi i regionalnymi UE </a:t>
            </a:r>
            <a:r>
              <a:rPr lang="pl-PL" sz="3600" dirty="0"/>
              <a:t>przeznacza w latach 2014–2020 specjalne środki na nowe programy dające dodatkowe wsparcie w różnych obszarach</a:t>
            </a:r>
            <a:r>
              <a:rPr lang="pl-PL" sz="3600" dirty="0" smtClean="0"/>
              <a:t>:</a:t>
            </a:r>
          </a:p>
          <a:p>
            <a:pPr marL="0" indent="0">
              <a:buNone/>
            </a:pPr>
            <a:r>
              <a:rPr lang="pl-PL" sz="3600" b="1" dirty="0" smtClean="0"/>
              <a:t>są to m.in. Horyzont 2020 oraz COSME</a:t>
            </a:r>
            <a:endParaRPr lang="pl-PL" sz="36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b="20514"/>
          <a:stretch/>
        </p:blipFill>
        <p:spPr>
          <a:xfrm>
            <a:off x="2034424" y="5586278"/>
            <a:ext cx="8123152" cy="118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99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14754"/>
            <a:ext cx="10515600" cy="1325563"/>
          </a:xfrm>
        </p:spPr>
        <p:txBody>
          <a:bodyPr/>
          <a:lstStyle/>
          <a:p>
            <a:r>
              <a:rPr lang="pl-PL" b="1" dirty="0"/>
              <a:t>HOYZONT </a:t>
            </a:r>
            <a:r>
              <a:rPr lang="pl-PL" b="1" dirty="0" smtClean="0"/>
              <a:t>2020 </a:t>
            </a:r>
            <a:br>
              <a:rPr lang="pl-PL" b="1" dirty="0" smtClean="0"/>
            </a:br>
            <a:r>
              <a:rPr lang="pl-PL" b="1" dirty="0" smtClean="0"/>
              <a:t>badania naukowe, innowacje </a:t>
            </a:r>
            <a:r>
              <a:rPr lang="pl-PL" b="1" dirty="0"/>
              <a:t>i </a:t>
            </a:r>
            <a:r>
              <a:rPr lang="pl-PL" b="1" dirty="0" smtClean="0"/>
              <a:t>wyniki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337629"/>
            <a:ext cx="108966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Program Ramowy na rzecz badań i innowacji implementowany bezpośrednio przez Komisję Europejską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Program odpowiada na założenia Strategii Europa 2020;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Budżet to prawie 80mld euro dla badań i innowacji;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b="1" dirty="0"/>
              <a:t>Wsparcie dla projektów na każdym Etapie  </a:t>
            </a:r>
            <a:r>
              <a:rPr lang="pl-PL" dirty="0"/>
              <a:t>gotowości technologicznej (</a:t>
            </a:r>
            <a:r>
              <a:rPr lang="pl-PL" b="1" dirty="0"/>
              <a:t>od pomysłu do rynku</a:t>
            </a:r>
            <a:r>
              <a:rPr lang="pl-PL" dirty="0" smtClean="0"/>
              <a:t>);</a:t>
            </a:r>
            <a:endParaRPr lang="pl-PL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b="1" dirty="0"/>
              <a:t>MŚP jednym z beneficjentów priorytetowych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/>
              <a:t>Ma stymulować </a:t>
            </a:r>
            <a:r>
              <a:rPr lang="pl-PL" dirty="0"/>
              <a:t>prowadzenie prac badawczych na najwyższym poziomie, wspierać </a:t>
            </a:r>
            <a:r>
              <a:rPr lang="pl-PL" b="1" dirty="0"/>
              <a:t>współpracę międzynarodową, innowacyjne przedsiębiorstwa </a:t>
            </a:r>
            <a:r>
              <a:rPr lang="pl-PL" dirty="0"/>
              <a:t>itp</a:t>
            </a:r>
            <a:r>
              <a:rPr lang="pl-PL" dirty="0" smtClean="0"/>
              <a:t>.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b="20514"/>
          <a:stretch/>
        </p:blipFill>
        <p:spPr>
          <a:xfrm>
            <a:off x="2034424" y="5586278"/>
            <a:ext cx="8123152" cy="118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5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HOYZONT 2020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badania </a:t>
            </a:r>
            <a:r>
              <a:rPr lang="pl-PL" b="1" dirty="0"/>
              <a:t>naukowe, innowacje i </a:t>
            </a:r>
            <a:r>
              <a:rPr lang="pl-PL" b="1" dirty="0" smtClean="0"/>
              <a:t>wyniki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UE zdefiniowała siedem wyzwań priorytetowych, w ramach których ukierunkowane inwestycje w badania naukowe i innowacje mogą przynieść realne korzyści obywatelom</a:t>
            </a:r>
            <a:r>
              <a:rPr lang="pl-PL" dirty="0" smtClean="0"/>
              <a:t>:</a:t>
            </a:r>
            <a:endParaRPr lang="pl-PL" dirty="0"/>
          </a:p>
          <a:p>
            <a:pPr marL="0" indent="0">
              <a:buNone/>
            </a:pPr>
            <a:r>
              <a:rPr lang="pl-PL" b="1" dirty="0" smtClean="0"/>
              <a:t>Trzy z siedmiu dotyczą działań w zakresie ochrony środowiska, tj.:</a:t>
            </a:r>
            <a:endParaRPr lang="pl-PL" dirty="0"/>
          </a:p>
          <a:p>
            <a:r>
              <a:rPr lang="pl-PL" dirty="0" smtClean="0"/>
              <a:t>Bezpieczna</a:t>
            </a:r>
            <a:r>
              <a:rPr lang="pl-PL" dirty="0"/>
              <a:t>, czysta i efektywna energia.</a:t>
            </a:r>
          </a:p>
          <a:p>
            <a:r>
              <a:rPr lang="pl-PL" dirty="0" smtClean="0"/>
              <a:t>Inteligentny</a:t>
            </a:r>
            <a:r>
              <a:rPr lang="pl-PL" dirty="0"/>
              <a:t>, ekologiczny i zintegrowany transport</a:t>
            </a:r>
            <a:r>
              <a:rPr lang="pl-PL" dirty="0" smtClean="0"/>
              <a:t>.</a:t>
            </a:r>
          </a:p>
          <a:p>
            <a:r>
              <a:rPr lang="pl-PL" dirty="0"/>
              <a:t>Działania w dziedzinie klimatu, </a:t>
            </a:r>
            <a:r>
              <a:rPr lang="pl-PL" dirty="0" smtClean="0"/>
              <a:t>środowiska, efektywnej gospodarki zasobami </a:t>
            </a:r>
            <a:r>
              <a:rPr lang="pl-PL" dirty="0"/>
              <a:t>i </a:t>
            </a:r>
            <a:r>
              <a:rPr lang="pl-PL" dirty="0" smtClean="0"/>
              <a:t>surowcami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b="20514"/>
          <a:stretch/>
        </p:blipFill>
        <p:spPr>
          <a:xfrm>
            <a:off x="2034424" y="5586278"/>
            <a:ext cx="8123152" cy="118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66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25639"/>
            <a:ext cx="10515600" cy="1325563"/>
          </a:xfrm>
        </p:spPr>
        <p:txBody>
          <a:bodyPr/>
          <a:lstStyle/>
          <a:p>
            <a:r>
              <a:rPr lang="pl-PL" b="1" dirty="0"/>
              <a:t>HOYZONT 2020 </a:t>
            </a:r>
            <a:br>
              <a:rPr lang="pl-PL" b="1" dirty="0"/>
            </a:br>
            <a:r>
              <a:rPr lang="pl-PL" b="1" dirty="0"/>
              <a:t>badania naukowe, innowacje i wyniki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451202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pl-PL" b="1" dirty="0" smtClean="0"/>
              <a:t>Projekty badawczo – innowacyjne (RIA) </a:t>
            </a:r>
            <a:r>
              <a:rPr lang="pl-PL" dirty="0" smtClean="0"/>
              <a:t>min. 3 partnerów z UE lub krajów stowarzyszonych, dofinansowanie do 100 % kosztów kwalifikowalnych, wsparcie UE 2-5mln Euro, czas trwania projektów 36-60 miesięcy;</a:t>
            </a:r>
          </a:p>
          <a:p>
            <a:r>
              <a:rPr lang="pl-PL" b="1" dirty="0" smtClean="0"/>
              <a:t>Projekty innowacyjne (IA) - </a:t>
            </a:r>
            <a:r>
              <a:rPr lang="pl-PL" dirty="0" smtClean="0"/>
              <a:t>min. 3 partnerów z UE lub krajów stowarzyszonych, dofinansowanie do 70% kosztów kwalifikowalnych, wsparcie UE 5-10 mln Euro, czas trwania projektów 36-60miesięcy;</a:t>
            </a:r>
          </a:p>
          <a:p>
            <a:r>
              <a:rPr lang="pl-PL" b="1" dirty="0" smtClean="0"/>
              <a:t>Instrument MŚP – </a:t>
            </a:r>
            <a:r>
              <a:rPr lang="pl-PL" dirty="0" smtClean="0"/>
              <a:t>pojedyncze MŚP lub konsorcja składające się z </a:t>
            </a:r>
            <a:r>
              <a:rPr lang="pl-PL" b="1" dirty="0" smtClean="0"/>
              <a:t>MŚP,</a:t>
            </a:r>
            <a:r>
              <a:rPr lang="pl-PL" dirty="0" smtClean="0"/>
              <a:t> dofinansowanie </a:t>
            </a:r>
            <a:r>
              <a:rPr lang="pl-PL" b="1" dirty="0" smtClean="0"/>
              <a:t>do 70% kosztów kwalifikowalnych</a:t>
            </a:r>
            <a:r>
              <a:rPr lang="pl-PL" dirty="0" smtClean="0"/>
              <a:t>;</a:t>
            </a:r>
          </a:p>
          <a:p>
            <a:r>
              <a:rPr lang="pl-PL" b="1" dirty="0" smtClean="0"/>
              <a:t>Fast </a:t>
            </a:r>
            <a:r>
              <a:rPr lang="pl-PL" b="1" dirty="0" err="1" smtClean="0"/>
              <a:t>Track</a:t>
            </a:r>
            <a:r>
              <a:rPr lang="pl-PL" b="1" dirty="0" smtClean="0"/>
              <a:t> to </a:t>
            </a:r>
            <a:r>
              <a:rPr lang="pl-PL" b="1" dirty="0" err="1" smtClean="0"/>
              <a:t>Innovation</a:t>
            </a:r>
            <a:r>
              <a:rPr lang="pl-PL" b="1" dirty="0" smtClean="0"/>
              <a:t> – </a:t>
            </a:r>
            <a:r>
              <a:rPr lang="pl-PL" dirty="0" smtClean="0"/>
              <a:t>konsorcja składające się z min. 3 max. 5 partnerów z wiodącą rolą przemysłu, dofinansowanie do 70 % kosztów kwalifikowalnych;</a:t>
            </a:r>
          </a:p>
          <a:p>
            <a:r>
              <a:rPr lang="pl-PL" b="1" dirty="0" smtClean="0"/>
              <a:t>Akcje Marii Skłodowskiej-Curie–</a:t>
            </a:r>
            <a:r>
              <a:rPr lang="pl-PL" dirty="0" smtClean="0"/>
              <a:t>akcje indywidualne i instytucjonalne, dofinansowanie do 100% kosztów kwalifikowalnych;</a:t>
            </a:r>
          </a:p>
          <a:p>
            <a:r>
              <a:rPr lang="pl-PL" dirty="0" smtClean="0"/>
              <a:t>Akcje wspierające(CSA</a:t>
            </a:r>
            <a:r>
              <a:rPr lang="pl-PL" dirty="0"/>
              <a:t>),</a:t>
            </a:r>
            <a:r>
              <a:rPr lang="pl-PL" dirty="0" smtClean="0"/>
              <a:t>projekty ERC</a:t>
            </a:r>
            <a:r>
              <a:rPr lang="pl-PL" dirty="0"/>
              <a:t>...</a:t>
            </a:r>
          </a:p>
        </p:txBody>
      </p:sp>
      <p:sp>
        <p:nvSpPr>
          <p:cNvPr id="4" name="Elipsa 3"/>
          <p:cNvSpPr/>
          <p:nvPr/>
        </p:nvSpPr>
        <p:spPr>
          <a:xfrm>
            <a:off x="76200" y="3091543"/>
            <a:ext cx="11049000" cy="84908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b="20514"/>
          <a:stretch/>
        </p:blipFill>
        <p:spPr>
          <a:xfrm>
            <a:off x="2034424" y="5586278"/>
            <a:ext cx="8123152" cy="118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6789" t="22588" r="29455" b="17622"/>
          <a:stretch/>
        </p:blipFill>
        <p:spPr>
          <a:xfrm>
            <a:off x="1905000" y="87086"/>
            <a:ext cx="8632371" cy="5400883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b="20514"/>
          <a:stretch/>
        </p:blipFill>
        <p:spPr>
          <a:xfrm>
            <a:off x="2034424" y="5586278"/>
            <a:ext cx="8123152" cy="118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59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7775" t="23589" r="29033" b="17872"/>
          <a:stretch/>
        </p:blipFill>
        <p:spPr>
          <a:xfrm>
            <a:off x="1016612" y="326572"/>
            <a:ext cx="10158775" cy="511628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b="20514"/>
          <a:stretch/>
        </p:blipFill>
        <p:spPr>
          <a:xfrm>
            <a:off x="2034424" y="5586278"/>
            <a:ext cx="8123152" cy="118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3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HOYZONT </a:t>
            </a:r>
            <a:r>
              <a:rPr lang="pl-PL" b="1" dirty="0" smtClean="0"/>
              <a:t>2020 </a:t>
            </a:r>
            <a:br>
              <a:rPr lang="pl-PL" b="1" dirty="0" smtClean="0"/>
            </a:br>
            <a:r>
              <a:rPr lang="pl-PL" b="1" dirty="0" smtClean="0"/>
              <a:t>badania naukowe, innowacje </a:t>
            </a:r>
            <a:r>
              <a:rPr lang="pl-PL" b="1" dirty="0"/>
              <a:t>i </a:t>
            </a:r>
            <a:r>
              <a:rPr lang="pl-PL" b="1" dirty="0" smtClean="0"/>
              <a:t>wyniki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785257"/>
            <a:ext cx="10515600" cy="36902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Realizowany przez programy prac, które </a:t>
            </a:r>
            <a:r>
              <a:rPr lang="pl-PL" dirty="0"/>
              <a:t>określają obszary badań naukowych i </a:t>
            </a:r>
            <a:r>
              <a:rPr lang="pl-PL" dirty="0" smtClean="0"/>
              <a:t>innowacji do dofinansowywania. </a:t>
            </a:r>
          </a:p>
          <a:p>
            <a:pPr marL="0" indent="0">
              <a:buNone/>
            </a:pPr>
            <a:r>
              <a:rPr lang="pl-PL" dirty="0" smtClean="0"/>
              <a:t>Informacja o programach, terminach </a:t>
            </a:r>
            <a:r>
              <a:rPr lang="pl-PL" dirty="0"/>
              <a:t>nadchodzących zaproszeń do składania </a:t>
            </a:r>
            <a:r>
              <a:rPr lang="pl-PL" dirty="0" smtClean="0"/>
              <a:t>wniosków można pozyskać za </a:t>
            </a:r>
            <a:r>
              <a:rPr lang="pl-PL" dirty="0"/>
              <a:t>pośrednictwem portalu uczestnika </a:t>
            </a:r>
            <a:r>
              <a:rPr lang="pl-PL" dirty="0" smtClean="0">
                <a:hlinkClick r:id="rId2"/>
              </a:rPr>
              <a:t>http</a:t>
            </a:r>
            <a:r>
              <a:rPr lang="pl-PL" dirty="0">
                <a:hlinkClick r:id="rId2"/>
              </a:rPr>
              <a:t>://</a:t>
            </a:r>
            <a:r>
              <a:rPr lang="pl-PL" dirty="0" smtClean="0">
                <a:hlinkClick r:id="rId2"/>
              </a:rPr>
              <a:t>bit.ly/H2020PP</a:t>
            </a:r>
            <a:r>
              <a:rPr lang="pl-PL" dirty="0" smtClean="0"/>
              <a:t>. </a:t>
            </a:r>
          </a:p>
          <a:p>
            <a:pPr marL="0" indent="0">
              <a:buNone/>
            </a:pPr>
            <a:r>
              <a:rPr lang="pl-PL" dirty="0"/>
              <a:t>Każde publikowane zaproszenie podaje bardziej precyzyjne informacje na temat badań naukowych i innowacji, które ubiegający się o dofinansowanie powinni ująć w swoich wnioskach. </a:t>
            </a:r>
          </a:p>
          <a:p>
            <a:pPr marL="0" indent="0">
              <a:buNone/>
            </a:pPr>
            <a:endParaRPr lang="pl-PL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b="20514"/>
          <a:stretch/>
        </p:blipFill>
        <p:spPr>
          <a:xfrm>
            <a:off x="2034424" y="5586278"/>
            <a:ext cx="8123152" cy="118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4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HOYZONT </a:t>
            </a:r>
            <a:r>
              <a:rPr lang="pl-PL" b="1" dirty="0" smtClean="0"/>
              <a:t>2020 </a:t>
            </a:r>
            <a:br>
              <a:rPr lang="pl-PL" b="1" dirty="0" smtClean="0"/>
            </a:br>
            <a:r>
              <a:rPr lang="pl-PL" b="1" dirty="0" smtClean="0"/>
              <a:t>badania naukowe, innowacje </a:t>
            </a:r>
            <a:r>
              <a:rPr lang="pl-PL" b="1" dirty="0"/>
              <a:t>i </a:t>
            </a:r>
            <a:r>
              <a:rPr lang="pl-PL" b="1" dirty="0" smtClean="0"/>
              <a:t>wyniki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dirty="0" smtClean="0"/>
              <a:t>Portal </a:t>
            </a:r>
            <a:r>
              <a:rPr lang="pl-PL" dirty="0">
                <a:solidFill>
                  <a:prstClr val="black"/>
                </a:solidFill>
                <a:hlinkClick r:id="rId2"/>
              </a:rPr>
              <a:t>http://</a:t>
            </a:r>
            <a:r>
              <a:rPr lang="pl-PL" dirty="0" smtClean="0">
                <a:solidFill>
                  <a:prstClr val="black"/>
                </a:solidFill>
                <a:hlinkClick r:id="rId2"/>
              </a:rPr>
              <a:t>bit.ly/H2020PP</a:t>
            </a:r>
            <a:r>
              <a:rPr lang="pl-PL" dirty="0">
                <a:solidFill>
                  <a:prstClr val="black"/>
                </a:solidFill>
              </a:rPr>
              <a:t> </a:t>
            </a:r>
            <a:r>
              <a:rPr lang="pl-PL" dirty="0" smtClean="0"/>
              <a:t> podaje </a:t>
            </a:r>
            <a:r>
              <a:rPr lang="pl-PL" dirty="0"/>
              <a:t>proste i zrozumiałe wskazówki oraz zapewnia wszelkie narzędzia do wnioskowania o dofinansowanie i zarządzanie projektami w całym cyklu ich życia. Obejmuje wszystkie rodzaje badań naukowych i działań innowacyjnych. </a:t>
            </a:r>
            <a:endParaRPr lang="pl-PL" dirty="0" smtClean="0"/>
          </a:p>
          <a:p>
            <a:pPr marL="0" indent="0">
              <a:buNone/>
            </a:pPr>
            <a:r>
              <a:rPr lang="pl-PL" b="1" dirty="0" smtClean="0"/>
              <a:t>Krajowe </a:t>
            </a:r>
            <a:r>
              <a:rPr lang="pl-PL" b="1" dirty="0"/>
              <a:t>punkty kontaktowe </a:t>
            </a:r>
            <a:r>
              <a:rPr lang="pl-PL" dirty="0" smtClean="0"/>
              <a:t>(</a:t>
            </a:r>
            <a:r>
              <a:rPr lang="pl-PL" dirty="0" err="1" smtClean="0"/>
              <a:t>kpk</a:t>
            </a:r>
            <a:r>
              <a:rPr lang="pl-PL" dirty="0" smtClean="0"/>
              <a:t>) - zlokalizowane są w każdym państwie UE </a:t>
            </a:r>
            <a:r>
              <a:rPr lang="pl-PL" dirty="0"/>
              <a:t>również dostarczają wielu informacji i zapewniają indywidualne doradztwo nt. „Horyzontu 2020”. </a:t>
            </a: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Konkretne </a:t>
            </a:r>
            <a:r>
              <a:rPr lang="pl-PL" dirty="0"/>
              <a:t>pytania można również przesyłać online do Serwisu Konsultacyjnego </a:t>
            </a:r>
            <a:r>
              <a:rPr lang="pl-PL" dirty="0">
                <a:hlinkClick r:id="rId3"/>
              </a:rPr>
              <a:t>http://</a:t>
            </a:r>
            <a:r>
              <a:rPr lang="pl-PL" dirty="0" smtClean="0">
                <a:hlinkClick r:id="rId3"/>
              </a:rPr>
              <a:t>ec.europa.eu/research/enquiries</a:t>
            </a:r>
            <a:r>
              <a:rPr lang="pl-PL" dirty="0" smtClean="0"/>
              <a:t> 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b="20514"/>
          <a:stretch/>
        </p:blipFill>
        <p:spPr>
          <a:xfrm>
            <a:off x="2034424" y="5586278"/>
            <a:ext cx="8123152" cy="118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33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3740"/>
          </a:xfrm>
        </p:spPr>
        <p:txBody>
          <a:bodyPr>
            <a:normAutofit/>
          </a:bodyPr>
          <a:lstStyle/>
          <a:p>
            <a:r>
              <a:rPr lang="pl-PL" sz="3600" b="1" dirty="0">
                <a:latin typeface="Times New Roman" panose="02020603050405020304" pitchFamily="18" charset="0"/>
              </a:rPr>
              <a:t>KRAJOWE INTELIGENTNE SPECJALIZACJE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7997" y="1589651"/>
            <a:ext cx="11326761" cy="294969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3200" b="1" dirty="0" smtClean="0"/>
              <a:t>Wyszczególnionych jest 12 KIS, w tym w obszarze ochrony środowiska najbardziej odpowiadają: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 smtClean="0"/>
              <a:t>ZRÓWNOWAŻONA ENERGETYKA: 3 specjalizacje</a:t>
            </a:r>
            <a:r>
              <a:rPr lang="pl-PL" dirty="0" smtClean="0"/>
              <a:t> (4, 5, 6)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b="1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/>
              <a:t>SUROWCE NATURALNE I GOSPODARKA </a:t>
            </a:r>
            <a:r>
              <a:rPr lang="pl-PL" b="1" dirty="0" smtClean="0"/>
              <a:t>ODPADAMI: 3 specjalizacje</a:t>
            </a:r>
            <a:r>
              <a:rPr lang="pl-PL" dirty="0" smtClean="0"/>
              <a:t> (7, 8, 9)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b="20514"/>
          <a:stretch/>
        </p:blipFill>
        <p:spPr>
          <a:xfrm>
            <a:off x="2034424" y="5586278"/>
            <a:ext cx="8123152" cy="118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17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3740"/>
          </a:xfrm>
        </p:spPr>
        <p:txBody>
          <a:bodyPr>
            <a:normAutofit/>
          </a:bodyPr>
          <a:lstStyle/>
          <a:p>
            <a:r>
              <a:rPr lang="pl-PL" sz="3600" b="1" dirty="0">
                <a:latin typeface="Times New Roman" panose="02020603050405020304" pitchFamily="18" charset="0"/>
              </a:rPr>
              <a:t>KRAJOWE INTELIGENTNE SPECJALIZACJE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41439" y="1132451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/>
              <a:t>ZRÓWNOWAŻONA ENERGETYKA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 smtClean="0"/>
              <a:t>KIS </a:t>
            </a:r>
            <a:r>
              <a:rPr lang="pl-PL" dirty="0"/>
              <a:t>4. WYSOKOSPRAWNE, NISKOEMISYJNE I ZINTEGROWANE </a:t>
            </a:r>
            <a:r>
              <a:rPr lang="pl-PL" dirty="0" smtClean="0"/>
              <a:t>UKŁADY WYTWARZANIA</a:t>
            </a:r>
            <a:r>
              <a:rPr lang="pl-PL" dirty="0"/>
              <a:t>, MAGAZYNOWANIA, PRZESYŁU I DYSTRYBUCJI </a:t>
            </a:r>
            <a:r>
              <a:rPr lang="pl-PL" dirty="0" smtClean="0"/>
              <a:t>ENERGII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pl-PL" dirty="0" smtClean="0"/>
              <a:t>Wytwarzanie energii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pl-PL" dirty="0" smtClean="0"/>
              <a:t>Smart </a:t>
            </a:r>
            <a:r>
              <a:rPr lang="pl-PL" dirty="0" err="1" smtClean="0"/>
              <a:t>grids</a:t>
            </a:r>
            <a:r>
              <a:rPr lang="pl-PL" dirty="0" smtClean="0"/>
              <a:t> / inteligentne sieci elektroenergetyczne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pl-PL" dirty="0" smtClean="0"/>
              <a:t>Magazynowanie energii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pl-PL" dirty="0" smtClean="0"/>
              <a:t>OZE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pl-PL" dirty="0" smtClean="0"/>
              <a:t>Energetyka </a:t>
            </a:r>
            <a:r>
              <a:rPr lang="pl-PL" dirty="0" err="1" smtClean="0"/>
              <a:t>prosumencka</a:t>
            </a:r>
            <a:endParaRPr lang="pl-PL" dirty="0" smtClean="0"/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pl-PL" dirty="0" smtClean="0"/>
              <a:t>Energia z odpadów, paliw alternatywnych i ochrona środowiska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b="20514"/>
          <a:stretch/>
        </p:blipFill>
        <p:spPr>
          <a:xfrm>
            <a:off x="2034424" y="5586278"/>
            <a:ext cx="8123152" cy="118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8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b="20514"/>
          <a:stretch/>
        </p:blipFill>
        <p:spPr>
          <a:xfrm>
            <a:off x="2023539" y="5586278"/>
            <a:ext cx="8123152" cy="118137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8857" y="0"/>
            <a:ext cx="12083143" cy="816429"/>
          </a:xfrm>
        </p:spPr>
        <p:txBody>
          <a:bodyPr>
            <a:normAutofit/>
          </a:bodyPr>
          <a:lstStyle/>
          <a:p>
            <a:r>
              <a:rPr lang="pl-PL" sz="2800" b="1" dirty="0" smtClean="0"/>
              <a:t>PRIORYTETY UE</a:t>
            </a:r>
            <a:r>
              <a:rPr lang="pl-PL" sz="2800" dirty="0" smtClean="0"/>
              <a:t> w </a:t>
            </a:r>
            <a:r>
              <a:rPr lang="pl-PL" sz="2800" dirty="0"/>
              <a:t>obszarze ochrony </a:t>
            </a:r>
            <a:r>
              <a:rPr lang="pl-PL" sz="2800" dirty="0" smtClean="0"/>
              <a:t>środowiska </a:t>
            </a:r>
            <a:r>
              <a:rPr lang="pl-PL" sz="2800" b="1" dirty="0" smtClean="0"/>
              <a:t>zawarte w UMOWIE PARTNERSTWA</a:t>
            </a:r>
            <a:endParaRPr lang="pl-PL" sz="2800" b="1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367" t="21014" r="7599" b="17872"/>
          <a:stretch/>
        </p:blipFill>
        <p:spPr>
          <a:xfrm>
            <a:off x="739078" y="851045"/>
            <a:ext cx="10473208" cy="4735233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281034" y="1665514"/>
            <a:ext cx="400110" cy="3716792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r>
              <a:rPr lang="pl-PL" sz="1400" b="1" dirty="0"/>
              <a:t>ZWIĘKSZENIE KONKURENCYJNOŚCI </a:t>
            </a:r>
            <a:r>
              <a:rPr lang="pl-PL" sz="1400" b="1" dirty="0" smtClean="0"/>
              <a:t>GOSPODARKI</a:t>
            </a:r>
            <a:endParaRPr lang="pl-PL" sz="1400" b="1" dirty="0"/>
          </a:p>
        </p:txBody>
      </p:sp>
    </p:spTree>
    <p:extLst>
      <p:ext uri="{BB962C8B-B14F-4D97-AF65-F5344CB8AC3E}">
        <p14:creationId xmlns:p14="http://schemas.microsoft.com/office/powerpoint/2010/main" val="211472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3740"/>
          </a:xfrm>
        </p:spPr>
        <p:txBody>
          <a:bodyPr>
            <a:normAutofit/>
          </a:bodyPr>
          <a:lstStyle/>
          <a:p>
            <a:r>
              <a:rPr lang="pl-PL" sz="3600" b="1" dirty="0">
                <a:latin typeface="Times New Roman" panose="02020603050405020304" pitchFamily="18" charset="0"/>
              </a:rPr>
              <a:t>KRAJOWE INTELIGENTNE SPECJALIZACJE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41439" y="1132451"/>
            <a:ext cx="10515600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/>
              <a:t>ZRÓWNOWAŻONA ENERGETYKA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KIS 5. INTELIGENTNE I ENERGOOSZCZĘDNE </a:t>
            </a:r>
            <a:r>
              <a:rPr lang="pl-PL" dirty="0" smtClean="0"/>
              <a:t>BUDOWNICTWO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AutoNum type="romanUcPeriod"/>
            </a:pPr>
            <a:endParaRPr lang="pl-PL" dirty="0" smtClean="0"/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pl-PL" dirty="0" smtClean="0"/>
              <a:t>Materiały i technologie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pl-PL" dirty="0" smtClean="0"/>
              <a:t>Systemy energetyczne budynków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pl-PL" dirty="0" smtClean="0"/>
              <a:t>Rozwój maszyn i urządzeń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pl-PL" dirty="0" smtClean="0"/>
              <a:t>Rozwój aplikacji i środowisk programistycznych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pl-PL" dirty="0" smtClean="0"/>
              <a:t>Zintegrowane projektowanie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pl-PL" dirty="0" smtClean="0"/>
              <a:t>Weryfikacja energetyczna i środowiskowa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pl-PL" dirty="0" smtClean="0"/>
              <a:t>Przetwarzanie i powtórne użycie materiałów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b="20514"/>
          <a:stretch/>
        </p:blipFill>
        <p:spPr>
          <a:xfrm>
            <a:off x="2034424" y="5586278"/>
            <a:ext cx="8123152" cy="118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179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3740"/>
          </a:xfrm>
        </p:spPr>
        <p:txBody>
          <a:bodyPr>
            <a:normAutofit/>
          </a:bodyPr>
          <a:lstStyle/>
          <a:p>
            <a:r>
              <a:rPr lang="pl-PL" sz="3600" b="1" dirty="0">
                <a:latin typeface="Times New Roman" panose="02020603050405020304" pitchFamily="18" charset="0"/>
              </a:rPr>
              <a:t>KRAJOWE INTELIGENTNE SPECJALIZACJE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41439" y="1132451"/>
            <a:ext cx="1051560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/>
              <a:t>ZRÓWNOWAŻONA ENERGETYKA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pl-PL" dirty="0"/>
              <a:t>KIS 6. ROZWIĄZANIA TRANSPORTOWE PRZYJAZNE </a:t>
            </a:r>
            <a:r>
              <a:rPr lang="pl-PL" dirty="0" smtClean="0"/>
              <a:t>ŚRODOWISKU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dirty="0" smtClean="0"/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pl-PL" dirty="0" smtClean="0"/>
              <a:t>Innowacyjne środki transportu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pl-PL" dirty="0" smtClean="0"/>
              <a:t>Proekologiczne rozwiązania konstrukcyjne i komponenty w środkach transportu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pl-PL" dirty="0" smtClean="0"/>
              <a:t>Systemy zarządzania transportem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pl-PL" dirty="0" smtClean="0"/>
              <a:t>Innowacyjne materiały w środkach transportu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pl-PL" dirty="0" smtClean="0"/>
              <a:t>Innowacyjne technologie produkcji środków transportu i ich części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b="20514"/>
          <a:stretch/>
        </p:blipFill>
        <p:spPr>
          <a:xfrm>
            <a:off x="2034424" y="5586278"/>
            <a:ext cx="8123152" cy="118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2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3740"/>
          </a:xfrm>
        </p:spPr>
        <p:txBody>
          <a:bodyPr>
            <a:normAutofit/>
          </a:bodyPr>
          <a:lstStyle/>
          <a:p>
            <a:r>
              <a:rPr lang="pl-PL" sz="3600" b="1" dirty="0">
                <a:latin typeface="Times New Roman" panose="02020603050405020304" pitchFamily="18" charset="0"/>
              </a:rPr>
              <a:t>KRAJOWE INTELIGENTNE SPECJALIZACJE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41438" y="1132451"/>
            <a:ext cx="10724535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/>
              <a:t>SUROWCE NATURALNE I GOSPODARKA </a:t>
            </a:r>
            <a:r>
              <a:rPr lang="pl-PL" b="1" dirty="0" smtClean="0"/>
              <a:t>ODPADAMI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 smtClean="0"/>
              <a:t>KIS </a:t>
            </a:r>
            <a:r>
              <a:rPr lang="pl-PL" b="1" dirty="0"/>
              <a:t>6. </a:t>
            </a:r>
            <a:r>
              <a:rPr lang="pl-PL" dirty="0"/>
              <a:t>NOWOCZESNE TECHNOLOGIE POZYSKIWANIA, PRZETWÓRSTWA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/>
              <a:t>I WYKORZYSTYWANIA SUROWCÓW NATURALNYCH ORAZ </a:t>
            </a:r>
            <a:r>
              <a:rPr lang="pl-PL" dirty="0" smtClean="0"/>
              <a:t>WYTWARZANIE ICH </a:t>
            </a:r>
            <a:r>
              <a:rPr lang="pl-PL" dirty="0"/>
              <a:t>SUBSTYTUTÓW</a:t>
            </a:r>
            <a:endParaRPr lang="pl-PL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dirty="0" smtClean="0"/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pl-PL" dirty="0" smtClean="0"/>
              <a:t>Przetwórstwo metalicznych surowców mineralnych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pl-PL" dirty="0" smtClean="0"/>
              <a:t>Technologie dotyczące ropy naftowej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pl-PL" dirty="0" smtClean="0"/>
              <a:t>Technologie dotyczące gazu ziemnego</a:t>
            </a:r>
            <a:endParaRPr lang="pl-PL" dirty="0"/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pl-PL" dirty="0" smtClean="0"/>
              <a:t>Technologie eksploatacji złóż węgla kamiennego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pl-PL" dirty="0" smtClean="0"/>
              <a:t>Pozyskiwanie surowców podstawowych dla przemysłu chemicznego, cementowego i budownictwa, drogownictwa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b="20514"/>
          <a:stretch/>
        </p:blipFill>
        <p:spPr>
          <a:xfrm>
            <a:off x="2034424" y="5586278"/>
            <a:ext cx="8123152" cy="118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5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3740"/>
          </a:xfrm>
        </p:spPr>
        <p:txBody>
          <a:bodyPr>
            <a:normAutofit/>
          </a:bodyPr>
          <a:lstStyle/>
          <a:p>
            <a:r>
              <a:rPr lang="pl-PL" sz="3600" b="1" dirty="0">
                <a:latin typeface="Times New Roman" panose="02020603050405020304" pitchFamily="18" charset="0"/>
              </a:rPr>
              <a:t>KRAJOWE INTELIGENTNE SPECJALIZACJE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41438" y="1132451"/>
            <a:ext cx="10724535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/>
              <a:t>SUROWCE NATURALNE I GOSPODARKA </a:t>
            </a:r>
            <a:r>
              <a:rPr lang="pl-PL" b="1" dirty="0" smtClean="0"/>
              <a:t>ODPADAMI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 smtClean="0"/>
              <a:t>KIS </a:t>
            </a:r>
            <a:r>
              <a:rPr lang="pl-PL" b="1" dirty="0"/>
              <a:t>6. </a:t>
            </a:r>
            <a:r>
              <a:rPr lang="pl-PL" dirty="0"/>
              <a:t>MINIMALIZACJA WYTWARZANIA ODPADÓW, W TYM NIEZDATNYCH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/>
              <a:t>DO PRZETWORZENIA ORAZ WYKORZYSTANIE MATERIAŁOWE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/>
              <a:t>I ENERGETYCZNE ODPADÓW (RECYKLING I INNE METODY ODZYSKU</a:t>
            </a:r>
            <a:r>
              <a:rPr lang="pl-PL" dirty="0" smtClean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dirty="0" smtClean="0"/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pl-PL" dirty="0" smtClean="0"/>
              <a:t>Minimalizacja wytwarzania odpadów (m.in. produkcja bezodpadowa lub </a:t>
            </a:r>
            <a:r>
              <a:rPr lang="pl-PL" dirty="0" err="1" smtClean="0"/>
              <a:t>niskoodpadowa</a:t>
            </a:r>
            <a:r>
              <a:rPr lang="pl-PL" dirty="0" smtClean="0"/>
              <a:t>)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pl-PL" dirty="0" smtClean="0"/>
              <a:t>Bezpieczne metody postępowania z odpadami przewidzianymi do dalszego zagospodarowania lub unieszkodliwienia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pl-PL" dirty="0" smtClean="0"/>
              <a:t>Innowacyjne technologie odzysku, w tym recyklingu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pl-PL" dirty="0" smtClean="0"/>
              <a:t>Innowacyjne technologie odzysku i recyklingu energetycznego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b="20514"/>
          <a:stretch/>
        </p:blipFill>
        <p:spPr>
          <a:xfrm>
            <a:off x="2034424" y="5586278"/>
            <a:ext cx="8123152" cy="118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79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3740"/>
          </a:xfrm>
        </p:spPr>
        <p:txBody>
          <a:bodyPr>
            <a:normAutofit/>
          </a:bodyPr>
          <a:lstStyle/>
          <a:p>
            <a:r>
              <a:rPr lang="pl-PL" sz="3600" b="1" dirty="0">
                <a:latin typeface="Times New Roman" panose="02020603050405020304" pitchFamily="18" charset="0"/>
              </a:rPr>
              <a:t>KRAJOWE INTELIGENTNE SPECJALIZACJE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41438" y="1132451"/>
            <a:ext cx="10724535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/>
              <a:t>SUROWCE NATURALNE I GOSPODARKA </a:t>
            </a:r>
            <a:r>
              <a:rPr lang="pl-PL" b="1" dirty="0" smtClean="0"/>
              <a:t>ODPADAMI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 smtClean="0"/>
              <a:t>KIS </a:t>
            </a:r>
            <a:r>
              <a:rPr lang="pl-PL" b="1" dirty="0"/>
              <a:t>6. </a:t>
            </a:r>
            <a:r>
              <a:rPr lang="pl-PL" dirty="0"/>
              <a:t>INNOWACYJNE ROZWIĄZANIA I TECHNOLOGIE W GOSPODARCE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dirty="0" smtClean="0"/>
              <a:t>WODNO-ŚCIEKOWEJ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dirty="0" smtClean="0"/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pl-PL" dirty="0" smtClean="0"/>
              <a:t>Poprawa jakości wody do celów konsumpcyjnych i gospodarczych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pl-PL" dirty="0" smtClean="0"/>
              <a:t>Zwiększenie zasobów wód do celów konsumpcyjnych i gospodarczych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pl-PL" dirty="0" smtClean="0"/>
              <a:t>Poprawa jakości wód powierzchniowych i podziemnych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pl-PL" dirty="0" smtClean="0"/>
              <a:t>Oczyszczanie ścieków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pl-PL" dirty="0" smtClean="0"/>
              <a:t>Odzysk wody i innych surowców ze ścieków</a:t>
            </a:r>
          </a:p>
          <a:p>
            <a:pPr marL="571500" indent="-571500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pl-PL" dirty="0" smtClean="0"/>
              <a:t>Wykorzystanie i odzysk energii w gospodarce wodnościekowej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b="20514"/>
          <a:stretch/>
        </p:blipFill>
        <p:spPr>
          <a:xfrm>
            <a:off x="2034424" y="5586278"/>
            <a:ext cx="8123152" cy="118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76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u="sng" dirty="0">
                <a:solidFill>
                  <a:srgbClr val="551A8B"/>
                </a:solidFill>
                <a:latin typeface="Ubuntu Light"/>
                <a:hlinkClick r:id="rId2" tooltip="Strona Programu COSME - strona w języku angielskim"/>
              </a:rPr>
              <a:t>Program COSME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825625"/>
            <a:ext cx="10983686" cy="3726089"/>
          </a:xfrm>
        </p:spPr>
        <p:txBody>
          <a:bodyPr/>
          <a:lstStyle/>
          <a:p>
            <a:pPr marL="0" indent="0">
              <a:buNone/>
            </a:pPr>
            <a:r>
              <a:rPr lang="pl-PL" b="1" dirty="0">
                <a:solidFill>
                  <a:srgbClr val="000000"/>
                </a:solidFill>
                <a:latin typeface="Ubuntu Light"/>
              </a:rPr>
              <a:t>Program ramowy na rzecz konkurencyjności przedsiębiorstw oraz małych i średnich przedsiębiorstw na lata 2014-2020</a:t>
            </a:r>
            <a:endParaRPr lang="pl-PL" b="1" dirty="0" smtClean="0">
              <a:solidFill>
                <a:srgbClr val="000000"/>
              </a:solidFill>
              <a:latin typeface="Ubuntu Light"/>
            </a:endParaRPr>
          </a:p>
          <a:p>
            <a:pPr marL="0" indent="0">
              <a:buNone/>
            </a:pPr>
            <a:endParaRPr lang="pl-PL" sz="1100" b="1" u="sng" dirty="0">
              <a:solidFill>
                <a:srgbClr val="000000"/>
              </a:solidFill>
              <a:latin typeface="Ubuntu Light"/>
            </a:endParaRPr>
          </a:p>
          <a:p>
            <a:pPr marL="0" indent="0">
              <a:buNone/>
            </a:pPr>
            <a:r>
              <a:rPr lang="pl-PL" b="1" u="sng" dirty="0" smtClean="0">
                <a:solidFill>
                  <a:srgbClr val="000000"/>
                </a:solidFill>
                <a:latin typeface="Ubuntu Light"/>
              </a:rPr>
              <a:t>CEL: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rgbClr val="000000"/>
                </a:solidFill>
                <a:latin typeface="Ubuntu Light"/>
              </a:rPr>
              <a:t> ułatwienie </a:t>
            </a:r>
            <a:r>
              <a:rPr lang="pl-PL" dirty="0">
                <a:solidFill>
                  <a:srgbClr val="000000"/>
                </a:solidFill>
                <a:latin typeface="Ubuntu Light"/>
              </a:rPr>
              <a:t>małym i średnim przedsiębiorstwom dostęp do rynków na terenie </a:t>
            </a:r>
            <a:r>
              <a:rPr lang="pl-PL" dirty="0" smtClean="0">
                <a:solidFill>
                  <a:srgbClr val="000000"/>
                </a:solidFill>
                <a:latin typeface="Ubuntu Light"/>
              </a:rPr>
              <a:t>UE </a:t>
            </a:r>
            <a:r>
              <a:rPr lang="pl-PL" dirty="0">
                <a:solidFill>
                  <a:srgbClr val="000000"/>
                </a:solidFill>
                <a:latin typeface="Ubuntu Light"/>
              </a:rPr>
              <a:t>i poza </a:t>
            </a:r>
            <a:r>
              <a:rPr lang="pl-PL" dirty="0" smtClean="0">
                <a:solidFill>
                  <a:srgbClr val="000000"/>
                </a:solidFill>
                <a:latin typeface="Ubuntu Light"/>
              </a:rPr>
              <a:t>nią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rgbClr val="000000"/>
                </a:solidFill>
                <a:latin typeface="Ubuntu Light"/>
              </a:rPr>
              <a:t> zapewnienie łatwiejszego dostępu </a:t>
            </a:r>
            <a:r>
              <a:rPr lang="pl-PL" dirty="0">
                <a:solidFill>
                  <a:srgbClr val="000000"/>
                </a:solidFill>
                <a:latin typeface="Ubuntu Light"/>
              </a:rPr>
              <a:t>do finansowania poprzez gwarancje kredytowe i kapitał (2,3 mld euro</a:t>
            </a:r>
            <a:r>
              <a:rPr lang="pl-PL" dirty="0" smtClean="0">
                <a:solidFill>
                  <a:srgbClr val="000000"/>
                </a:solidFill>
                <a:latin typeface="Ubuntu Light"/>
              </a:rPr>
              <a:t>)</a:t>
            </a:r>
            <a:endParaRPr lang="pl-PL" dirty="0">
              <a:solidFill>
                <a:srgbClr val="000000"/>
              </a:solidFill>
              <a:latin typeface="Ubuntu Ligh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b="20514"/>
          <a:stretch/>
        </p:blipFill>
        <p:spPr>
          <a:xfrm>
            <a:off x="2034424" y="5586278"/>
            <a:ext cx="8123152" cy="118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77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b="20514"/>
          <a:stretch/>
        </p:blipFill>
        <p:spPr>
          <a:xfrm>
            <a:off x="2034424" y="5586278"/>
            <a:ext cx="8123152" cy="118137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0904"/>
          </a:xfrm>
        </p:spPr>
        <p:txBody>
          <a:bodyPr>
            <a:normAutofit/>
          </a:bodyPr>
          <a:lstStyle/>
          <a:p>
            <a:r>
              <a:rPr lang="pl-PL" u="sng" dirty="0" smtClean="0">
                <a:solidFill>
                  <a:srgbClr val="551A8B"/>
                </a:solidFill>
                <a:latin typeface="Ubuntu Light"/>
                <a:hlinkClick r:id="rId3" tooltip="Strona Programu COSME - strona w języku angielskim"/>
              </a:rPr>
              <a:t>COSME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426030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pl-PL" dirty="0" smtClean="0">
                <a:solidFill>
                  <a:srgbClr val="222222"/>
                </a:solidFill>
                <a:latin typeface="Helvetica Neue"/>
              </a:rPr>
              <a:t>to program ramowy </a:t>
            </a:r>
            <a:r>
              <a:rPr lang="pl-PL" dirty="0">
                <a:solidFill>
                  <a:srgbClr val="222222"/>
                </a:solidFill>
                <a:latin typeface="Helvetica Neue"/>
              </a:rPr>
              <a:t>Unii Europejskiej </a:t>
            </a:r>
            <a:r>
              <a:rPr lang="pl-PL" b="1" dirty="0" smtClean="0">
                <a:solidFill>
                  <a:srgbClr val="222222"/>
                </a:solidFill>
                <a:latin typeface="Helvetica Neue"/>
              </a:rPr>
              <a:t>z</a:t>
            </a:r>
            <a:r>
              <a:rPr lang="pl-PL" dirty="0" smtClean="0">
                <a:solidFill>
                  <a:srgbClr val="222222"/>
                </a:solidFill>
                <a:latin typeface="Helvetica Neue"/>
              </a:rPr>
              <a:t> całkowitym </a:t>
            </a:r>
            <a:r>
              <a:rPr lang="pl-PL" b="1" dirty="0">
                <a:solidFill>
                  <a:srgbClr val="222222"/>
                </a:solidFill>
                <a:latin typeface="Helvetica Neue"/>
              </a:rPr>
              <a:t>budżetem</a:t>
            </a:r>
            <a:r>
              <a:rPr lang="pl-PL" dirty="0">
                <a:solidFill>
                  <a:srgbClr val="222222"/>
                </a:solidFill>
                <a:latin typeface="Helvetica Neue"/>
              </a:rPr>
              <a:t> na poziomie </a:t>
            </a:r>
            <a:r>
              <a:rPr lang="pl-PL" b="1" dirty="0">
                <a:solidFill>
                  <a:srgbClr val="222222"/>
                </a:solidFill>
                <a:latin typeface="Helvetica Neue"/>
              </a:rPr>
              <a:t>2,3 mld euro </a:t>
            </a:r>
            <a:endParaRPr lang="pl-PL" b="1" dirty="0" smtClean="0">
              <a:solidFill>
                <a:srgbClr val="222222"/>
              </a:solidFill>
              <a:latin typeface="Helvetica Neue"/>
            </a:endParaRPr>
          </a:p>
          <a:p>
            <a:r>
              <a:rPr lang="pl-PL" dirty="0" smtClean="0">
                <a:solidFill>
                  <a:srgbClr val="222222"/>
                </a:solidFill>
                <a:latin typeface="Helvetica Neue"/>
              </a:rPr>
              <a:t>pobudza </a:t>
            </a:r>
            <a:r>
              <a:rPr lang="pl-PL" dirty="0">
                <a:solidFill>
                  <a:srgbClr val="222222"/>
                </a:solidFill>
                <a:latin typeface="Helvetica Neue"/>
              </a:rPr>
              <a:t>akcję kredytową i inwestycje kapitałowe dla małych i średnich przedsiębiorstw w </a:t>
            </a:r>
            <a:r>
              <a:rPr lang="pl-PL" dirty="0" smtClean="0">
                <a:solidFill>
                  <a:srgbClr val="222222"/>
                </a:solidFill>
                <a:latin typeface="Helvetica Neue"/>
              </a:rPr>
              <a:t>Europie</a:t>
            </a:r>
          </a:p>
          <a:p>
            <a:r>
              <a:rPr lang="pl-PL" dirty="0" smtClean="0">
                <a:solidFill>
                  <a:srgbClr val="222222"/>
                </a:solidFill>
                <a:latin typeface="Helvetica Neue"/>
              </a:rPr>
              <a:t>wspiera </a:t>
            </a:r>
            <a:r>
              <a:rPr lang="pl-PL" dirty="0">
                <a:solidFill>
                  <a:srgbClr val="222222"/>
                </a:solidFill>
                <a:latin typeface="Helvetica Neue"/>
              </a:rPr>
              <a:t>gwarancje oraz </a:t>
            </a:r>
            <a:r>
              <a:rPr lang="pl-PL" dirty="0" err="1">
                <a:solidFill>
                  <a:srgbClr val="222222"/>
                </a:solidFill>
                <a:latin typeface="Helvetica Neue"/>
              </a:rPr>
              <a:t>regwarancje</a:t>
            </a:r>
            <a:r>
              <a:rPr lang="pl-PL" dirty="0">
                <a:solidFill>
                  <a:srgbClr val="222222"/>
                </a:solidFill>
                <a:latin typeface="Helvetica Neue"/>
              </a:rPr>
              <a:t> na rzecz instytucji finansowych w celu udzielenia im pomocy w zwiększeniu akcji kredytowej oraz finansowania leasingu na rzecz małych i średnich </a:t>
            </a:r>
            <a:r>
              <a:rPr lang="pl-PL" dirty="0" smtClean="0">
                <a:solidFill>
                  <a:srgbClr val="222222"/>
                </a:solidFill>
                <a:latin typeface="Helvetica Neue"/>
              </a:rPr>
              <a:t>przedsiębiorstw</a:t>
            </a:r>
          </a:p>
          <a:p>
            <a:r>
              <a:rPr lang="pl-PL" dirty="0" smtClean="0">
                <a:solidFill>
                  <a:srgbClr val="222222"/>
                </a:solidFill>
                <a:latin typeface="Helvetica Neue"/>
              </a:rPr>
              <a:t>inwestuje w </a:t>
            </a:r>
            <a:r>
              <a:rPr lang="pl-PL" dirty="0">
                <a:solidFill>
                  <a:srgbClr val="222222"/>
                </a:solidFill>
                <a:latin typeface="Helvetica Neue"/>
              </a:rPr>
              <a:t>fundusze kapitałowe podwyższonego ryzyka na rzecz małych i średnich przedsiębiorstw, głównie na etapie ekspansji i </a:t>
            </a:r>
            <a:r>
              <a:rPr lang="pl-PL" dirty="0" smtClean="0">
                <a:solidFill>
                  <a:srgbClr val="222222"/>
                </a:solidFill>
                <a:latin typeface="Helvetica Neue"/>
              </a:rPr>
              <a:t>wzrostu</a:t>
            </a:r>
            <a:endParaRPr lang="pl-PL" dirty="0">
              <a:solidFill>
                <a:srgbClr val="222222"/>
              </a:solidFill>
              <a:latin typeface="Helvetica Neue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305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25286" y="0"/>
            <a:ext cx="10515600" cy="1325563"/>
          </a:xfrm>
        </p:spPr>
        <p:txBody>
          <a:bodyPr/>
          <a:lstStyle/>
          <a:p>
            <a:r>
              <a:rPr lang="pl-PL" u="sng" dirty="0">
                <a:solidFill>
                  <a:srgbClr val="551A8B"/>
                </a:solidFill>
                <a:latin typeface="Ubuntu Light"/>
                <a:hlinkClick r:id="rId2" tooltip="Strona Programu COSME - strona w języku angielskim"/>
              </a:rPr>
              <a:t>Program COSME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89857" y="1107168"/>
            <a:ext cx="11386457" cy="4351338"/>
          </a:xfrm>
        </p:spPr>
        <p:txBody>
          <a:bodyPr>
            <a:normAutofit fontScale="92500"/>
          </a:bodyPr>
          <a:lstStyle/>
          <a:p>
            <a:r>
              <a:rPr lang="pl-PL" dirty="0" smtClean="0"/>
              <a:t>W </a:t>
            </a:r>
            <a:r>
              <a:rPr lang="pl-PL" dirty="0"/>
              <a:t>ramach programu COSME BGK </a:t>
            </a:r>
            <a:r>
              <a:rPr lang="pl-PL" dirty="0" smtClean="0"/>
              <a:t>udziela gwarancje kredytowe, stanowiące alternatywę </a:t>
            </a:r>
            <a:r>
              <a:rPr lang="pl-PL" dirty="0"/>
              <a:t>dla przedsiębiorców, którzy wyczerpali limit pomocy de </a:t>
            </a:r>
            <a:r>
              <a:rPr lang="pl-PL" dirty="0" err="1"/>
              <a:t>minimis</a:t>
            </a:r>
            <a:r>
              <a:rPr lang="pl-PL" dirty="0"/>
              <a:t>, nie mogą lub nie zamierzają skorzystać z </a:t>
            </a:r>
            <a:r>
              <a:rPr lang="pl-PL" dirty="0" smtClean="0"/>
              <a:t>pomocy oferowanej </a:t>
            </a:r>
            <a:r>
              <a:rPr lang="pl-PL" dirty="0"/>
              <a:t>w tej </a:t>
            </a:r>
            <a:r>
              <a:rPr lang="pl-PL" dirty="0" smtClean="0"/>
              <a:t>formule</a:t>
            </a:r>
          </a:p>
          <a:p>
            <a:r>
              <a:rPr lang="pl-PL" dirty="0" smtClean="0"/>
              <a:t>Program ten charakteryzuje powszechna </a:t>
            </a:r>
            <a:r>
              <a:rPr lang="pl-PL" dirty="0"/>
              <a:t>dostępność </a:t>
            </a:r>
            <a:r>
              <a:rPr lang="pl-PL" dirty="0" smtClean="0"/>
              <a:t>i nieskomplikowane procedury</a:t>
            </a:r>
          </a:p>
          <a:p>
            <a:r>
              <a:rPr lang="pl-PL" b="1" dirty="0"/>
              <a:t>Z BGK </a:t>
            </a:r>
            <a:r>
              <a:rPr lang="pl-PL" b="1" dirty="0" smtClean="0"/>
              <a:t>współpracują </a:t>
            </a:r>
            <a:r>
              <a:rPr lang="pl-PL" dirty="0" smtClean="0"/>
              <a:t>m.in.: </a:t>
            </a:r>
            <a:r>
              <a:rPr lang="pl-PL" dirty="0"/>
              <a:t>Alior Bank, Bank BGŻ BNP </a:t>
            </a:r>
            <a:r>
              <a:rPr lang="pl-PL" dirty="0" err="1"/>
              <a:t>Paribas</a:t>
            </a:r>
            <a:r>
              <a:rPr lang="pl-PL" dirty="0"/>
              <a:t>, Bank Pekao, BOŚ Bank, Bank Zachodni WBK, Deutsche Bank Polska, Idea Bank, ING Bank Śląski, mBank, PKO Bank Polski oraz SGB-Bank i zrzeszone z nim banki </a:t>
            </a:r>
            <a:r>
              <a:rPr lang="pl-PL" dirty="0" smtClean="0"/>
              <a:t>spółdzielcze</a:t>
            </a:r>
          </a:p>
          <a:p>
            <a:r>
              <a:rPr lang="pl-PL" dirty="0" smtClean="0"/>
              <a:t>Bank, który współpracuje w ramach COSME może </a:t>
            </a:r>
            <a:r>
              <a:rPr lang="pl-PL" dirty="0"/>
              <a:t>oferować przedsiębiorcom kredyty obrotowe oraz inwestycyjne zabezpieczone gwarancjami </a:t>
            </a:r>
            <a:r>
              <a:rPr lang="pl-PL" dirty="0" smtClean="0"/>
              <a:t>BGK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b="20514"/>
          <a:stretch/>
        </p:blipFill>
        <p:spPr>
          <a:xfrm>
            <a:off x="2034424" y="5586278"/>
            <a:ext cx="8123152" cy="118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02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u="sng" dirty="0">
                <a:solidFill>
                  <a:srgbClr val="551A8B"/>
                </a:solidFill>
                <a:latin typeface="Ubuntu Light"/>
                <a:hlinkClick r:id="rId2" tooltip="Strona Programu COSME - strona w języku angielskim"/>
              </a:rPr>
              <a:t>Program </a:t>
            </a:r>
            <a:r>
              <a:rPr lang="pl-PL" u="sng" dirty="0" smtClean="0">
                <a:solidFill>
                  <a:srgbClr val="551A8B"/>
                </a:solidFill>
                <a:latin typeface="Ubuntu Light"/>
                <a:hlinkClick r:id="rId2" tooltip="Strona Programu COSME - strona w języku angielskim"/>
              </a:rPr>
              <a:t>COSME</a:t>
            </a:r>
            <a:r>
              <a:rPr lang="pl-PL" u="sng" dirty="0" smtClean="0">
                <a:solidFill>
                  <a:srgbClr val="551A8B"/>
                </a:solidFill>
                <a:latin typeface="Ubuntu Light"/>
              </a:rPr>
              <a:t> </a:t>
            </a:r>
            <a:r>
              <a:rPr lang="pl-PL" u="sng" dirty="0">
                <a:solidFill>
                  <a:srgbClr val="551A8B"/>
                </a:solidFill>
                <a:latin typeface="Ubuntu Light"/>
              </a:rPr>
              <a:t>– przykład 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155940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pl-PL" b="1" dirty="0" smtClean="0"/>
              <a:t>Parametry gwarancji wg oferty </a:t>
            </a:r>
            <a:r>
              <a:rPr lang="pl-PL" b="1" dirty="0" err="1" smtClean="0"/>
              <a:t>mbank</a:t>
            </a:r>
            <a:r>
              <a:rPr lang="pl-PL" b="1" dirty="0" smtClean="0"/>
              <a:t>:</a:t>
            </a:r>
            <a:endParaRPr lang="pl-PL" b="1" dirty="0"/>
          </a:p>
          <a:p>
            <a:r>
              <a:rPr lang="pl-PL" dirty="0"/>
              <a:t>  gwarancją mogą zostać objęte tylko nowe kredyty obrotowe lub inwestycyjne</a:t>
            </a:r>
          </a:p>
          <a:p>
            <a:r>
              <a:rPr lang="pl-PL" dirty="0"/>
              <a:t>  maksymalna kwota kredytu wynosi 600 000 zł</a:t>
            </a:r>
          </a:p>
          <a:p>
            <a:r>
              <a:rPr lang="pl-PL" dirty="0"/>
              <a:t>  zakres gwarancji BGK – 80 proc. wartości kredytu</a:t>
            </a:r>
          </a:p>
          <a:p>
            <a:r>
              <a:rPr lang="pl-PL" dirty="0"/>
              <a:t>  maksymalny okres gwarancji wynosi 27 miesięcy dla kredytu obrotowego lub 99 miesięcy dla kredytu inwestycyjnego</a:t>
            </a:r>
          </a:p>
          <a:p>
            <a:r>
              <a:rPr lang="pl-PL" dirty="0"/>
              <a:t>  prowizja za udzielenie gwarancji – 1 proc. w skali roku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b="20514"/>
          <a:stretch/>
        </p:blipFill>
        <p:spPr>
          <a:xfrm>
            <a:off x="2034424" y="5586278"/>
            <a:ext cx="8123152" cy="118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454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201839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Gdzie szukać informacji o naborach oraz wsparcia w ubieganiu się o dofinasowanie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12371" y="1527402"/>
            <a:ext cx="9873343" cy="37957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000" dirty="0" smtClean="0"/>
              <a:t>Portal Funduszy Europejskich </a:t>
            </a:r>
            <a:r>
              <a:rPr lang="pl-PL" sz="2000" dirty="0" smtClean="0">
                <a:hlinkClick r:id="rId2"/>
              </a:rPr>
              <a:t>http</a:t>
            </a:r>
            <a:r>
              <a:rPr lang="pl-PL" sz="2000" dirty="0">
                <a:hlinkClick r:id="rId2"/>
              </a:rPr>
              <a:t>://</a:t>
            </a:r>
            <a:r>
              <a:rPr lang="pl-PL" sz="2000" dirty="0" smtClean="0">
                <a:hlinkClick r:id="rId2"/>
              </a:rPr>
              <a:t>www.funduszeeuropejskie.gov.pl</a:t>
            </a:r>
            <a:endParaRPr lang="pl-PL" sz="2000" dirty="0" smtClean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000" dirty="0" smtClean="0"/>
              <a:t>Portal Innowacji </a:t>
            </a:r>
            <a:r>
              <a:rPr lang="pl-PL" sz="2000" dirty="0" smtClean="0">
                <a:hlinkClick r:id="rId3"/>
              </a:rPr>
              <a:t>http</a:t>
            </a:r>
            <a:r>
              <a:rPr lang="pl-PL" sz="2000" dirty="0">
                <a:hlinkClick r:id="rId3"/>
              </a:rPr>
              <a:t>://</a:t>
            </a:r>
            <a:r>
              <a:rPr lang="pl-PL" sz="2000" dirty="0" smtClean="0">
                <a:hlinkClick r:id="rId3"/>
              </a:rPr>
              <a:t>www.pi.gov.pl</a:t>
            </a:r>
            <a:r>
              <a:rPr lang="pl-PL" sz="2000" dirty="0" smtClean="0"/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000" dirty="0"/>
              <a:t>Krajowy Punkt Kontaktowy Programów Badawczych Unii Europejskiej </a:t>
            </a:r>
            <a:r>
              <a:rPr lang="pl-PL" sz="2000" dirty="0">
                <a:hlinkClick r:id="rId4"/>
              </a:rPr>
              <a:t>http://</a:t>
            </a:r>
            <a:r>
              <a:rPr lang="pl-PL" sz="2000" dirty="0" smtClean="0">
                <a:hlinkClick r:id="rId4"/>
              </a:rPr>
              <a:t>www.kpk.gov.pl</a:t>
            </a:r>
            <a:r>
              <a:rPr lang="pl-PL" sz="2000" dirty="0" smtClean="0"/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000" dirty="0" smtClean="0"/>
              <a:t>Polska Agencja Rozwoju Przedsiębiorczości  </a:t>
            </a:r>
            <a:r>
              <a:rPr lang="pl-PL" sz="2000" dirty="0" smtClean="0">
                <a:hlinkClick r:id="rId5"/>
              </a:rPr>
              <a:t>http</a:t>
            </a:r>
            <a:r>
              <a:rPr lang="pl-PL" sz="2000" dirty="0">
                <a:hlinkClick r:id="rId5"/>
              </a:rPr>
              <a:t>://</a:t>
            </a:r>
            <a:r>
              <a:rPr lang="pl-PL" sz="2000" dirty="0" smtClean="0">
                <a:hlinkClick r:id="rId5"/>
              </a:rPr>
              <a:t>www.parp.gov.pl</a:t>
            </a:r>
            <a:r>
              <a:rPr lang="pl-PL" sz="2000" dirty="0" smtClean="0"/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000" dirty="0" smtClean="0"/>
              <a:t>Opolskie </a:t>
            </a:r>
            <a:r>
              <a:rPr lang="pl-PL" sz="2000" dirty="0"/>
              <a:t>Centrum Rozwoju Gospodarki </a:t>
            </a:r>
            <a:r>
              <a:rPr lang="pl-PL" sz="2000" dirty="0">
                <a:hlinkClick r:id="rId6"/>
              </a:rPr>
              <a:t>http://www.ocrg.opolskie.pl</a:t>
            </a:r>
            <a:r>
              <a:rPr lang="pl-PL" sz="2000" dirty="0" smtClean="0">
                <a:hlinkClick r:id="rId6"/>
              </a:rPr>
              <a:t>/</a:t>
            </a:r>
            <a:r>
              <a:rPr lang="pl-PL" sz="2000" dirty="0" smtClean="0"/>
              <a:t> </a:t>
            </a:r>
            <a:endParaRPr lang="pl-PL" sz="20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000" dirty="0" smtClean="0"/>
              <a:t>Fundacja </a:t>
            </a:r>
            <a:r>
              <a:rPr lang="pl-PL" sz="2000" dirty="0"/>
              <a:t>Rozwoju Śląska oraz Wspierania Inicjatyw </a:t>
            </a:r>
            <a:r>
              <a:rPr lang="pl-PL" sz="2000" dirty="0" smtClean="0"/>
              <a:t>Lokalnych </a:t>
            </a:r>
            <a:r>
              <a:rPr lang="pl-PL" sz="2000" u="sng" dirty="0">
                <a:hlinkClick r:id="rId7"/>
              </a:rPr>
              <a:t>http://</a:t>
            </a:r>
            <a:r>
              <a:rPr lang="pl-PL" sz="2000" u="sng" dirty="0" smtClean="0">
                <a:hlinkClick r:id="rId7"/>
              </a:rPr>
              <a:t>fundacja.opole.pl</a:t>
            </a:r>
            <a:endParaRPr lang="pl-PL" sz="2000" u="sng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pl-PL" sz="2000" dirty="0" smtClean="0">
                <a:solidFill>
                  <a:prstClr val="black"/>
                </a:solidFill>
              </a:rPr>
              <a:t>Serwis Konsultacyjny </a:t>
            </a:r>
            <a:r>
              <a:rPr lang="pl-PL" sz="2000" dirty="0">
                <a:solidFill>
                  <a:prstClr val="black"/>
                </a:solidFill>
                <a:hlinkClick r:id="rId8"/>
              </a:rPr>
              <a:t>http://ec.europa.eu/research/enquiries</a:t>
            </a:r>
            <a:r>
              <a:rPr lang="pl-PL" sz="2000" dirty="0">
                <a:solidFill>
                  <a:prstClr val="black"/>
                </a:solidFill>
              </a:rPr>
              <a:t> </a:t>
            </a:r>
            <a:endParaRPr lang="pl-PL" sz="2000" u="sng" dirty="0" smtClean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b="20514"/>
          <a:stretch/>
        </p:blipFill>
        <p:spPr>
          <a:xfrm>
            <a:off x="2034424" y="5586278"/>
            <a:ext cx="8123152" cy="118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38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75067" y="46012"/>
            <a:ext cx="10515600" cy="1325563"/>
          </a:xfrm>
        </p:spPr>
        <p:txBody>
          <a:bodyPr/>
          <a:lstStyle/>
          <a:p>
            <a:r>
              <a:rPr lang="pl-PL" dirty="0" smtClean="0"/>
              <a:t>Priorytety UE w obszarze ochrony środowiska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b="20514"/>
          <a:stretch/>
        </p:blipFill>
        <p:spPr>
          <a:xfrm>
            <a:off x="2023539" y="5586278"/>
            <a:ext cx="8123152" cy="1181370"/>
          </a:xfrm>
          <a:prstGeom prst="rect">
            <a:avLst/>
          </a:prstGeom>
        </p:spPr>
      </p:pic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192161"/>
              </p:ext>
            </p:extLst>
          </p:nvPr>
        </p:nvGraphicFramePr>
        <p:xfrm>
          <a:off x="1032266" y="1371575"/>
          <a:ext cx="1071154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Prostokąt 6"/>
          <p:cNvSpPr/>
          <p:nvPr/>
        </p:nvSpPr>
        <p:spPr>
          <a:xfrm>
            <a:off x="575067" y="951161"/>
            <a:ext cx="10319658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/>
              <a:t>Przejście na gospodarkę niskoemisyjną i adaptacja do zmian klimatu</a:t>
            </a:r>
          </a:p>
          <a:p>
            <a:endParaRPr lang="pl-PL" sz="3600" dirty="0" smtClean="0"/>
          </a:p>
          <a:p>
            <a:r>
              <a:rPr lang="pl-PL" b="1" dirty="0" smtClean="0"/>
              <a:t>Wsparcie </a:t>
            </a:r>
            <a:r>
              <a:rPr lang="pl-PL" b="1" dirty="0"/>
              <a:t>w głównej mierze przeznaczone jest na przedsięwzięcia, które wpłyną na:</a:t>
            </a:r>
          </a:p>
        </p:txBody>
      </p:sp>
    </p:spTree>
    <p:extLst>
      <p:ext uri="{BB962C8B-B14F-4D97-AF65-F5344CB8AC3E}">
        <p14:creationId xmlns:p14="http://schemas.microsoft.com/office/powerpoint/2010/main" val="41447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232241"/>
            <a:ext cx="10515600" cy="1325563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333333"/>
                </a:solidFill>
                <a:latin typeface="Roboto"/>
                <a:ea typeface="+mn-ea"/>
                <a:cs typeface="+mn-cs"/>
              </a:rPr>
              <a:t>Warsztaty dla opolskich przedsiębiorców organizowane przez OCRG 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8" t="9468" r="15041" b="10857"/>
          <a:stretch/>
        </p:blipFill>
        <p:spPr>
          <a:xfrm>
            <a:off x="115189" y="1647078"/>
            <a:ext cx="2240957" cy="2797628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438400" y="1647078"/>
            <a:ext cx="9753600" cy="3998233"/>
          </a:xfrm>
        </p:spPr>
        <p:txBody>
          <a:bodyPr>
            <a:normAutofit/>
          </a:bodyPr>
          <a:lstStyle/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 b="1" dirty="0" smtClean="0">
                <a:solidFill>
                  <a:srgbClr val="333333"/>
                </a:solidFill>
                <a:latin typeface="Roboto"/>
              </a:rPr>
              <a:t>INNOWACJE W SYSTEMACH PRODUKCYJNYCH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 sz="3200" b="1" dirty="0" smtClean="0">
                <a:solidFill>
                  <a:srgbClr val="333333"/>
                </a:solidFill>
                <a:latin typeface="Roboto"/>
              </a:rPr>
              <a:t>Kiedy? </a:t>
            </a:r>
            <a:r>
              <a:rPr lang="pl-PL" sz="3200" dirty="0" smtClean="0">
                <a:solidFill>
                  <a:srgbClr val="333333"/>
                </a:solidFill>
                <a:latin typeface="Roboto"/>
              </a:rPr>
              <a:t>– 28.11.2018 r.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 sz="3200" b="1" dirty="0" smtClean="0">
                <a:solidFill>
                  <a:srgbClr val="333333"/>
                </a:solidFill>
                <a:latin typeface="Roboto"/>
              </a:rPr>
              <a:t>Miejsce: </a:t>
            </a:r>
            <a:r>
              <a:rPr lang="pl-PL" sz="3200" dirty="0" smtClean="0">
                <a:solidFill>
                  <a:srgbClr val="333333"/>
                </a:solidFill>
                <a:latin typeface="Roboto"/>
              </a:rPr>
              <a:t>Opolskie </a:t>
            </a:r>
            <a:r>
              <a:rPr lang="pl-PL" sz="3200" dirty="0">
                <a:solidFill>
                  <a:srgbClr val="333333"/>
                </a:solidFill>
                <a:latin typeface="Roboto"/>
              </a:rPr>
              <a:t>Centrum Rozwoju Gospodarki (OCRG) ul. Krakowska 38, sala konferencyjna </a:t>
            </a:r>
            <a:r>
              <a:rPr lang="pl-PL" sz="3200" dirty="0" smtClean="0">
                <a:solidFill>
                  <a:srgbClr val="333333"/>
                </a:solidFill>
                <a:latin typeface="Roboto"/>
              </a:rPr>
              <a:t>III p.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 sz="3200" b="1" dirty="0" smtClean="0">
                <a:solidFill>
                  <a:srgbClr val="333333"/>
                </a:solidFill>
                <a:latin typeface="Roboto"/>
              </a:rPr>
              <a:t>Termin zgłaszania udziału: </a:t>
            </a:r>
            <a:r>
              <a:rPr lang="pl-PL" sz="3200" dirty="0" smtClean="0">
                <a:solidFill>
                  <a:srgbClr val="333333"/>
                </a:solidFill>
                <a:latin typeface="Roboto"/>
              </a:rPr>
              <a:t>do 26.11.2018 r.</a:t>
            </a:r>
          </a:p>
          <a:p>
            <a:pPr marL="0" indent="0">
              <a:spcBef>
                <a:spcPts val="1200"/>
              </a:spcBef>
              <a:spcAft>
                <a:spcPts val="1200"/>
              </a:spcAft>
              <a:buNone/>
            </a:pPr>
            <a:r>
              <a:rPr lang="pl-PL" sz="3200" b="1" dirty="0" smtClean="0"/>
              <a:t>Szczegółowe informacje</a:t>
            </a:r>
            <a:r>
              <a:rPr lang="pl-PL" sz="3200" b="1" dirty="0"/>
              <a:t>: </a:t>
            </a:r>
            <a:r>
              <a:rPr lang="pl-PL" sz="3200" dirty="0" smtClean="0">
                <a:hlinkClick r:id="rId4"/>
              </a:rPr>
              <a:t>http</a:t>
            </a:r>
            <a:r>
              <a:rPr lang="pl-PL" sz="3200" dirty="0">
                <a:hlinkClick r:id="rId4"/>
              </a:rPr>
              <a:t>://www.ocrg.opolskie.pl</a:t>
            </a:r>
            <a:r>
              <a:rPr lang="pl-PL" sz="3200" dirty="0" smtClean="0">
                <a:hlinkClick r:id="rId4"/>
              </a:rPr>
              <a:t>/</a:t>
            </a:r>
            <a:r>
              <a:rPr lang="pl-PL" sz="3200" dirty="0" smtClean="0"/>
              <a:t> </a:t>
            </a:r>
            <a:endParaRPr lang="pl-PL" sz="3200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b="20514"/>
          <a:stretch/>
        </p:blipFill>
        <p:spPr>
          <a:xfrm>
            <a:off x="2034424" y="5586278"/>
            <a:ext cx="8123152" cy="118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00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ymbol zastępczy zawartości 2"/>
          <p:cNvSpPr>
            <a:spLocks noGrp="1"/>
          </p:cNvSpPr>
          <p:nvPr>
            <p:ph idx="1"/>
          </p:nvPr>
        </p:nvSpPr>
        <p:spPr>
          <a:xfrm>
            <a:off x="2566988" y="1125538"/>
            <a:ext cx="7715250" cy="4525962"/>
          </a:xfrm>
        </p:spPr>
        <p:txBody>
          <a:bodyPr/>
          <a:lstStyle/>
          <a:p>
            <a:pPr algn="ctr" eaLnBrk="1" hangingPunct="1">
              <a:buFont typeface="Arial" charset="0"/>
              <a:buNone/>
              <a:defRPr/>
            </a:pPr>
            <a:r>
              <a:rPr lang="pl-PL" sz="3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Ogólnopolski system wsparcia doradczego dla sektora publicznego, mieszkaniowego oraz </a:t>
            </a:r>
            <a:r>
              <a:rPr lang="pl-PL" sz="3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przedsiębiorstw w zakresie efektywności energetycznej oraz OZE</a:t>
            </a:r>
            <a:endParaRPr lang="pl-PL" sz="36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 eaLnBrk="1" hangingPunct="1">
              <a:buFont typeface="Arial" charset="0"/>
              <a:buNone/>
              <a:defRPr/>
            </a:pPr>
            <a:endParaRPr lang="pl-PL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2530" name="Symbol zastępczy numeru slajdu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3CF8719-2E37-4EF8-B19B-7B430658A9AC}" type="slidenum">
              <a:rPr 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pl-PL">
              <a:solidFill>
                <a:prstClr val="black"/>
              </a:solidFill>
            </a:endParaRPr>
          </a:p>
        </p:txBody>
      </p:sp>
      <p:pic>
        <p:nvPicPr>
          <p:cNvPr id="5" name="Obraz 4" descr="H:\Grupy\JRP\Logo Partnerów\logotyp_NFOSiGW_PDE-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5" t="27121" r="70517" b="30656"/>
          <a:stretch/>
        </p:blipFill>
        <p:spPr bwMode="auto">
          <a:xfrm>
            <a:off x="5883446" y="4433868"/>
            <a:ext cx="1082334" cy="1090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9948106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ytuł 1"/>
          <p:cNvSpPr>
            <a:spLocks noGrp="1"/>
          </p:cNvSpPr>
          <p:nvPr>
            <p:ph type="title"/>
          </p:nvPr>
        </p:nvSpPr>
        <p:spPr>
          <a:xfrm>
            <a:off x="1979614" y="439738"/>
            <a:ext cx="8435975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3600" dirty="0">
                <a:solidFill>
                  <a:schemeClr val="tx2">
                    <a:lumMod val="75000"/>
                  </a:schemeClr>
                </a:solidFill>
              </a:rPr>
              <a:t>Struktura realizacji Projektu Doradztwa Energetycznego</a:t>
            </a: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312877"/>
              </p:ext>
            </p:extLst>
          </p:nvPr>
        </p:nvGraphicFramePr>
        <p:xfrm>
          <a:off x="2135561" y="1581955"/>
          <a:ext cx="7615237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555" name="Symbol zastępczy numeru slajdu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02C567-2296-49E0-AC3A-4608AFD761CC}" type="slidenum">
              <a:rPr 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79507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1CA61A5-2B9E-4C21-A4B2-EFB260DC5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graphicEl>
                                              <a:dgm id="{B1CA61A5-2B9E-4C21-A4B2-EFB260DC57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graphicEl>
                                              <a:dgm id="{B1CA61A5-2B9E-4C21-A4B2-EFB260DC5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graphicEl>
                                              <a:dgm id="{B1CA61A5-2B9E-4C21-A4B2-EFB260DC57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FFE404-EC5F-4B4F-9868-B3DBEDD9A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graphicEl>
                                              <a:dgm id="{C1FFE404-EC5F-4B4F-9868-B3DBEDD9A2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graphicEl>
                                              <a:dgm id="{C1FFE404-EC5F-4B4F-9868-B3DBEDD9A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graphicEl>
                                              <a:dgm id="{C1FFE404-EC5F-4B4F-9868-B3DBEDD9A2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12ACF4C-11BB-4DA3-A4EA-D15C558CB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graphicEl>
                                              <a:dgm id="{712ACF4C-11BB-4DA3-A4EA-D15C558CB2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graphicEl>
                                              <a:dgm id="{712ACF4C-11BB-4DA3-A4EA-D15C558CB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graphicEl>
                                              <a:dgm id="{712ACF4C-11BB-4DA3-A4EA-D15C558CB2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531E97-E69E-4456-B170-5420D8428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graphicEl>
                                              <a:dgm id="{A3531E97-E69E-4456-B170-5420D84289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graphicEl>
                                              <a:dgm id="{A3531E97-E69E-4456-B170-5420D8428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graphicEl>
                                              <a:dgm id="{A3531E97-E69E-4456-B170-5420D84289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B83EB6-CDCF-4B0A-9234-64DCD9685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graphicEl>
                                              <a:dgm id="{9BB83EB6-CDCF-4B0A-9234-64DCD9685C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graphicEl>
                                              <a:dgm id="{9BB83EB6-CDCF-4B0A-9234-64DCD9685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graphicEl>
                                              <a:dgm id="{9BB83EB6-CDCF-4B0A-9234-64DCD9685C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B972DDD-5603-4572-844B-BE478B6F4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graphicEl>
                                              <a:dgm id="{9B972DDD-5603-4572-844B-BE478B6F45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graphicEl>
                                              <a:dgm id="{9B972DDD-5603-4572-844B-BE478B6F4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graphicEl>
                                              <a:dgm id="{9B972DDD-5603-4572-844B-BE478B6F45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994AE60-968A-401D-9804-ADB6F75DB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graphicEl>
                                              <a:dgm id="{0994AE60-968A-401D-9804-ADB6F75DBE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graphicEl>
                                              <a:dgm id="{0994AE60-968A-401D-9804-ADB6F75DB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graphicEl>
                                              <a:dgm id="{0994AE60-968A-401D-9804-ADB6F75DBE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ymbol zastępczy numeru slajdu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B9BBC6-69E1-4C06-9670-C10423FD841C}" type="slidenum">
              <a:rPr 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43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Strzałka w prawo 5"/>
          <p:cNvSpPr/>
          <p:nvPr/>
        </p:nvSpPr>
        <p:spPr>
          <a:xfrm>
            <a:off x="1524001" y="1125539"/>
            <a:ext cx="9091613" cy="4751387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Grupa 6"/>
          <p:cNvGrpSpPr/>
          <p:nvPr/>
        </p:nvGrpSpPr>
        <p:grpSpPr>
          <a:xfrm>
            <a:off x="1577711" y="2582906"/>
            <a:ext cx="1949686" cy="1800705"/>
            <a:chOff x="72008" y="1375848"/>
            <a:chExt cx="1822555" cy="1872208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7" name="Prostokąt zaokrąglony 16"/>
            <p:cNvSpPr/>
            <p:nvPr/>
          </p:nvSpPr>
          <p:spPr>
            <a:xfrm>
              <a:off x="72008" y="1375848"/>
              <a:ext cx="1822555" cy="1872208"/>
            </a:xfrm>
            <a:prstGeom prst="round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18" name="Prostokąt 17"/>
            <p:cNvSpPr/>
            <p:nvPr/>
          </p:nvSpPr>
          <p:spPr>
            <a:xfrm>
              <a:off x="160977" y="1479461"/>
              <a:ext cx="1644615" cy="16942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38100" rIns="38100" bIns="38100" spcCol="1270" anchor="ctr"/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pl-PL" sz="2000" dirty="0">
                  <a:solidFill>
                    <a:prstClr val="black"/>
                  </a:solidFill>
                </a:rPr>
                <a:t>Program Operacyjny Infrastruktura</a:t>
              </a:r>
              <a:br>
                <a:rPr lang="pl-PL" sz="2000" dirty="0">
                  <a:solidFill>
                    <a:prstClr val="black"/>
                  </a:solidFill>
                </a:rPr>
              </a:br>
              <a:r>
                <a:rPr lang="pl-PL" sz="2000" dirty="0">
                  <a:solidFill>
                    <a:prstClr val="black"/>
                  </a:solidFill>
                </a:rPr>
                <a:t>i Środowisko na lata 2014-2020</a:t>
              </a:r>
              <a:endParaRPr lang="pl-PL" sz="20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Grupa 7"/>
          <p:cNvGrpSpPr/>
          <p:nvPr/>
        </p:nvGrpSpPr>
        <p:grpSpPr>
          <a:xfrm>
            <a:off x="3584371" y="2582906"/>
            <a:ext cx="1849422" cy="1800705"/>
            <a:chOff x="1917472" y="1404156"/>
            <a:chExt cx="1822555" cy="1872208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5" name="Prostokąt zaokrąglony 14"/>
            <p:cNvSpPr/>
            <p:nvPr/>
          </p:nvSpPr>
          <p:spPr>
            <a:xfrm>
              <a:off x="1917472" y="1404156"/>
              <a:ext cx="1822555" cy="1872208"/>
            </a:xfrm>
            <a:prstGeom prst="round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16" name="Prostokąt 15"/>
            <p:cNvSpPr/>
            <p:nvPr/>
          </p:nvSpPr>
          <p:spPr>
            <a:xfrm>
              <a:off x="2006442" y="1493126"/>
              <a:ext cx="1644615" cy="16942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38100" rIns="38100" bIns="38100" spcCol="1270" anchor="ctr"/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pl-PL" sz="2000" dirty="0">
                  <a:solidFill>
                    <a:prstClr val="black"/>
                  </a:solidFill>
                </a:rPr>
                <a:t>I Oś priorytetowa „Zmniejszenie emisyjności gospodarki”</a:t>
              </a:r>
            </a:p>
          </p:txBody>
        </p:sp>
      </p:grpSp>
      <p:grpSp>
        <p:nvGrpSpPr>
          <p:cNvPr id="9" name="Grupa 8"/>
          <p:cNvGrpSpPr/>
          <p:nvPr/>
        </p:nvGrpSpPr>
        <p:grpSpPr>
          <a:xfrm>
            <a:off x="5483838" y="2590356"/>
            <a:ext cx="1908307" cy="1793255"/>
            <a:chOff x="3831155" y="1404156"/>
            <a:chExt cx="1822555" cy="1872208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3" name="Prostokąt zaokrąglony 12"/>
            <p:cNvSpPr/>
            <p:nvPr/>
          </p:nvSpPr>
          <p:spPr>
            <a:xfrm>
              <a:off x="3831155" y="1404156"/>
              <a:ext cx="1822555" cy="1872208"/>
            </a:xfrm>
            <a:prstGeom prst="round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14" name="Prostokąt 13"/>
            <p:cNvSpPr/>
            <p:nvPr/>
          </p:nvSpPr>
          <p:spPr>
            <a:xfrm>
              <a:off x="3920125" y="1493126"/>
              <a:ext cx="1644615" cy="16942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38100" rIns="38100" bIns="38100" spcCol="1270" anchor="ctr"/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pl-PL" sz="2000" dirty="0">
                  <a:solidFill>
                    <a:prstClr val="black"/>
                  </a:solidFill>
                </a:rPr>
                <a:t>Działanie 1.3 „Wspieranie efektywności energetycznej</a:t>
              </a:r>
              <a:br>
                <a:rPr lang="pl-PL" sz="2000" dirty="0">
                  <a:solidFill>
                    <a:prstClr val="black"/>
                  </a:solidFill>
                </a:rPr>
              </a:br>
              <a:r>
                <a:rPr lang="pl-PL" sz="2000" dirty="0">
                  <a:solidFill>
                    <a:prstClr val="black"/>
                  </a:solidFill>
                </a:rPr>
                <a:t>w budynkach”</a:t>
              </a:r>
            </a:p>
          </p:txBody>
        </p:sp>
      </p:grpSp>
      <p:grpSp>
        <p:nvGrpSpPr>
          <p:cNvPr id="10" name="Grupa 9"/>
          <p:cNvGrpSpPr/>
          <p:nvPr/>
        </p:nvGrpSpPr>
        <p:grpSpPr>
          <a:xfrm>
            <a:off x="7446931" y="2079101"/>
            <a:ext cx="3168351" cy="2808312"/>
            <a:chOff x="5744839" y="1404156"/>
            <a:chExt cx="1822555" cy="1872208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11" name="Prostokąt zaokrąglony 10"/>
            <p:cNvSpPr/>
            <p:nvPr/>
          </p:nvSpPr>
          <p:spPr>
            <a:xfrm>
              <a:off x="5744839" y="1404156"/>
              <a:ext cx="1822555" cy="1872208"/>
            </a:xfrm>
            <a:prstGeom prst="roundRect">
              <a:avLst/>
            </a:prstGeom>
            <a:grpFill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12" name="Prostokąt 11"/>
            <p:cNvSpPr/>
            <p:nvPr/>
          </p:nvSpPr>
          <p:spPr>
            <a:xfrm>
              <a:off x="5833809" y="1493126"/>
              <a:ext cx="1644615" cy="1694268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8100" tIns="38100" rIns="38100" bIns="38100" spcCol="1270" anchor="ctr"/>
            <a:lstStyle/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pl-PL" sz="2000" b="1" dirty="0">
                  <a:solidFill>
                    <a:prstClr val="black"/>
                  </a:solidFill>
                </a:rPr>
                <a:t>Poddziałanie 1.3.3 „Ogólnopolski system wsparcia doradczego </a:t>
              </a:r>
              <a:br>
                <a:rPr lang="pl-PL" sz="2000" b="1" dirty="0">
                  <a:solidFill>
                    <a:prstClr val="black"/>
                  </a:solidFill>
                </a:rPr>
              </a:br>
              <a:r>
                <a:rPr lang="pl-PL" sz="2000" b="1" dirty="0">
                  <a:solidFill>
                    <a:prstClr val="black"/>
                  </a:solidFill>
                </a:rPr>
                <a:t>dla sektora publicznego, mieszkaniowego oraz przedsiębiorstw </a:t>
              </a:r>
              <a:br>
                <a:rPr lang="pl-PL" sz="2000" b="1" dirty="0">
                  <a:solidFill>
                    <a:prstClr val="black"/>
                  </a:solidFill>
                </a:rPr>
              </a:br>
              <a:r>
                <a:rPr lang="pl-PL" sz="2000" b="1" dirty="0">
                  <a:solidFill>
                    <a:prstClr val="black"/>
                  </a:solidFill>
                </a:rPr>
                <a:t>w zakresie efektywności energetycznej oraz OZE”</a:t>
              </a:r>
            </a:p>
            <a:p>
              <a:pPr algn="ctr" defTabSz="444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pl-PL" sz="2000" b="1" dirty="0">
                  <a:solidFill>
                    <a:prstClr val="black"/>
                  </a:solidFill>
                </a:rPr>
                <a:t>(PDE) </a:t>
              </a:r>
            </a:p>
          </p:txBody>
        </p:sp>
      </p:grpSp>
      <p:sp>
        <p:nvSpPr>
          <p:cNvPr id="24583" name="Tytuł 1"/>
          <p:cNvSpPr>
            <a:spLocks noGrp="1"/>
          </p:cNvSpPr>
          <p:nvPr>
            <p:ph type="title"/>
          </p:nvPr>
        </p:nvSpPr>
        <p:spPr>
          <a:xfrm>
            <a:off x="701463" y="998068"/>
            <a:ext cx="7615237" cy="1143000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3600" dirty="0">
                <a:solidFill>
                  <a:schemeClr val="tx2">
                    <a:lumMod val="75000"/>
                  </a:schemeClr>
                </a:solidFill>
              </a:rPr>
              <a:t>Projekt Doradztwa Energetycznego</a:t>
            </a:r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536700" y="5124451"/>
            <a:ext cx="63373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1900" b="1">
                <a:solidFill>
                  <a:prstClr val="black"/>
                </a:solidFill>
                <a:latin typeface="Calibri" panose="020F0502020204030204" pitchFamily="34" charset="0"/>
              </a:rPr>
              <a:t>Projekt finansowany jest w 100% ze środków UE </a:t>
            </a:r>
          </a:p>
        </p:txBody>
      </p:sp>
    </p:spTree>
    <p:extLst>
      <p:ext uri="{BB962C8B-B14F-4D97-AF65-F5344CB8AC3E}">
        <p14:creationId xmlns:p14="http://schemas.microsoft.com/office/powerpoint/2010/main" val="386208427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Obraz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9" y="1125538"/>
            <a:ext cx="5767387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5372100" y="2108200"/>
            <a:ext cx="293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b="1">
                <a:solidFill>
                  <a:srgbClr val="FF0000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7391401" y="1258889"/>
            <a:ext cx="295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b="1">
                <a:solidFill>
                  <a:srgbClr val="FF0000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9" name="pole tekstowe 8"/>
          <p:cNvSpPr txBox="1">
            <a:spLocks noChangeArrowheads="1"/>
          </p:cNvSpPr>
          <p:nvPr/>
        </p:nvSpPr>
        <p:spPr bwMode="auto">
          <a:xfrm>
            <a:off x="9791700" y="2459039"/>
            <a:ext cx="293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b="1">
                <a:solidFill>
                  <a:srgbClr val="FF0000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1" name="pole tekstowe 10"/>
          <p:cNvSpPr txBox="1">
            <a:spLocks noChangeArrowheads="1"/>
          </p:cNvSpPr>
          <p:nvPr/>
        </p:nvSpPr>
        <p:spPr bwMode="auto">
          <a:xfrm>
            <a:off x="7319964" y="4797425"/>
            <a:ext cx="295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b="1">
                <a:solidFill>
                  <a:srgbClr val="FF0000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12" name="pole tekstowe 11"/>
          <p:cNvSpPr txBox="1">
            <a:spLocks noChangeArrowheads="1"/>
          </p:cNvSpPr>
          <p:nvPr/>
        </p:nvSpPr>
        <p:spPr bwMode="auto">
          <a:xfrm>
            <a:off x="8250239" y="4283075"/>
            <a:ext cx="293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b="1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13" name="pole tekstowe 12"/>
          <p:cNvSpPr txBox="1">
            <a:spLocks noChangeArrowheads="1"/>
          </p:cNvSpPr>
          <p:nvPr/>
        </p:nvSpPr>
        <p:spPr bwMode="auto">
          <a:xfrm>
            <a:off x="7824789" y="5013325"/>
            <a:ext cx="295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b="1">
                <a:solidFill>
                  <a:srgbClr val="FF0000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14" name="pole tekstowe 13"/>
          <p:cNvSpPr txBox="1">
            <a:spLocks noChangeArrowheads="1"/>
          </p:cNvSpPr>
          <p:nvPr/>
        </p:nvSpPr>
        <p:spPr bwMode="auto">
          <a:xfrm>
            <a:off x="9551989" y="3851275"/>
            <a:ext cx="2936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b="1">
                <a:solidFill>
                  <a:srgbClr val="FF0000"/>
                </a:solidFill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15" name="pole tekstowe 14"/>
          <p:cNvSpPr txBox="1">
            <a:spLocks noChangeArrowheads="1"/>
          </p:cNvSpPr>
          <p:nvPr/>
        </p:nvSpPr>
        <p:spPr bwMode="auto">
          <a:xfrm>
            <a:off x="7510464" y="3468688"/>
            <a:ext cx="295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b="1">
                <a:solidFill>
                  <a:srgbClr val="FF0000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6" name="pole tekstowe 15"/>
          <p:cNvSpPr txBox="1">
            <a:spLocks noChangeArrowheads="1"/>
          </p:cNvSpPr>
          <p:nvPr/>
        </p:nvSpPr>
        <p:spPr bwMode="auto">
          <a:xfrm>
            <a:off x="8040689" y="1700214"/>
            <a:ext cx="295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b="1">
                <a:solidFill>
                  <a:srgbClr val="FF0000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17" name="pole tekstowe 16"/>
          <p:cNvSpPr txBox="1">
            <a:spLocks noChangeArrowheads="1"/>
          </p:cNvSpPr>
          <p:nvPr/>
        </p:nvSpPr>
        <p:spPr bwMode="auto">
          <a:xfrm>
            <a:off x="6724651" y="4508500"/>
            <a:ext cx="295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b="1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18" name="pole tekstowe 17"/>
          <p:cNvSpPr txBox="1">
            <a:spLocks noChangeArrowheads="1"/>
          </p:cNvSpPr>
          <p:nvPr/>
        </p:nvSpPr>
        <p:spPr bwMode="auto">
          <a:xfrm>
            <a:off x="6256339" y="2914650"/>
            <a:ext cx="295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b="1">
                <a:solidFill>
                  <a:srgbClr val="FF0000"/>
                </a:solidFill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19" name="pole tekstowe 18"/>
          <p:cNvSpPr txBox="1">
            <a:spLocks noChangeArrowheads="1"/>
          </p:cNvSpPr>
          <p:nvPr/>
        </p:nvSpPr>
        <p:spPr bwMode="auto">
          <a:xfrm>
            <a:off x="8904289" y="4941889"/>
            <a:ext cx="295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b="1">
                <a:solidFill>
                  <a:srgbClr val="FF0000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20" name="pole tekstowe 19"/>
          <p:cNvSpPr txBox="1">
            <a:spLocks noChangeArrowheads="1"/>
          </p:cNvSpPr>
          <p:nvPr/>
        </p:nvSpPr>
        <p:spPr bwMode="auto">
          <a:xfrm>
            <a:off x="7024689" y="2420938"/>
            <a:ext cx="295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b="1">
                <a:solidFill>
                  <a:srgbClr val="FF0000"/>
                </a:solidFill>
                <a:latin typeface="Calibri" panose="020F0502020204030204" pitchFamily="34" charset="0"/>
              </a:rPr>
              <a:t>4</a:t>
            </a:r>
          </a:p>
        </p:txBody>
      </p:sp>
      <p:sp>
        <p:nvSpPr>
          <p:cNvPr id="21" name="pole tekstowe 20"/>
          <p:cNvSpPr txBox="1">
            <a:spLocks noChangeArrowheads="1"/>
          </p:cNvSpPr>
          <p:nvPr/>
        </p:nvSpPr>
        <p:spPr bwMode="auto">
          <a:xfrm>
            <a:off x="8623301" y="2636838"/>
            <a:ext cx="8493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b="1">
                <a:solidFill>
                  <a:srgbClr val="FF0000"/>
                </a:solidFill>
                <a:latin typeface="Calibri" panose="020F0502020204030204" pitchFamily="34" charset="0"/>
              </a:rPr>
              <a:t>10 + 8</a:t>
            </a:r>
          </a:p>
        </p:txBody>
      </p:sp>
      <p:sp>
        <p:nvSpPr>
          <p:cNvPr id="22" name="pole tekstowe 21"/>
          <p:cNvSpPr txBox="1">
            <a:spLocks noChangeArrowheads="1"/>
          </p:cNvSpPr>
          <p:nvPr/>
        </p:nvSpPr>
        <p:spPr bwMode="auto">
          <a:xfrm>
            <a:off x="6594475" y="4076700"/>
            <a:ext cx="2936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b="1">
                <a:solidFill>
                  <a:srgbClr val="FF0000"/>
                </a:solidFill>
                <a:latin typeface="Calibri" panose="020F0502020204030204" pitchFamily="34" charset="0"/>
              </a:rPr>
              <a:t>5</a:t>
            </a:r>
          </a:p>
        </p:txBody>
      </p:sp>
      <p:sp>
        <p:nvSpPr>
          <p:cNvPr id="23" name="pole tekstowe 22"/>
          <p:cNvSpPr txBox="1">
            <a:spLocks noChangeArrowheads="1"/>
          </p:cNvSpPr>
          <p:nvPr/>
        </p:nvSpPr>
        <p:spPr bwMode="auto">
          <a:xfrm>
            <a:off x="5427664" y="3357564"/>
            <a:ext cx="4524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b="1">
                <a:solidFill>
                  <a:srgbClr val="FF0000"/>
                </a:solidFill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30740" name="Symbol zastępczy numeru slajdu 4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1F8B37-1666-43C2-9FE0-01EE038DDD69}" type="slidenum">
              <a:rPr 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44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22548" name="Prostokąt 9"/>
          <p:cNvSpPr>
            <a:spLocks noChangeArrowheads="1"/>
          </p:cNvSpPr>
          <p:nvPr/>
        </p:nvSpPr>
        <p:spPr bwMode="auto">
          <a:xfrm>
            <a:off x="1524001" y="1916114"/>
            <a:ext cx="4430713" cy="346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2619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1900" b="1" dirty="0">
                <a:solidFill>
                  <a:prstClr val="black"/>
                </a:solidFill>
                <a:latin typeface="Calibri" panose="020F0502020204030204" pitchFamily="34" charset="0"/>
              </a:rPr>
              <a:t>Poziom ogólnokrajowy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pl-PL" altLang="pl-PL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  NFOŚiGW - Jednostka Realizująca Projekt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      Doradztwa Energetycznego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sz="2000" b="1" dirty="0">
                <a:solidFill>
                  <a:prstClr val="black"/>
                </a:solidFill>
                <a:latin typeface="Calibri" panose="020F0502020204030204" pitchFamily="34" charset="0"/>
              </a:rPr>
              <a:t>Poziom regionalny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 i="1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pl-PL" altLang="pl-PL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  </a:t>
            </a:r>
            <a:r>
              <a:rPr lang="pl-PL" altLang="pl-PL" sz="1600" b="1" dirty="0" smtClean="0">
                <a:solidFill>
                  <a:prstClr val="black"/>
                </a:solidFill>
                <a:latin typeface="Calibri" panose="020F0502020204030204" pitchFamily="34" charset="0"/>
              </a:rPr>
              <a:t>15 </a:t>
            </a:r>
            <a:r>
              <a:rPr lang="pl-PL" altLang="pl-PL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WFOŚiGW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pl-PL" altLang="pl-PL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  Województwo Lubelskie </a:t>
            </a:r>
          </a:p>
          <a:p>
            <a:pPr lvl="1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pl-PL" altLang="pl-PL" sz="1600" b="1" dirty="0">
                <a:solidFill>
                  <a:prstClr val="black"/>
                </a:solidFill>
                <a:latin typeface="Calibri" panose="020F0502020204030204" pitchFamily="34" charset="0"/>
              </a:rPr>
              <a:t>  NFOŚiGW - Wydział ds. Doradztwa Energetycznego  woj. mazowieckiego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pl-PL" altLang="pl-PL" sz="1600" b="1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2549" name="Prostokąt 33"/>
          <p:cNvSpPr>
            <a:spLocks noChangeArrowheads="1"/>
          </p:cNvSpPr>
          <p:nvPr/>
        </p:nvSpPr>
        <p:spPr bwMode="auto">
          <a:xfrm>
            <a:off x="1703389" y="5743575"/>
            <a:ext cx="57610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l-PL" altLang="pl-PL" b="1">
                <a:solidFill>
                  <a:prstClr val="black"/>
                </a:solidFill>
                <a:latin typeface="Calibri" panose="020F0502020204030204" pitchFamily="34" charset="0"/>
              </a:rPr>
              <a:t>Łącznie docelowo 76 Doradców Energetycznych</a:t>
            </a:r>
            <a:endParaRPr lang="pl-PL" altLang="pl-PL" sz="2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Prostokąt zaokrąglony 27"/>
          <p:cNvSpPr/>
          <p:nvPr/>
        </p:nvSpPr>
        <p:spPr>
          <a:xfrm>
            <a:off x="1958487" y="432647"/>
            <a:ext cx="8352928" cy="45635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l-PL" b="1" dirty="0">
                <a:solidFill>
                  <a:prstClr val="white"/>
                </a:solidFill>
              </a:rPr>
              <a:t>Usługi doradcze: Ogólnopolska sieć Doradców Energetycznych</a:t>
            </a:r>
            <a:endParaRPr lang="pl-PL" b="1" u="sng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064125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ytuł 1"/>
          <p:cNvSpPr>
            <a:spLocks noGrp="1"/>
          </p:cNvSpPr>
          <p:nvPr>
            <p:ph type="title"/>
          </p:nvPr>
        </p:nvSpPr>
        <p:spPr>
          <a:xfrm>
            <a:off x="2547939" y="433388"/>
            <a:ext cx="7615237" cy="711200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3600" dirty="0">
                <a:solidFill>
                  <a:schemeClr val="tx2">
                    <a:lumMod val="75000"/>
                  </a:schemeClr>
                </a:solidFill>
              </a:rPr>
              <a:t>Generalne Cele Projektu DE</a:t>
            </a:r>
          </a:p>
        </p:txBody>
      </p:sp>
      <p:sp>
        <p:nvSpPr>
          <p:cNvPr id="27650" name="Symbol zastępczy numeru slajdu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13679BA-1CA1-4823-AF34-0912328B29B5}" type="slidenum">
              <a:rPr 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45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654263" y="3861048"/>
            <a:ext cx="2736304" cy="15121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2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pl-PL" sz="2000" dirty="0">
                <a:solidFill>
                  <a:prstClr val="white"/>
                </a:solidFill>
              </a:rPr>
              <a:t>Wsparcie </a:t>
            </a:r>
            <a:br>
              <a:rPr lang="pl-PL" sz="2000" dirty="0">
                <a:solidFill>
                  <a:prstClr val="white"/>
                </a:solidFill>
              </a:rPr>
            </a:br>
            <a:r>
              <a:rPr lang="pl-PL" sz="2000" dirty="0">
                <a:solidFill>
                  <a:prstClr val="white"/>
                </a:solidFill>
              </a:rPr>
              <a:t>w przygotowaniu </a:t>
            </a:r>
            <a:br>
              <a:rPr lang="pl-PL" sz="2000" dirty="0">
                <a:solidFill>
                  <a:prstClr val="white"/>
                </a:solidFill>
              </a:rPr>
            </a:br>
            <a:r>
              <a:rPr lang="pl-PL" sz="2000" dirty="0">
                <a:solidFill>
                  <a:prstClr val="white"/>
                </a:solidFill>
              </a:rPr>
              <a:t>i wdrażaniu inwestycji w zakresie efektywności energetycznej i OZE</a:t>
            </a:r>
          </a:p>
        </p:txBody>
      </p:sp>
      <p:sp>
        <p:nvSpPr>
          <p:cNvPr id="6" name="Prostokąt 5"/>
          <p:cNvSpPr/>
          <p:nvPr/>
        </p:nvSpPr>
        <p:spPr>
          <a:xfrm>
            <a:off x="4511825" y="4365104"/>
            <a:ext cx="2952327" cy="172819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pl-PL" sz="2000" dirty="0">
                <a:solidFill>
                  <a:prstClr val="white"/>
                </a:solidFill>
              </a:rPr>
              <a:t>Zwiększenie świadomości w zakresie rozwoju gospodarki niskoemisyjnej</a:t>
            </a:r>
          </a:p>
        </p:txBody>
      </p:sp>
      <p:sp>
        <p:nvSpPr>
          <p:cNvPr id="7" name="Prostokąt 6"/>
          <p:cNvSpPr/>
          <p:nvPr/>
        </p:nvSpPr>
        <p:spPr>
          <a:xfrm>
            <a:off x="7536162" y="3861048"/>
            <a:ext cx="2952328" cy="151216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pl-PL" sz="2000" dirty="0">
                <a:solidFill>
                  <a:prstClr val="white"/>
                </a:solidFill>
              </a:rPr>
              <a:t>Wsparcie gmin </a:t>
            </a:r>
            <a:br>
              <a:rPr lang="pl-PL" sz="2000" dirty="0">
                <a:solidFill>
                  <a:prstClr val="white"/>
                </a:solidFill>
              </a:rPr>
            </a:br>
            <a:r>
              <a:rPr lang="pl-PL" sz="2000" dirty="0">
                <a:solidFill>
                  <a:prstClr val="white"/>
                </a:solidFill>
              </a:rPr>
              <a:t>w przygotowaniu </a:t>
            </a:r>
            <a:br>
              <a:rPr lang="pl-PL" sz="2000" dirty="0">
                <a:solidFill>
                  <a:prstClr val="white"/>
                </a:solidFill>
              </a:rPr>
            </a:br>
            <a:r>
              <a:rPr lang="pl-PL" sz="2000" dirty="0">
                <a:solidFill>
                  <a:prstClr val="white"/>
                </a:solidFill>
              </a:rPr>
              <a:t>i wdrażaniu Planów Gospodarki Niskoemisyjnej</a:t>
            </a:r>
          </a:p>
        </p:txBody>
      </p:sp>
      <p:sp>
        <p:nvSpPr>
          <p:cNvPr id="3" name="Prostokąt 2"/>
          <p:cNvSpPr/>
          <p:nvPr/>
        </p:nvSpPr>
        <p:spPr>
          <a:xfrm>
            <a:off x="1782346" y="1520799"/>
            <a:ext cx="8856984" cy="141377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Aft>
                <a:spcPct val="35000"/>
              </a:spcAft>
              <a:defRPr/>
            </a:pPr>
            <a:r>
              <a:rPr lang="pl-PL" sz="2800" dirty="0">
                <a:solidFill>
                  <a:srgbClr val="1F497D">
                    <a:lumMod val="75000"/>
                  </a:srgbClr>
                </a:solidFill>
              </a:rPr>
              <a:t>       Wsparcie przedsięwzięć inwestycyjnych przyczyniających się do zmniejszenia emisyjności gospodarki </a:t>
            </a:r>
          </a:p>
          <a:p>
            <a:pPr algn="ctr">
              <a:spcAft>
                <a:spcPct val="35000"/>
              </a:spcAft>
              <a:defRPr/>
            </a:pPr>
            <a:r>
              <a:rPr lang="pl-PL" sz="2800" dirty="0">
                <a:solidFill>
                  <a:srgbClr val="1F497D">
                    <a:lumMod val="75000"/>
                  </a:srgbClr>
                </a:solidFill>
              </a:rPr>
              <a:t>I oś POIiŚ 2014-2020</a:t>
            </a:r>
          </a:p>
        </p:txBody>
      </p:sp>
      <p:cxnSp>
        <p:nvCxnSpPr>
          <p:cNvPr id="13" name="Łącznik prosty ze strzałką 12"/>
          <p:cNvCxnSpPr/>
          <p:nvPr/>
        </p:nvCxnSpPr>
        <p:spPr>
          <a:xfrm flipH="1">
            <a:off x="3000376" y="2995613"/>
            <a:ext cx="2968625" cy="804862"/>
          </a:xfrm>
          <a:prstGeom prst="straightConnector1">
            <a:avLst/>
          </a:prstGeom>
          <a:ln w="57150">
            <a:solidFill>
              <a:srgbClr val="95CA2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Łącznik prosty ze strzałką 17"/>
          <p:cNvCxnSpPr/>
          <p:nvPr/>
        </p:nvCxnSpPr>
        <p:spPr>
          <a:xfrm flipH="1">
            <a:off x="5951538" y="2995613"/>
            <a:ext cx="17462" cy="1370012"/>
          </a:xfrm>
          <a:prstGeom prst="straightConnector1">
            <a:avLst/>
          </a:prstGeom>
          <a:ln w="57150">
            <a:solidFill>
              <a:srgbClr val="95CA2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22" name="Łącznik prosty ze strzałką 21"/>
          <p:cNvCxnSpPr/>
          <p:nvPr/>
        </p:nvCxnSpPr>
        <p:spPr>
          <a:xfrm>
            <a:off x="5951538" y="2995613"/>
            <a:ext cx="3060700" cy="804862"/>
          </a:xfrm>
          <a:prstGeom prst="straightConnector1">
            <a:avLst/>
          </a:prstGeom>
          <a:ln w="57150">
            <a:solidFill>
              <a:srgbClr val="95CA20"/>
            </a:solidFill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11" name="Obraz 1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>
            <a:off x="9264353" y="332656"/>
            <a:ext cx="985029" cy="1094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Elipsa 1"/>
          <p:cNvSpPr/>
          <p:nvPr/>
        </p:nvSpPr>
        <p:spPr>
          <a:xfrm>
            <a:off x="1320629" y="3499205"/>
            <a:ext cx="3287485" cy="235131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9768665" y="535738"/>
            <a:ext cx="215843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b="1" dirty="0">
                <a:solidFill>
                  <a:prstClr val="black"/>
                </a:solidFill>
              </a:rPr>
              <a:t>Doradztwo energetyczne</a:t>
            </a:r>
          </a:p>
        </p:txBody>
      </p:sp>
    </p:spTree>
    <p:extLst>
      <p:ext uri="{BB962C8B-B14F-4D97-AF65-F5344CB8AC3E}">
        <p14:creationId xmlns:p14="http://schemas.microsoft.com/office/powerpoint/2010/main" val="329693838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7464426" y="684213"/>
            <a:ext cx="2416175" cy="9128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>
              <a:solidFill>
                <a:prstClr val="white"/>
              </a:solidFill>
            </a:endParaRPr>
          </a:p>
        </p:txBody>
      </p:sp>
      <p:sp>
        <p:nvSpPr>
          <p:cNvPr id="29698" name="Tytuł 1"/>
          <p:cNvSpPr>
            <a:spLocks noGrp="1"/>
          </p:cNvSpPr>
          <p:nvPr>
            <p:ph type="title"/>
          </p:nvPr>
        </p:nvSpPr>
        <p:spPr>
          <a:xfrm>
            <a:off x="1736725" y="579439"/>
            <a:ext cx="7615238" cy="814387"/>
          </a:xfrm>
        </p:spPr>
        <p:txBody>
          <a:bodyPr/>
          <a:lstStyle/>
          <a:p>
            <a:pPr algn="ctr" eaLnBrk="1" hangingPunct="1">
              <a:defRPr/>
            </a:pPr>
            <a:r>
              <a:rPr lang="pl-PL" sz="3600" dirty="0">
                <a:solidFill>
                  <a:schemeClr val="tx2">
                    <a:lumMod val="75000"/>
                  </a:schemeClr>
                </a:solidFill>
              </a:rPr>
              <a:t>Odbiorcy Projektu DE</a:t>
            </a:r>
          </a:p>
        </p:txBody>
      </p:sp>
      <p:sp>
        <p:nvSpPr>
          <p:cNvPr id="29699" name="Symbol zastępczy numeru slajdu 3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508226-EFF7-4F64-839E-6A5A42270048}" type="slidenum">
              <a:rPr lang="pl-PL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46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1977965" y="1694623"/>
            <a:ext cx="1512168" cy="49570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solidFill>
                  <a:prstClr val="white"/>
                </a:solidFill>
              </a:rPr>
              <a:t>GMINY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1977966" y="4627402"/>
            <a:ext cx="4563661" cy="45635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solidFill>
                  <a:prstClr val="white"/>
                </a:solidFill>
              </a:rPr>
              <a:t>SPÓŁDZIELNIE i WSPÓLNOTY MIESZKANIOWE 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1977970" y="2496485"/>
            <a:ext cx="4550083" cy="459104"/>
          </a:xfrm>
          <a:prstGeom prst="roundRect">
            <a:avLst/>
          </a:prstGeom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solidFill>
                  <a:prstClr val="white"/>
                </a:solidFill>
              </a:rPr>
              <a:t>PRZEDSIĘBIORSTWA</a:t>
            </a:r>
          </a:p>
        </p:txBody>
      </p:sp>
      <p:sp>
        <p:nvSpPr>
          <p:cNvPr id="8" name="Prostokąt zaokrąglony 7"/>
          <p:cNvSpPr/>
          <p:nvPr/>
        </p:nvSpPr>
        <p:spPr>
          <a:xfrm>
            <a:off x="4545790" y="3206787"/>
            <a:ext cx="1995836" cy="46683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solidFill>
                  <a:prstClr val="white"/>
                </a:solidFill>
              </a:rPr>
              <a:t>OSOBY FIZYCZNE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1991544" y="3885430"/>
            <a:ext cx="4536504" cy="49570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solidFill>
                  <a:prstClr val="white"/>
                </a:solidFill>
              </a:rPr>
              <a:t>PRZEDSIĘBIORSTWA ENERGETYKI CIEPLNEJ</a:t>
            </a:r>
          </a:p>
        </p:txBody>
      </p:sp>
      <p:sp>
        <p:nvSpPr>
          <p:cNvPr id="10" name="Prostokąt zaokrąglony 9"/>
          <p:cNvSpPr/>
          <p:nvPr/>
        </p:nvSpPr>
        <p:spPr>
          <a:xfrm>
            <a:off x="1991544" y="3206787"/>
            <a:ext cx="2268252" cy="459104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solidFill>
                  <a:prstClr val="white"/>
                </a:solidFill>
              </a:rPr>
              <a:t>SPÓŁKI KOMUNALNE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1977966" y="5344849"/>
            <a:ext cx="4563661" cy="456355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solidFill>
                  <a:prstClr val="white"/>
                </a:solidFill>
              </a:rPr>
              <a:t>KOŚCIOŁY i ZWIĄZKI WYZNANIOWE</a:t>
            </a:r>
          </a:p>
        </p:txBody>
      </p:sp>
      <p:sp>
        <p:nvSpPr>
          <p:cNvPr id="12" name="Prostokąt zaokrąglony 11"/>
          <p:cNvSpPr/>
          <p:nvPr/>
        </p:nvSpPr>
        <p:spPr>
          <a:xfrm>
            <a:off x="3805804" y="1704216"/>
            <a:ext cx="1435388" cy="49570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l-PL" b="1" dirty="0">
                <a:solidFill>
                  <a:prstClr val="white"/>
                </a:solidFill>
              </a:rPr>
              <a:t>PJB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 bwMode="auto">
          <a:xfrm>
            <a:off x="7631252" y="502409"/>
            <a:ext cx="985029" cy="1094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726" name="Prostokąt 14"/>
          <p:cNvSpPr>
            <a:spLocks noChangeArrowheads="1"/>
          </p:cNvSpPr>
          <p:nvPr/>
        </p:nvSpPr>
        <p:spPr bwMode="auto">
          <a:xfrm>
            <a:off x="8113713" y="696914"/>
            <a:ext cx="2159000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711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711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711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711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711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711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altLang="pl-PL" b="1">
                <a:solidFill>
                  <a:prstClr val="black"/>
                </a:solidFill>
                <a:latin typeface="Calibri" panose="020F0502020204030204" pitchFamily="34" charset="0"/>
              </a:rPr>
              <a:t>Doradztwo energetyczne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8037512" y="2130575"/>
            <a:ext cx="3524250" cy="3086100"/>
          </a:xfrm>
          <a:prstGeom prst="rect">
            <a:avLst/>
          </a:prstGeom>
          <a:effectLst>
            <a:softEdge rad="279400"/>
          </a:effectLst>
        </p:spPr>
      </p:pic>
      <p:sp>
        <p:nvSpPr>
          <p:cNvPr id="17" name="Prostokąt zaokrąglony 11"/>
          <p:cNvSpPr/>
          <p:nvPr/>
        </p:nvSpPr>
        <p:spPr>
          <a:xfrm>
            <a:off x="7465155" y="3546161"/>
            <a:ext cx="993434" cy="829254"/>
          </a:xfrm>
          <a:prstGeom prst="roundRect">
            <a:avLst>
              <a:gd name="adj" fmla="val 10000"/>
            </a:avLst>
          </a:prstGeom>
          <a:blipFill>
            <a:blip r:embed="rId4" cstate="print">
              <a:extLst/>
            </a:blip>
            <a:srcRect/>
            <a:stretch>
              <a:fillRect l="-12000" r="-1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Prostokąt zaokrąglony 6"/>
          <p:cNvSpPr/>
          <p:nvPr/>
        </p:nvSpPr>
        <p:spPr>
          <a:xfrm>
            <a:off x="7566025" y="2596065"/>
            <a:ext cx="792162" cy="796925"/>
          </a:xfrm>
          <a:prstGeom prst="roundRect">
            <a:avLst>
              <a:gd name="adj" fmla="val 10000"/>
            </a:avLst>
          </a:prstGeom>
          <a:blipFill rotWithShape="1">
            <a:blip r:embed="rId5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Prostokąt zaokrąglony 18"/>
          <p:cNvSpPr/>
          <p:nvPr/>
        </p:nvSpPr>
        <p:spPr>
          <a:xfrm>
            <a:off x="7464426" y="4416927"/>
            <a:ext cx="993775" cy="785813"/>
          </a:xfrm>
          <a:prstGeom prst="roundRect">
            <a:avLst>
              <a:gd name="adj" fmla="val 10000"/>
            </a:avLst>
          </a:prstGeom>
          <a:blipFill rotWithShape="1">
            <a:blip r:embed="rId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379777450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rostokąt 15"/>
          <p:cNvSpPr/>
          <p:nvPr/>
        </p:nvSpPr>
        <p:spPr>
          <a:xfrm>
            <a:off x="7464154" y="683815"/>
            <a:ext cx="2416112" cy="9135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0309" y="357174"/>
            <a:ext cx="9620491" cy="1143000"/>
          </a:xfrm>
        </p:spPr>
        <p:txBody>
          <a:bodyPr>
            <a:normAutofit/>
          </a:bodyPr>
          <a:lstStyle/>
          <a:p>
            <a:r>
              <a:rPr lang="pl-PL" dirty="0" smtClean="0"/>
              <a:t>Formy wsparcia w ramach  Projektu DE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FCD-8D0E-493F-A582-8FE538A0A3AB}" type="slidenum">
              <a:rPr lang="pl-PL" smtClean="0">
                <a:solidFill>
                  <a:prstClr val="black"/>
                </a:solidFill>
              </a:rPr>
              <a:pPr/>
              <a:t>47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833377" y="1696516"/>
            <a:ext cx="1998480" cy="55387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prstClr val="white"/>
                </a:solidFill>
              </a:rPr>
              <a:t>KONSULTACJE</a:t>
            </a:r>
          </a:p>
        </p:txBody>
      </p:sp>
      <p:sp>
        <p:nvSpPr>
          <p:cNvPr id="6" name="Prostokąt zaokrąglony 5"/>
          <p:cNvSpPr/>
          <p:nvPr/>
        </p:nvSpPr>
        <p:spPr>
          <a:xfrm>
            <a:off x="836354" y="2495234"/>
            <a:ext cx="5708249" cy="719779"/>
          </a:xfrm>
          <a:prstGeom prst="roundRect">
            <a:avLst/>
          </a:prstGeom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prstClr val="white"/>
                </a:solidFill>
              </a:rPr>
              <a:t>Usługi doradcze związane z przygotowaniem i wdrożeniem inwestycji w zakresie EE i OZE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858852" y="4378883"/>
            <a:ext cx="5691266" cy="770071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prstClr val="white"/>
                </a:solidFill>
              </a:rPr>
              <a:t>Przygotowanie i przeprowadzenie szkoleń oraz działań informacyjnych</a:t>
            </a:r>
          </a:p>
        </p:txBody>
      </p:sp>
      <p:sp>
        <p:nvSpPr>
          <p:cNvPr id="9" name="Prostokąt zaokrąglony 8"/>
          <p:cNvSpPr/>
          <p:nvPr/>
        </p:nvSpPr>
        <p:spPr>
          <a:xfrm>
            <a:off x="875837" y="5396127"/>
            <a:ext cx="5674281" cy="672196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prstClr val="white"/>
                </a:solidFill>
              </a:rPr>
              <a:t>Usługi doradcze związane z przygotowaniem PGN/SEAP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833377" y="3459853"/>
            <a:ext cx="5708249" cy="675360"/>
          </a:xfrm>
          <a:prstGeom prst="roundRect">
            <a:avLst/>
          </a:prstGeom>
          <a:ln w="5715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b="1" dirty="0">
                <a:solidFill>
                  <a:prstClr val="white"/>
                </a:solidFill>
              </a:rPr>
              <a:t>Usługi doradcze w zakresie aplikowania o środki UE</a:t>
            </a:r>
          </a:p>
        </p:txBody>
      </p:sp>
      <p:sp>
        <p:nvSpPr>
          <p:cNvPr id="12" name="Prostokąt zaokrąglony 11"/>
          <p:cNvSpPr/>
          <p:nvPr/>
        </p:nvSpPr>
        <p:spPr>
          <a:xfrm>
            <a:off x="3336293" y="1694623"/>
            <a:ext cx="1999286" cy="553879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prstClr val="white"/>
                </a:solidFill>
              </a:rPr>
              <a:t>PORADY</a:t>
            </a:r>
          </a:p>
        </p:txBody>
      </p:sp>
      <p:pic>
        <p:nvPicPr>
          <p:cNvPr id="13" name="Obraz 12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 bwMode="auto">
          <a:xfrm>
            <a:off x="9109088" y="959754"/>
            <a:ext cx="985029" cy="1094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Prostokąt 14"/>
          <p:cNvSpPr/>
          <p:nvPr/>
        </p:nvSpPr>
        <p:spPr>
          <a:xfrm>
            <a:off x="9726810" y="1154743"/>
            <a:ext cx="2158430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>
              <a:lnSpc>
                <a:spcPct val="90000"/>
              </a:lnSpc>
              <a:spcAft>
                <a:spcPct val="35000"/>
              </a:spcAft>
              <a:defRPr/>
            </a:pPr>
            <a:r>
              <a:rPr lang="pl-PL" b="1" dirty="0">
                <a:solidFill>
                  <a:prstClr val="black"/>
                </a:solidFill>
              </a:rPr>
              <a:t>Doradztwo energetyczne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39" y="2654123"/>
            <a:ext cx="3524250" cy="3086100"/>
          </a:xfrm>
          <a:prstGeom prst="rect">
            <a:avLst/>
          </a:prstGeom>
          <a:effectLst>
            <a:softEdge rad="279400"/>
          </a:effectLst>
        </p:spPr>
      </p:pic>
      <p:sp>
        <p:nvSpPr>
          <p:cNvPr id="17" name="Prostokąt zaokrąglony 11"/>
          <p:cNvSpPr/>
          <p:nvPr/>
        </p:nvSpPr>
        <p:spPr>
          <a:xfrm>
            <a:off x="7262782" y="4069709"/>
            <a:ext cx="993434" cy="829254"/>
          </a:xfrm>
          <a:prstGeom prst="roundRect">
            <a:avLst>
              <a:gd name="adj" fmla="val 10000"/>
            </a:avLst>
          </a:prstGeom>
          <a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2000" r="-12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Prostokąt zaokrąglony 6"/>
          <p:cNvSpPr/>
          <p:nvPr/>
        </p:nvSpPr>
        <p:spPr>
          <a:xfrm>
            <a:off x="7363455" y="3119414"/>
            <a:ext cx="792088" cy="797144"/>
          </a:xfrm>
          <a:prstGeom prst="roundRect">
            <a:avLst>
              <a:gd name="adj" fmla="val 10000"/>
            </a:avLst>
          </a:prstGeom>
          <a:blipFill rotWithShape="1">
            <a:blip r:embed="rId6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Prostokąt zaokrąglony 18"/>
          <p:cNvSpPr/>
          <p:nvPr/>
        </p:nvSpPr>
        <p:spPr>
          <a:xfrm>
            <a:off x="7262782" y="4941229"/>
            <a:ext cx="993434" cy="785002"/>
          </a:xfrm>
          <a:prstGeom prst="roundRect">
            <a:avLst>
              <a:gd name="adj" fmla="val 10000"/>
            </a:avLst>
          </a:prstGeom>
          <a:blipFill rotWithShape="1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Prostokąt zaokrąglony 19"/>
          <p:cNvSpPr/>
          <p:nvPr/>
        </p:nvSpPr>
        <p:spPr>
          <a:xfrm>
            <a:off x="5836659" y="1665260"/>
            <a:ext cx="1998480" cy="553878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>
                <a:solidFill>
                  <a:prstClr val="white"/>
                </a:solidFill>
              </a:rPr>
              <a:t>SPOTKANIA</a:t>
            </a:r>
          </a:p>
        </p:txBody>
      </p:sp>
    </p:spTree>
    <p:extLst>
      <p:ext uri="{BB962C8B-B14F-4D97-AF65-F5344CB8AC3E}">
        <p14:creationId xmlns:p14="http://schemas.microsoft.com/office/powerpoint/2010/main" val="3839197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upa 40"/>
          <p:cNvGrpSpPr/>
          <p:nvPr/>
        </p:nvGrpSpPr>
        <p:grpSpPr>
          <a:xfrm>
            <a:off x="5010735" y="3104093"/>
            <a:ext cx="2016224" cy="2016225"/>
            <a:chOff x="1296143" y="444640"/>
            <a:chExt cx="1320833" cy="1320833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42" name="Elipsa 41"/>
            <p:cNvSpPr/>
            <p:nvPr/>
          </p:nvSpPr>
          <p:spPr>
            <a:xfrm>
              <a:off x="1296143" y="444640"/>
              <a:ext cx="1320833" cy="132083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Elipsa 4"/>
            <p:cNvSpPr/>
            <p:nvPr/>
          </p:nvSpPr>
          <p:spPr>
            <a:xfrm>
              <a:off x="1489575" y="638072"/>
              <a:ext cx="933969" cy="93396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2000" b="1" dirty="0">
                  <a:solidFill>
                    <a:prstClr val="black"/>
                  </a:solidFill>
                </a:rPr>
                <a:t>Innowacyjne technologie</a:t>
              </a:r>
            </a:p>
          </p:txBody>
        </p:sp>
      </p:grpSp>
      <p:sp>
        <p:nvSpPr>
          <p:cNvPr id="4" name="Tytuł 1"/>
          <p:cNvSpPr txBox="1">
            <a:spLocks noGrp="1"/>
          </p:cNvSpPr>
          <p:nvPr>
            <p:ph type="title"/>
          </p:nvPr>
        </p:nvSpPr>
        <p:spPr>
          <a:xfrm>
            <a:off x="2207568" y="116632"/>
            <a:ext cx="79312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200" dirty="0"/>
              <a:t>Obszary Doradztwa Energetycznego </a:t>
            </a:r>
          </a:p>
        </p:txBody>
      </p:sp>
      <p:sp>
        <p:nvSpPr>
          <p:cNvPr id="8" name="Elipsa 7"/>
          <p:cNvSpPr/>
          <p:nvPr/>
        </p:nvSpPr>
        <p:spPr>
          <a:xfrm>
            <a:off x="4136759" y="1609982"/>
            <a:ext cx="3786388" cy="1314962"/>
          </a:xfrm>
          <a:prstGeom prst="ellipse">
            <a:avLst/>
          </a:prstGeom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Strzałka w dół 8"/>
          <p:cNvSpPr/>
          <p:nvPr/>
        </p:nvSpPr>
        <p:spPr>
          <a:xfrm>
            <a:off x="5651949" y="5199287"/>
            <a:ext cx="733796" cy="469629"/>
          </a:xfrm>
          <a:prstGeom prst="downArrow">
            <a:avLst/>
          </a:prstGeom>
          <a:solidFill>
            <a:srgbClr val="95CA2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Dowolny kształt 9"/>
          <p:cNvSpPr/>
          <p:nvPr/>
        </p:nvSpPr>
        <p:spPr>
          <a:xfrm>
            <a:off x="3647722" y="5158812"/>
            <a:ext cx="5016912" cy="880555"/>
          </a:xfrm>
          <a:custGeom>
            <a:avLst/>
            <a:gdLst>
              <a:gd name="connsiteX0" fmla="*/ 0 w 5016912"/>
              <a:gd name="connsiteY0" fmla="*/ 0 h 880555"/>
              <a:gd name="connsiteX1" fmla="*/ 5016912 w 5016912"/>
              <a:gd name="connsiteY1" fmla="*/ 0 h 880555"/>
              <a:gd name="connsiteX2" fmla="*/ 5016912 w 5016912"/>
              <a:gd name="connsiteY2" fmla="*/ 880555 h 880555"/>
              <a:gd name="connsiteX3" fmla="*/ 0 w 5016912"/>
              <a:gd name="connsiteY3" fmla="*/ 880555 h 880555"/>
              <a:gd name="connsiteX4" fmla="*/ 0 w 5016912"/>
              <a:gd name="connsiteY4" fmla="*/ 0 h 880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6912" h="880555">
                <a:moveTo>
                  <a:pt x="0" y="0"/>
                </a:moveTo>
                <a:lnTo>
                  <a:pt x="5016912" y="0"/>
                </a:lnTo>
                <a:lnTo>
                  <a:pt x="5016912" y="880555"/>
                </a:lnTo>
                <a:lnTo>
                  <a:pt x="0" y="8805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0" tIns="213360" rIns="213360" bIns="21336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l-PL" sz="30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</a:endParaRPr>
          </a:p>
        </p:txBody>
      </p:sp>
      <p:sp>
        <p:nvSpPr>
          <p:cNvPr id="12" name="Dowolny kształt 11"/>
          <p:cNvSpPr/>
          <p:nvPr/>
        </p:nvSpPr>
        <p:spPr>
          <a:xfrm>
            <a:off x="3719742" y="1557339"/>
            <a:ext cx="1320833" cy="1320833"/>
          </a:xfrm>
          <a:custGeom>
            <a:avLst/>
            <a:gdLst>
              <a:gd name="connsiteX0" fmla="*/ 0 w 1320833"/>
              <a:gd name="connsiteY0" fmla="*/ 660417 h 1320833"/>
              <a:gd name="connsiteX1" fmla="*/ 660417 w 1320833"/>
              <a:gd name="connsiteY1" fmla="*/ 0 h 1320833"/>
              <a:gd name="connsiteX2" fmla="*/ 1320834 w 1320833"/>
              <a:gd name="connsiteY2" fmla="*/ 660417 h 1320833"/>
              <a:gd name="connsiteX3" fmla="*/ 660417 w 1320833"/>
              <a:gd name="connsiteY3" fmla="*/ 1320834 h 1320833"/>
              <a:gd name="connsiteX4" fmla="*/ 0 w 1320833"/>
              <a:gd name="connsiteY4" fmla="*/ 660417 h 13208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20833" h="1320833">
                <a:moveTo>
                  <a:pt x="0" y="660417"/>
                </a:moveTo>
                <a:cubicBezTo>
                  <a:pt x="0" y="295679"/>
                  <a:pt x="295679" y="0"/>
                  <a:pt x="660417" y="0"/>
                </a:cubicBezTo>
                <a:cubicBezTo>
                  <a:pt x="1025155" y="0"/>
                  <a:pt x="1320834" y="295679"/>
                  <a:pt x="1320834" y="660417"/>
                </a:cubicBezTo>
                <a:cubicBezTo>
                  <a:pt x="1320834" y="1025155"/>
                  <a:pt x="1025155" y="1320834"/>
                  <a:pt x="660417" y="1320834"/>
                </a:cubicBezTo>
                <a:cubicBezTo>
                  <a:pt x="295679" y="1320834"/>
                  <a:pt x="0" y="1025155"/>
                  <a:pt x="0" y="660417"/>
                </a:cubicBez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8832" tIns="218832" rIns="218832" bIns="218832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000" b="1" dirty="0">
                <a:solidFill>
                  <a:prstClr val="black"/>
                </a:solidFill>
              </a:rPr>
              <a:t>Klastry energii</a:t>
            </a:r>
          </a:p>
        </p:txBody>
      </p:sp>
      <p:sp>
        <p:nvSpPr>
          <p:cNvPr id="13" name="Dowolny kształt 12"/>
          <p:cNvSpPr/>
          <p:nvPr/>
        </p:nvSpPr>
        <p:spPr>
          <a:xfrm>
            <a:off x="6559974" y="1416257"/>
            <a:ext cx="1678818" cy="1608867"/>
          </a:xfrm>
          <a:custGeom>
            <a:avLst/>
            <a:gdLst>
              <a:gd name="connsiteX0" fmla="*/ 0 w 1678818"/>
              <a:gd name="connsiteY0" fmla="*/ 804434 h 1608867"/>
              <a:gd name="connsiteX1" fmla="*/ 839409 w 1678818"/>
              <a:gd name="connsiteY1" fmla="*/ 0 h 1608867"/>
              <a:gd name="connsiteX2" fmla="*/ 1678818 w 1678818"/>
              <a:gd name="connsiteY2" fmla="*/ 804434 h 1608867"/>
              <a:gd name="connsiteX3" fmla="*/ 839409 w 1678818"/>
              <a:gd name="connsiteY3" fmla="*/ 1608868 h 1608867"/>
              <a:gd name="connsiteX4" fmla="*/ 0 w 1678818"/>
              <a:gd name="connsiteY4" fmla="*/ 804434 h 16088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8818" h="1608867">
                <a:moveTo>
                  <a:pt x="0" y="804434"/>
                </a:moveTo>
                <a:cubicBezTo>
                  <a:pt x="0" y="360157"/>
                  <a:pt x="375816" y="0"/>
                  <a:pt x="839409" y="0"/>
                </a:cubicBezTo>
                <a:cubicBezTo>
                  <a:pt x="1303002" y="0"/>
                  <a:pt x="1678818" y="360157"/>
                  <a:pt x="1678818" y="804434"/>
                </a:cubicBezTo>
                <a:cubicBezTo>
                  <a:pt x="1678818" y="1248711"/>
                  <a:pt x="1303002" y="1608868"/>
                  <a:pt x="839409" y="1608868"/>
                </a:cubicBezTo>
                <a:cubicBezTo>
                  <a:pt x="375816" y="1608868"/>
                  <a:pt x="0" y="1248711"/>
                  <a:pt x="0" y="804434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1257" tIns="261013" rIns="271257" bIns="261013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000" b="1" dirty="0">
                <a:solidFill>
                  <a:prstClr val="black"/>
                </a:solidFill>
              </a:rPr>
              <a:t>Inwestycje w zakresie EE i OZE</a:t>
            </a:r>
          </a:p>
        </p:txBody>
      </p:sp>
      <p:sp>
        <p:nvSpPr>
          <p:cNvPr id="51" name="Dowolny kształt 50"/>
          <p:cNvSpPr/>
          <p:nvPr/>
        </p:nvSpPr>
        <p:spPr>
          <a:xfrm>
            <a:off x="3510390" y="5578949"/>
            <a:ext cx="5016912" cy="880555"/>
          </a:xfrm>
          <a:custGeom>
            <a:avLst/>
            <a:gdLst>
              <a:gd name="connsiteX0" fmla="*/ 0 w 5016912"/>
              <a:gd name="connsiteY0" fmla="*/ 0 h 880555"/>
              <a:gd name="connsiteX1" fmla="*/ 5016912 w 5016912"/>
              <a:gd name="connsiteY1" fmla="*/ 0 h 880555"/>
              <a:gd name="connsiteX2" fmla="*/ 5016912 w 5016912"/>
              <a:gd name="connsiteY2" fmla="*/ 880555 h 880555"/>
              <a:gd name="connsiteX3" fmla="*/ 0 w 5016912"/>
              <a:gd name="connsiteY3" fmla="*/ 880555 h 880555"/>
              <a:gd name="connsiteX4" fmla="*/ 0 w 5016912"/>
              <a:gd name="connsiteY4" fmla="*/ 0 h 880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16912" h="880555">
                <a:moveTo>
                  <a:pt x="0" y="0"/>
                </a:moveTo>
                <a:lnTo>
                  <a:pt x="5016912" y="0"/>
                </a:lnTo>
                <a:lnTo>
                  <a:pt x="5016912" y="880555"/>
                </a:lnTo>
                <a:lnTo>
                  <a:pt x="0" y="88055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13360" tIns="213360" rIns="213360" bIns="213360" numCol="1" spcCol="1270" anchor="ctr" anchorCtr="0">
            <a:noAutofit/>
          </a:bodyPr>
          <a:lstStyle/>
          <a:p>
            <a:pPr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3500" b="1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</a:rPr>
              <a:t>Źródła finansowania</a:t>
            </a:r>
          </a:p>
        </p:txBody>
      </p:sp>
      <p:sp>
        <p:nvSpPr>
          <p:cNvPr id="1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0190112" y="6356351"/>
            <a:ext cx="442392" cy="365125"/>
          </a:xfrm>
        </p:spPr>
        <p:txBody>
          <a:bodyPr/>
          <a:lstStyle/>
          <a:p>
            <a:fld id="{26DD8FCD-8D0E-493F-A582-8FE538A0A3AB}" type="slidenum">
              <a:rPr lang="pl-PL" smtClean="0">
                <a:solidFill>
                  <a:prstClr val="black"/>
                </a:solidFill>
              </a:rPr>
              <a:pPr/>
              <a:t>48</a:t>
            </a:fld>
            <a:endParaRPr lang="pl-PL" dirty="0">
              <a:solidFill>
                <a:prstClr val="black"/>
              </a:solidFill>
            </a:endParaRPr>
          </a:p>
        </p:txBody>
      </p:sp>
      <p:grpSp>
        <p:nvGrpSpPr>
          <p:cNvPr id="47" name="Grupa 46"/>
          <p:cNvGrpSpPr/>
          <p:nvPr/>
        </p:nvGrpSpPr>
        <p:grpSpPr>
          <a:xfrm>
            <a:off x="4799856" y="1969951"/>
            <a:ext cx="1543112" cy="1554405"/>
            <a:chOff x="1152133" y="49421"/>
            <a:chExt cx="1320833" cy="1320833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48" name="Elipsa 47"/>
            <p:cNvSpPr/>
            <p:nvPr/>
          </p:nvSpPr>
          <p:spPr>
            <a:xfrm>
              <a:off x="1152133" y="49421"/>
              <a:ext cx="1320833" cy="1320833"/>
            </a:xfrm>
            <a:prstGeom prst="ellipse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Elipsa 4"/>
            <p:cNvSpPr/>
            <p:nvPr/>
          </p:nvSpPr>
          <p:spPr>
            <a:xfrm>
              <a:off x="1264389" y="363132"/>
              <a:ext cx="1094227" cy="73028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b="1" dirty="0">
                  <a:solidFill>
                    <a:prstClr val="black"/>
                  </a:solidFill>
                </a:rPr>
                <a:t>ograniczenie </a:t>
              </a:r>
              <a:r>
                <a:rPr lang="pl-PL" b="1" dirty="0" err="1">
                  <a:solidFill>
                    <a:prstClr val="black"/>
                  </a:solidFill>
                </a:rPr>
                <a:t>niskej</a:t>
              </a:r>
              <a:r>
                <a:rPr lang="pl-PL" b="1" dirty="0">
                  <a:solidFill>
                    <a:prstClr val="black"/>
                  </a:solidFill>
                </a:rPr>
                <a:t> emisji</a:t>
              </a:r>
            </a:p>
          </p:txBody>
        </p:sp>
      </p:grpSp>
      <p:sp>
        <p:nvSpPr>
          <p:cNvPr id="14" name="Kształt 13"/>
          <p:cNvSpPr/>
          <p:nvPr/>
        </p:nvSpPr>
        <p:spPr>
          <a:xfrm>
            <a:off x="3006349" y="1359018"/>
            <a:ext cx="6024995" cy="3990090"/>
          </a:xfrm>
          <a:prstGeom prst="funnel">
            <a:avLst/>
          </a:prstGeom>
          <a:ln w="19050">
            <a:solidFill>
              <a:srgbClr val="026937"/>
            </a:solidFill>
          </a:ln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4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Dowolny kształt 10"/>
          <p:cNvSpPr/>
          <p:nvPr/>
        </p:nvSpPr>
        <p:spPr>
          <a:xfrm>
            <a:off x="5095057" y="923350"/>
            <a:ext cx="1716660" cy="1531453"/>
          </a:xfrm>
          <a:custGeom>
            <a:avLst/>
            <a:gdLst>
              <a:gd name="connsiteX0" fmla="*/ 0 w 1716660"/>
              <a:gd name="connsiteY0" fmla="*/ 765727 h 1531453"/>
              <a:gd name="connsiteX1" fmla="*/ 858330 w 1716660"/>
              <a:gd name="connsiteY1" fmla="*/ 0 h 1531453"/>
              <a:gd name="connsiteX2" fmla="*/ 1716660 w 1716660"/>
              <a:gd name="connsiteY2" fmla="*/ 765727 h 1531453"/>
              <a:gd name="connsiteX3" fmla="*/ 858330 w 1716660"/>
              <a:gd name="connsiteY3" fmla="*/ 1531454 h 1531453"/>
              <a:gd name="connsiteX4" fmla="*/ 0 w 1716660"/>
              <a:gd name="connsiteY4" fmla="*/ 765727 h 1531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16660" h="1531453">
                <a:moveTo>
                  <a:pt x="0" y="765727"/>
                </a:moveTo>
                <a:cubicBezTo>
                  <a:pt x="0" y="342828"/>
                  <a:pt x="384287" y="0"/>
                  <a:pt x="858330" y="0"/>
                </a:cubicBezTo>
                <a:cubicBezTo>
                  <a:pt x="1332373" y="0"/>
                  <a:pt x="1716660" y="342828"/>
                  <a:pt x="1716660" y="765727"/>
                </a:cubicBezTo>
                <a:cubicBezTo>
                  <a:pt x="1716660" y="1188626"/>
                  <a:pt x="1332373" y="1531454"/>
                  <a:pt x="858330" y="1531454"/>
                </a:cubicBezTo>
                <a:cubicBezTo>
                  <a:pt x="384287" y="1531454"/>
                  <a:pt x="0" y="1188626"/>
                  <a:pt x="0" y="765727"/>
                </a:cubicBez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76799" tIns="249676" rIns="276799" bIns="249676" numCol="1" spcCol="1270" anchor="ctr" anchorCtr="0">
            <a:no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l-PL" sz="2000" b="1" dirty="0">
                <a:solidFill>
                  <a:prstClr val="black"/>
                </a:solidFill>
              </a:rPr>
              <a:t>Zmniejszenie zużycia energii </a:t>
            </a:r>
          </a:p>
        </p:txBody>
      </p:sp>
    </p:spTree>
    <p:extLst>
      <p:ext uri="{BB962C8B-B14F-4D97-AF65-F5344CB8AC3E}">
        <p14:creationId xmlns:p14="http://schemas.microsoft.com/office/powerpoint/2010/main" val="90362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4000"/>
    </mc:Choice>
    <mc:Fallback xmlns="">
      <p:transition advClick="0" advTm="400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b="20514"/>
          <a:stretch/>
        </p:blipFill>
        <p:spPr>
          <a:xfrm>
            <a:off x="2034424" y="5586278"/>
            <a:ext cx="8123152" cy="1181370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223" y="0"/>
            <a:ext cx="5233554" cy="5233554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 rot="21318063">
            <a:off x="3959271" y="1341114"/>
            <a:ext cx="427345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marR="0" lvl="0" indent="-91440" algn="ctr" defTabSz="914400" eaLnBrk="1" fontAlgn="auto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lang="pl-PL" sz="4000" b="1" i="1" kern="0" cap="all" dirty="0" smtClean="0">
                <a:solidFill>
                  <a:srgbClr val="0070C0"/>
                </a:solidFill>
              </a:rPr>
              <a:t>Dziękuję za uwagę</a:t>
            </a:r>
            <a:endParaRPr kumimoji="0" lang="pl-PL" sz="4000" b="1" i="1" u="none" strike="noStrike" kern="0" cap="all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824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b="20514"/>
          <a:stretch/>
        </p:blipFill>
        <p:spPr>
          <a:xfrm>
            <a:off x="2034424" y="5586278"/>
            <a:ext cx="8123152" cy="1181370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29397"/>
            <a:ext cx="10515600" cy="1561292"/>
          </a:xfrm>
        </p:spPr>
        <p:txBody>
          <a:bodyPr>
            <a:noAutofit/>
          </a:bodyPr>
          <a:lstStyle/>
          <a:p>
            <a:pPr algn="ctr"/>
            <a:r>
              <a:rPr lang="pl-PL" sz="4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Możliwe obszary </a:t>
            </a:r>
            <a:r>
              <a:rPr lang="pl-P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wsparcia finansowego UE </a:t>
            </a:r>
            <a:r>
              <a:rPr lang="pl-PL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</a:t>
            </a:r>
            <a:r>
              <a:rPr lang="pl-P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przedsiębiorców na inwestycje z zakresu ochrony środowiska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2006780"/>
            <a:ext cx="10816087" cy="3220828"/>
          </a:xfrm>
        </p:spPr>
        <p:txBody>
          <a:bodyPr anchor="ctr">
            <a:normAutofit fontScale="85000" lnSpcReduction="10000"/>
          </a:bodyPr>
          <a:lstStyle/>
          <a:p>
            <a:pPr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dirty="0" smtClean="0"/>
              <a:t>Innowacje w przedsiębiorstwach Efektywność energetyczna – zmniejszenie zużycia energii w przedsiębiorstwach, </a:t>
            </a:r>
          </a:p>
          <a:p>
            <a:pPr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dirty="0" smtClean="0"/>
              <a:t>Wdrożenie innowacyjnych technologii w zakresie ochrony środowiska i klimatu.</a:t>
            </a:r>
          </a:p>
          <a:p>
            <a:pPr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dirty="0" smtClean="0"/>
              <a:t>Wytwarzanie i dystrybucja energii z OZE, </a:t>
            </a:r>
          </a:p>
          <a:p>
            <a:pPr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dirty="0" smtClean="0"/>
              <a:t>Rozwiązania techniczne podnoszące efektywność energetyczną i korzystanie z OZE</a:t>
            </a:r>
          </a:p>
          <a:p>
            <a:pPr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dirty="0" smtClean="0"/>
              <a:t>Źródła wysokosprawnej kogeneracji</a:t>
            </a:r>
          </a:p>
          <a:p>
            <a:pPr>
              <a:lnSpc>
                <a:spcPct val="13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dirty="0" smtClean="0"/>
              <a:t>Klastry energii</a:t>
            </a:r>
          </a:p>
        </p:txBody>
      </p:sp>
    </p:spTree>
    <p:extLst>
      <p:ext uri="{BB962C8B-B14F-4D97-AF65-F5344CB8AC3E}">
        <p14:creationId xmlns:p14="http://schemas.microsoft.com/office/powerpoint/2010/main" val="98178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lnSpc>
                <a:spcPct val="100000"/>
              </a:lnSpc>
            </a:pPr>
            <a:r>
              <a:rPr lang="pl-PL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Możliwe formy</a:t>
            </a:r>
            <a:r>
              <a:rPr lang="pl-PL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wsparcia finansowego UE dla przedsiębiorców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199" y="1825625"/>
            <a:ext cx="10689771" cy="3470994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l-PL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Instrumenty finansowe </a:t>
            </a:r>
            <a:r>
              <a:rPr lang="pl-PL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czyli wsparcie zwrotne </a:t>
            </a:r>
            <a:r>
              <a:rPr lang="pl-PL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realizowane przez wybranych tzw. </a:t>
            </a:r>
            <a:r>
              <a:rPr lang="pl-PL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l-PL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ośredników </a:t>
            </a:r>
            <a:r>
              <a:rPr lang="pl-PL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pl-PL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inansowych</a:t>
            </a:r>
            <a:r>
              <a:rPr lang="pl-PL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to m.in. pożyczki, kredyty, poręczenia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Dotacje</a:t>
            </a:r>
            <a:r>
              <a:rPr lang="pl-PL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realizowane przez </a:t>
            </a:r>
            <a:r>
              <a:rPr lang="pl-PL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Instytucje Pośredniczące/Wdrażające </a:t>
            </a:r>
            <a:r>
              <a:rPr lang="pl-PL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np. ME,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NFOŚiGW</a:t>
            </a:r>
          </a:p>
          <a:p>
            <a:pPr marL="0" indent="0">
              <a:buNone/>
            </a:pPr>
            <a:endParaRPr lang="pl-PL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WSPARCIE DLA PRZEDSĘBIORCÓW</a:t>
            </a:r>
          </a:p>
          <a:p>
            <a:pPr marL="0" indent="0" algn="ctr">
              <a:buNone/>
            </a:pPr>
            <a:r>
              <a:rPr lang="pl-PL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TO PRZEDE WSZYSTKIM </a:t>
            </a:r>
            <a:r>
              <a:rPr lang="pl-PL" sz="36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FORMY ZWROTNE </a:t>
            </a:r>
            <a:endParaRPr lang="pl-PL" b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POŻYCZKI, KREDYTY, PORĘCZENIA</a:t>
            </a:r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b="20514"/>
          <a:stretch/>
        </p:blipFill>
        <p:spPr>
          <a:xfrm>
            <a:off x="2034424" y="5586278"/>
            <a:ext cx="8123152" cy="118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18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199" y="267154"/>
            <a:ext cx="10515600" cy="625475"/>
          </a:xfrm>
        </p:spPr>
        <p:txBody>
          <a:bodyPr/>
          <a:lstStyle/>
          <a:p>
            <a:pPr algn="ctr"/>
            <a:r>
              <a:rPr lang="pl-PL" sz="2800" b="1" dirty="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t>WARTO STAWIAĆ NA EKOLOGICZNE ROZWIĄZANIA</a:t>
            </a:r>
            <a:endParaRPr lang="pl-PL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6821620"/>
              </p:ext>
            </p:extLst>
          </p:nvPr>
        </p:nvGraphicFramePr>
        <p:xfrm>
          <a:off x="2502351" y="1121230"/>
          <a:ext cx="7131505" cy="39297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b="20514"/>
          <a:stretch/>
        </p:blipFill>
        <p:spPr>
          <a:xfrm>
            <a:off x="2023539" y="5586278"/>
            <a:ext cx="8123152" cy="118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9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3491140"/>
            <a:ext cx="10515600" cy="1559832"/>
          </a:xfrm>
        </p:spPr>
        <p:txBody>
          <a:bodyPr/>
          <a:lstStyle/>
          <a:p>
            <a:r>
              <a:rPr lang="pl-PL" dirty="0" smtClean="0"/>
              <a:t>Programy </a:t>
            </a:r>
            <a:r>
              <a:rPr lang="pl-PL" b="1" dirty="0" smtClean="0"/>
              <a:t>krajowe</a:t>
            </a:r>
            <a:r>
              <a:rPr lang="pl-PL" dirty="0" smtClean="0"/>
              <a:t> m.in.: </a:t>
            </a:r>
            <a:r>
              <a:rPr lang="pl-PL" dirty="0" err="1" smtClean="0"/>
              <a:t>POIiŚ</a:t>
            </a:r>
            <a:endParaRPr lang="pl-PL" dirty="0" smtClean="0"/>
          </a:p>
          <a:p>
            <a:r>
              <a:rPr lang="pl-PL" dirty="0" smtClean="0"/>
              <a:t>Programy </a:t>
            </a:r>
            <a:r>
              <a:rPr lang="pl-PL" b="1" dirty="0" smtClean="0"/>
              <a:t>regionalne</a:t>
            </a:r>
            <a:r>
              <a:rPr lang="pl-PL" dirty="0"/>
              <a:t> m.in.:</a:t>
            </a:r>
            <a:r>
              <a:rPr lang="pl-PL" dirty="0" smtClean="0"/>
              <a:t> RPO WO </a:t>
            </a:r>
          </a:p>
          <a:p>
            <a:r>
              <a:rPr lang="pl-PL" dirty="0" smtClean="0"/>
              <a:t>Programy </a:t>
            </a:r>
            <a:r>
              <a:rPr lang="pl-PL" b="1" dirty="0" smtClean="0"/>
              <a:t>ramowe</a:t>
            </a:r>
            <a:r>
              <a:rPr lang="pl-PL" dirty="0"/>
              <a:t> m.in.:</a:t>
            </a:r>
            <a:r>
              <a:rPr lang="pl-PL" dirty="0" smtClean="0"/>
              <a:t> Horyzont 2020, COSME</a:t>
            </a:r>
            <a:endParaRPr lang="pl-PL" dirty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855561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0000"/>
              </a:lnSpc>
              <a:spcAft>
                <a:spcPts val="800"/>
              </a:spcAft>
            </a:pPr>
            <a:r>
              <a:rPr lang="pl-PL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Przegląd aktualnej oferty </a:t>
            </a:r>
            <a:r>
              <a:rPr lang="pl-PL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wsparcia finansowego </a:t>
            </a:r>
            <a:r>
              <a:rPr lang="pl-PL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dla przedsiębiorców </a:t>
            </a:r>
            <a:r>
              <a:rPr lang="pl-PL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 środków UE </a:t>
            </a:r>
            <a:r>
              <a:rPr lang="pl-PL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lata 2014-2020</a:t>
            </a:r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2590800" y="2460171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/>
              <a:t>na inwestycje z zakresu ochrony środowiska</a:t>
            </a:r>
            <a:endParaRPr lang="pl-PL" sz="28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b="20514"/>
          <a:stretch/>
        </p:blipFill>
        <p:spPr>
          <a:xfrm>
            <a:off x="2023539" y="5586278"/>
            <a:ext cx="8123152" cy="118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22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5846"/>
          </a:xfrm>
        </p:spPr>
        <p:txBody>
          <a:bodyPr>
            <a:normAutofit fontScale="90000"/>
          </a:bodyPr>
          <a:lstStyle/>
          <a:p>
            <a:r>
              <a:rPr lang="pl-PL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 Operacyjny Infrastruktura i Środowisko</a:t>
            </a:r>
            <a:br>
              <a:rPr lang="pl-PL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4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pl-PL" sz="4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lata 2014-2020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27315" y="1324881"/>
            <a:ext cx="10515600" cy="413974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b="1" dirty="0" smtClean="0">
                <a:solidFill>
                  <a:srgbClr val="222222"/>
                </a:solidFill>
                <a:latin typeface="Titillium Web"/>
              </a:rPr>
              <a:t>wspiera przedsięwzięcia:</a:t>
            </a: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rgbClr val="222222"/>
                </a:solidFill>
                <a:latin typeface="Titillium Web"/>
              </a:rPr>
              <a:t>o charakterze </a:t>
            </a:r>
            <a:r>
              <a:rPr lang="pl-PL" dirty="0">
                <a:solidFill>
                  <a:srgbClr val="222222"/>
                </a:solidFill>
                <a:latin typeface="Titillium Web"/>
              </a:rPr>
              <a:t>innowacyjnym, </a:t>
            </a:r>
            <a:endParaRPr lang="pl-PL" dirty="0" smtClean="0">
              <a:solidFill>
                <a:srgbClr val="222222"/>
              </a:solidFill>
              <a:latin typeface="Titillium Web"/>
            </a:endParaRP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rgbClr val="222222"/>
                </a:solidFill>
                <a:latin typeface="Titillium Web"/>
              </a:rPr>
              <a:t>z </a:t>
            </a:r>
            <a:r>
              <a:rPr lang="pl-PL" dirty="0">
                <a:solidFill>
                  <a:srgbClr val="222222"/>
                </a:solidFill>
                <a:latin typeface="Titillium Web"/>
              </a:rPr>
              <a:t>obszaru niskoemisyjnej gospodarki, </a:t>
            </a:r>
            <a:endParaRPr lang="pl-PL" dirty="0" smtClean="0">
              <a:solidFill>
                <a:srgbClr val="222222"/>
              </a:solidFill>
              <a:latin typeface="Titillium Web"/>
            </a:endParaRP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rgbClr val="222222"/>
                </a:solidFill>
                <a:latin typeface="Titillium Web"/>
              </a:rPr>
              <a:t>dotyczące </a:t>
            </a:r>
            <a:r>
              <a:rPr lang="pl-PL" dirty="0">
                <a:solidFill>
                  <a:srgbClr val="222222"/>
                </a:solidFill>
                <a:latin typeface="Titillium Web"/>
              </a:rPr>
              <a:t>środowiska, </a:t>
            </a:r>
            <a:endParaRPr lang="pl-PL" dirty="0" smtClean="0">
              <a:solidFill>
                <a:srgbClr val="222222"/>
              </a:solidFill>
              <a:latin typeface="Titillium Web"/>
            </a:endParaRP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rgbClr val="222222"/>
                </a:solidFill>
                <a:latin typeface="Titillium Web"/>
              </a:rPr>
              <a:t>połączeń </a:t>
            </a:r>
            <a:r>
              <a:rPr lang="pl-PL" dirty="0">
                <a:solidFill>
                  <a:srgbClr val="222222"/>
                </a:solidFill>
                <a:latin typeface="Titillium Web"/>
              </a:rPr>
              <a:t>transportowych – kolejowych, drogowych, </a:t>
            </a:r>
            <a:endParaRPr lang="pl-PL" dirty="0" smtClean="0">
              <a:solidFill>
                <a:srgbClr val="222222"/>
              </a:solidFill>
              <a:latin typeface="Titillium Web"/>
            </a:endParaRPr>
          </a:p>
          <a:p>
            <a:pPr algn="ctr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l-PL" dirty="0" smtClean="0">
                <a:solidFill>
                  <a:srgbClr val="222222"/>
                </a:solidFill>
                <a:latin typeface="Titillium Web"/>
              </a:rPr>
              <a:t> </a:t>
            </a:r>
            <a:r>
              <a:rPr lang="pl-PL" dirty="0">
                <a:solidFill>
                  <a:srgbClr val="222222"/>
                </a:solidFill>
                <a:latin typeface="Titillium Web"/>
              </a:rPr>
              <a:t>z sektora energetyki. 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60" b="20514"/>
          <a:stretch/>
        </p:blipFill>
        <p:spPr>
          <a:xfrm>
            <a:off x="2023539" y="5586278"/>
            <a:ext cx="8123152" cy="1181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3729</TotalTime>
  <Words>2556</Words>
  <Application>Microsoft Office PowerPoint</Application>
  <PresentationFormat>Panoramiczny</PresentationFormat>
  <Paragraphs>353</Paragraphs>
  <Slides>49</Slides>
  <Notes>12</Notes>
  <HiddenSlides>0</HiddenSlides>
  <MMClips>0</MMClips>
  <ScaleCrop>false</ScaleCrop>
  <HeadingPairs>
    <vt:vector size="6" baseType="variant">
      <vt:variant>
        <vt:lpstr>Używane czcionki</vt:lpstr>
      </vt:variant>
      <vt:variant>
        <vt:i4>12</vt:i4>
      </vt:variant>
      <vt:variant>
        <vt:lpstr>Motyw</vt:lpstr>
      </vt:variant>
      <vt:variant>
        <vt:i4>5</vt:i4>
      </vt:variant>
      <vt:variant>
        <vt:lpstr>Tytuły slajdów</vt:lpstr>
      </vt:variant>
      <vt:variant>
        <vt:i4>49</vt:i4>
      </vt:variant>
    </vt:vector>
  </HeadingPairs>
  <TitlesOfParts>
    <vt:vector size="66" baseType="lpstr">
      <vt:lpstr>Arial</vt:lpstr>
      <vt:lpstr>Calibri</vt:lpstr>
      <vt:lpstr>Calibri Light</vt:lpstr>
      <vt:lpstr>Courier New</vt:lpstr>
      <vt:lpstr>Helvetica Neue</vt:lpstr>
      <vt:lpstr>Lato</vt:lpstr>
      <vt:lpstr>Roboto</vt:lpstr>
      <vt:lpstr>Times New Roman</vt:lpstr>
      <vt:lpstr>Titillium Web</vt:lpstr>
      <vt:lpstr>Ubuntu Light</vt:lpstr>
      <vt:lpstr>Verdana</vt:lpstr>
      <vt:lpstr>Wingdings</vt:lpstr>
      <vt:lpstr>Motyw pakietu Office</vt:lpstr>
      <vt:lpstr>1_Motyw pakietu Office</vt:lpstr>
      <vt:lpstr>2_Motyw pakietu Office</vt:lpstr>
      <vt:lpstr>3_Motyw pakietu Office</vt:lpstr>
      <vt:lpstr>4_Motyw pakietu Office</vt:lpstr>
      <vt:lpstr>Środki unijne  dla przedsiębiorców  na inwestycje  z zakresu ochrony środowiska</vt:lpstr>
      <vt:lpstr>UMOWA PARTNERSTWA  - dokument określający kierunki interwencji w latach 2014-2020</vt:lpstr>
      <vt:lpstr>PRIORYTETY UE w obszarze ochrony środowiska zawarte w UMOWIE PARTNERSTWA</vt:lpstr>
      <vt:lpstr>Priorytety UE w obszarze ochrony środowiska</vt:lpstr>
      <vt:lpstr>Możliwe obszary wsparcia finansowego UE  dla przedsiębiorców na inwestycje z zakresu ochrony środowiska</vt:lpstr>
      <vt:lpstr>Możliwe formy wsparcia finansowego UE dla przedsiębiorców</vt:lpstr>
      <vt:lpstr>WARTO STAWIAĆ NA EKOLOGICZNE ROZWIĄZANIA</vt:lpstr>
      <vt:lpstr>Przegląd aktualnej oferty  wsparcia finansowego dla przedsiębiorców  ze środków UE na lata 2014-2020</vt:lpstr>
      <vt:lpstr>Program Operacyjny Infrastruktura i Środowisko na lata 2014-2020</vt:lpstr>
      <vt:lpstr>Przegląd oferty dla przedsiębiorców  w ramach POIiŚ 2014-2020  na inwestycje w zakresie ochrony środowiska</vt:lpstr>
      <vt:lpstr>Prezentacja programu PowerPoint</vt:lpstr>
      <vt:lpstr>POIiŚ 2014-2020 działanie 1.1.1 - KONKRS IV</vt:lpstr>
      <vt:lpstr>Przegląd oferty dla przedsiębiorców  w ramach POIiŚ 2014-2020  na inwestycje w zakresie ochrony środowiska</vt:lpstr>
      <vt:lpstr>Prezentacja programu PowerPoint</vt:lpstr>
      <vt:lpstr>POIiŚ 2014-2020 działanie 1.6.1 - KONKRS IV</vt:lpstr>
      <vt:lpstr>Przegląd oferty dla przedsiębiorców  w ramach RPO WO 2014-2020  na inwestycje w zakresie ochrony środowiska</vt:lpstr>
      <vt:lpstr>Środki RPO WO 2014-2020 POŻYCZKI NA EFEKTYWNOŚĆ ENERGETYCZNĄ W MŚP</vt:lpstr>
      <vt:lpstr>Środki RPO WO 2014-2020 POŻYCZKI NA EFEKTYWNOŚĆ ENERGETYCZNĄ W MŚP</vt:lpstr>
      <vt:lpstr>Prezentacja programu PowerPoint</vt:lpstr>
      <vt:lpstr>Programy ramowe Unii Europejskiej</vt:lpstr>
      <vt:lpstr>HOYZONT 2020  badania naukowe, innowacje i wyniki</vt:lpstr>
      <vt:lpstr>HOYZONT 2020  badania naukowe, innowacje i wyniki</vt:lpstr>
      <vt:lpstr>HOYZONT 2020  badania naukowe, innowacje i wyniki</vt:lpstr>
      <vt:lpstr>Prezentacja programu PowerPoint</vt:lpstr>
      <vt:lpstr>Prezentacja programu PowerPoint</vt:lpstr>
      <vt:lpstr>HOYZONT 2020  badania naukowe, innowacje i wyniki</vt:lpstr>
      <vt:lpstr>HOYZONT 2020  badania naukowe, innowacje i wyniki</vt:lpstr>
      <vt:lpstr>KRAJOWE INTELIGENTNE SPECJALIZACJE</vt:lpstr>
      <vt:lpstr>KRAJOWE INTELIGENTNE SPECJALIZACJE</vt:lpstr>
      <vt:lpstr>KRAJOWE INTELIGENTNE SPECJALIZACJE</vt:lpstr>
      <vt:lpstr>KRAJOWE INTELIGENTNE SPECJALIZACJE</vt:lpstr>
      <vt:lpstr>KRAJOWE INTELIGENTNE SPECJALIZACJE</vt:lpstr>
      <vt:lpstr>KRAJOWE INTELIGENTNE SPECJALIZACJE</vt:lpstr>
      <vt:lpstr>KRAJOWE INTELIGENTNE SPECJALIZACJE</vt:lpstr>
      <vt:lpstr>Program COSME</vt:lpstr>
      <vt:lpstr>COSME</vt:lpstr>
      <vt:lpstr>Program COSME</vt:lpstr>
      <vt:lpstr>Program COSME – przykład  </vt:lpstr>
      <vt:lpstr>Gdzie szukać informacji o naborach oraz wsparcia w ubieganiu się o dofinasowanie</vt:lpstr>
      <vt:lpstr>Warsztaty dla opolskich przedsiębiorców organizowane przez OCRG  </vt:lpstr>
      <vt:lpstr>Prezentacja programu PowerPoint</vt:lpstr>
      <vt:lpstr>Struktura realizacji Projektu Doradztwa Energetycznego</vt:lpstr>
      <vt:lpstr>Projekt Doradztwa Energetycznego</vt:lpstr>
      <vt:lpstr>Prezentacja programu PowerPoint</vt:lpstr>
      <vt:lpstr>Generalne Cele Projektu DE</vt:lpstr>
      <vt:lpstr>Odbiorcy Projektu DE</vt:lpstr>
      <vt:lpstr>Formy wsparcia w ramach  Projektu DE</vt:lpstr>
      <vt:lpstr>Obszary Doradztwa Energetycznego 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Środki unijne  dla przedsiębiorców  na inwestycje  z zakresu ochrony środowiska</dc:title>
  <dc:creator>euro</dc:creator>
  <cp:lastModifiedBy>euro</cp:lastModifiedBy>
  <cp:revision>119</cp:revision>
  <dcterms:created xsi:type="dcterms:W3CDTF">2018-11-18T18:59:02Z</dcterms:created>
  <dcterms:modified xsi:type="dcterms:W3CDTF">2018-11-23T12:13:21Z</dcterms:modified>
</cp:coreProperties>
</file>