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Lst>
  <p:notesMasterIdLst>
    <p:notesMasterId r:id="rId72"/>
  </p:notesMasterIdLst>
  <p:sldIdLst>
    <p:sldId id="257" r:id="rId5"/>
    <p:sldId id="685" r:id="rId6"/>
    <p:sldId id="508" r:id="rId7"/>
    <p:sldId id="553" r:id="rId8"/>
    <p:sldId id="555" r:id="rId9"/>
    <p:sldId id="559" r:id="rId10"/>
    <p:sldId id="560" r:id="rId11"/>
    <p:sldId id="529" r:id="rId12"/>
    <p:sldId id="510" r:id="rId13"/>
    <p:sldId id="699" r:id="rId14"/>
    <p:sldId id="700" r:id="rId15"/>
    <p:sldId id="701" r:id="rId16"/>
    <p:sldId id="514" r:id="rId17"/>
    <p:sldId id="691" r:id="rId18"/>
    <p:sldId id="571" r:id="rId19"/>
    <p:sldId id="690" r:id="rId20"/>
    <p:sldId id="692" r:id="rId21"/>
    <p:sldId id="694" r:id="rId22"/>
    <p:sldId id="640" r:id="rId23"/>
    <p:sldId id="584" r:id="rId24"/>
    <p:sldId id="587" r:id="rId25"/>
    <p:sldId id="585" r:id="rId26"/>
    <p:sldId id="680" r:id="rId27"/>
    <p:sldId id="522" r:id="rId28"/>
    <p:sldId id="702" r:id="rId29"/>
    <p:sldId id="703" r:id="rId30"/>
    <p:sldId id="704" r:id="rId31"/>
    <p:sldId id="705" r:id="rId32"/>
    <p:sldId id="706" r:id="rId33"/>
    <p:sldId id="707" r:id="rId34"/>
    <p:sldId id="708" r:id="rId35"/>
    <p:sldId id="709" r:id="rId36"/>
    <p:sldId id="710" r:id="rId37"/>
    <p:sldId id="711" r:id="rId38"/>
    <p:sldId id="712" r:id="rId39"/>
    <p:sldId id="713" r:id="rId40"/>
    <p:sldId id="714" r:id="rId41"/>
    <p:sldId id="715" r:id="rId42"/>
    <p:sldId id="722" r:id="rId43"/>
    <p:sldId id="723" r:id="rId44"/>
    <p:sldId id="716" r:id="rId45"/>
    <p:sldId id="717" r:id="rId46"/>
    <p:sldId id="718" r:id="rId47"/>
    <p:sldId id="719" r:id="rId48"/>
    <p:sldId id="720" r:id="rId49"/>
    <p:sldId id="588" r:id="rId50"/>
    <p:sldId id="589" r:id="rId51"/>
    <p:sldId id="656" r:id="rId52"/>
    <p:sldId id="590" r:id="rId53"/>
    <p:sldId id="574" r:id="rId54"/>
    <p:sldId id="602" r:id="rId55"/>
    <p:sldId id="604" r:id="rId56"/>
    <p:sldId id="606" r:id="rId57"/>
    <p:sldId id="607" r:id="rId58"/>
    <p:sldId id="521" r:id="rId59"/>
    <p:sldId id="609" r:id="rId60"/>
    <p:sldId id="530" r:id="rId61"/>
    <p:sldId id="724" r:id="rId62"/>
    <p:sldId id="725" r:id="rId63"/>
    <p:sldId id="726" r:id="rId64"/>
    <p:sldId id="612" r:id="rId65"/>
    <p:sldId id="536" r:id="rId66"/>
    <p:sldId id="537" r:id="rId67"/>
    <p:sldId id="538" r:id="rId68"/>
    <p:sldId id="539" r:id="rId69"/>
    <p:sldId id="540" r:id="rId70"/>
    <p:sldId id="728" r:id="rId7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4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12B55-F91B-48E8-A31A-11FB12DC1EB5}" type="datetimeFigureOut">
              <a:rPr lang="pl-PL" smtClean="0"/>
              <a:t>2018-10-15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A314D-8DC2-414A-A44C-F5360C2D912B}" type="slidenum">
              <a:rPr lang="pl-PL" smtClean="0"/>
              <a:t>‹#›</a:t>
            </a:fld>
            <a:endParaRPr lang="pl-PL"/>
          </a:p>
        </p:txBody>
      </p:sp>
    </p:spTree>
    <p:extLst>
      <p:ext uri="{BB962C8B-B14F-4D97-AF65-F5344CB8AC3E}">
        <p14:creationId xmlns:p14="http://schemas.microsoft.com/office/powerpoint/2010/main" val="182506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7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7325BA1-ACF7-4744-A981-CF7289D29B6C}" type="datetimeFigureOut">
              <a:rPr lang="pl-PL" smtClean="0"/>
              <a:t>2018-10-15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4AC1EC-D611-4CB3-95E9-0A43A60312F4}" type="slidenum">
              <a:rPr lang="pl-PL" smtClean="0"/>
              <a:t>‹#›</a:t>
            </a:fld>
            <a:endParaRPr lang="pl-PL"/>
          </a:p>
        </p:txBody>
      </p:sp>
    </p:spTree>
    <p:extLst>
      <p:ext uri="{BB962C8B-B14F-4D97-AF65-F5344CB8AC3E}">
        <p14:creationId xmlns:p14="http://schemas.microsoft.com/office/powerpoint/2010/main" val="288610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t>2018-10-15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4AC1EC-D611-4CB3-95E9-0A43A60312F4}" type="slidenum">
              <a:rPr lang="pl-PL" smtClean="0"/>
              <a:t>‹#›</a:t>
            </a:fld>
            <a:endParaRPr lang="pl-PL"/>
          </a:p>
        </p:txBody>
      </p:sp>
    </p:spTree>
    <p:extLst>
      <p:ext uri="{BB962C8B-B14F-4D97-AF65-F5344CB8AC3E}">
        <p14:creationId xmlns:p14="http://schemas.microsoft.com/office/powerpoint/2010/main" val="283853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8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8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t>2018-10-15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4AC1EC-D611-4CB3-95E9-0A43A60312F4}" type="slidenum">
              <a:rPr lang="pl-PL" smtClean="0"/>
              <a:t>‹#›</a:t>
            </a:fld>
            <a:endParaRPr lang="pl-PL"/>
          </a:p>
        </p:txBody>
      </p:sp>
    </p:spTree>
    <p:extLst>
      <p:ext uri="{BB962C8B-B14F-4D97-AF65-F5344CB8AC3E}">
        <p14:creationId xmlns:p14="http://schemas.microsoft.com/office/powerpoint/2010/main" val="360374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86"/>
            <a:ext cx="103632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051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45280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61"/>
            <a:ext cx="103632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9583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65287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9340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9340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162142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71584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66538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3" y="273050"/>
            <a:ext cx="4011084"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4766733" y="2731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5237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t>2018-10-15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4AC1EC-D611-4CB3-95E9-0A43A60312F4}" type="slidenum">
              <a:rPr lang="pl-PL" smtClean="0"/>
              <a:t>‹#›</a:t>
            </a:fld>
            <a:endParaRPr lang="pl-PL"/>
          </a:p>
        </p:txBody>
      </p:sp>
    </p:spTree>
    <p:extLst>
      <p:ext uri="{BB962C8B-B14F-4D97-AF65-F5344CB8AC3E}">
        <p14:creationId xmlns:p14="http://schemas.microsoft.com/office/powerpoint/2010/main" val="245445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69104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657936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99"/>
            <a:ext cx="27432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09600" y="274699"/>
            <a:ext cx="80264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58459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7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09124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57717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5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39303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88075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40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40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0809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52339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8112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5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D7325BA1-ACF7-4744-A981-CF7289D29B6C}" type="datetimeFigureOut">
              <a:rPr lang="pl-PL" smtClean="0"/>
              <a:t>2018-10-15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A4AC1EC-D611-4CB3-95E9-0A43A60312F4}" type="slidenum">
              <a:rPr lang="pl-PL" smtClean="0"/>
              <a:t>‹#›</a:t>
            </a:fld>
            <a:endParaRPr lang="pl-PL"/>
          </a:p>
        </p:txBody>
      </p:sp>
    </p:spTree>
    <p:extLst>
      <p:ext uri="{BB962C8B-B14F-4D97-AF65-F5344CB8AC3E}">
        <p14:creationId xmlns:p14="http://schemas.microsoft.com/office/powerpoint/2010/main" val="3995800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3"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1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93400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07065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48745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8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8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429043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7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353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18324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5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95933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8930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40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40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78797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9881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D7325BA1-ACF7-4744-A981-CF7289D29B6C}" type="datetimeFigureOut">
              <a:rPr lang="pl-PL" smtClean="0"/>
              <a:t>2018-10-15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A4AC1EC-D611-4CB3-95E9-0A43A60312F4}" type="slidenum">
              <a:rPr lang="pl-PL" smtClean="0"/>
              <a:t>‹#›</a:t>
            </a:fld>
            <a:endParaRPr lang="pl-PL"/>
          </a:p>
        </p:txBody>
      </p:sp>
    </p:spTree>
    <p:extLst>
      <p:ext uri="{BB962C8B-B14F-4D97-AF65-F5344CB8AC3E}">
        <p14:creationId xmlns:p14="http://schemas.microsoft.com/office/powerpoint/2010/main" val="2457613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67003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3"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1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48154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69995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35513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8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8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2946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40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40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7325BA1-ACF7-4744-A981-CF7289D29B6C}" type="datetimeFigureOut">
              <a:rPr lang="pl-PL" smtClean="0"/>
              <a:t>2018-10-15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A4AC1EC-D611-4CB3-95E9-0A43A60312F4}" type="slidenum">
              <a:rPr lang="pl-PL" smtClean="0"/>
              <a:t>‹#›</a:t>
            </a:fld>
            <a:endParaRPr lang="pl-PL"/>
          </a:p>
        </p:txBody>
      </p:sp>
    </p:spTree>
    <p:extLst>
      <p:ext uri="{BB962C8B-B14F-4D97-AF65-F5344CB8AC3E}">
        <p14:creationId xmlns:p14="http://schemas.microsoft.com/office/powerpoint/2010/main" val="312798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7325BA1-ACF7-4744-A981-CF7289D29B6C}" type="datetimeFigureOut">
              <a:rPr lang="pl-PL" smtClean="0"/>
              <a:t>2018-10-15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A4AC1EC-D611-4CB3-95E9-0A43A60312F4}" type="slidenum">
              <a:rPr lang="pl-PL" smtClean="0"/>
              <a:t>‹#›</a:t>
            </a:fld>
            <a:endParaRPr lang="pl-PL"/>
          </a:p>
        </p:txBody>
      </p:sp>
    </p:spTree>
    <p:extLst>
      <p:ext uri="{BB962C8B-B14F-4D97-AF65-F5344CB8AC3E}">
        <p14:creationId xmlns:p14="http://schemas.microsoft.com/office/powerpoint/2010/main" val="382450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325BA1-ACF7-4744-A981-CF7289D29B6C}" type="datetimeFigureOut">
              <a:rPr lang="pl-PL" smtClean="0"/>
              <a:t>2018-10-15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A4AC1EC-D611-4CB3-95E9-0A43A60312F4}" type="slidenum">
              <a:rPr lang="pl-PL" smtClean="0"/>
              <a:t>‹#›</a:t>
            </a:fld>
            <a:endParaRPr lang="pl-PL"/>
          </a:p>
        </p:txBody>
      </p:sp>
    </p:spTree>
    <p:extLst>
      <p:ext uri="{BB962C8B-B14F-4D97-AF65-F5344CB8AC3E}">
        <p14:creationId xmlns:p14="http://schemas.microsoft.com/office/powerpoint/2010/main" val="354410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3"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1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t>2018-10-15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A4AC1EC-D611-4CB3-95E9-0A43A60312F4}" type="slidenum">
              <a:rPr lang="pl-PL" smtClean="0"/>
              <a:t>‹#›</a:t>
            </a:fld>
            <a:endParaRPr lang="pl-PL"/>
          </a:p>
        </p:txBody>
      </p:sp>
    </p:spTree>
    <p:extLst>
      <p:ext uri="{BB962C8B-B14F-4D97-AF65-F5344CB8AC3E}">
        <p14:creationId xmlns:p14="http://schemas.microsoft.com/office/powerpoint/2010/main" val="322800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D7325BA1-ACF7-4744-A981-CF7289D29B6C}" type="datetimeFigureOut">
              <a:rPr lang="pl-PL" smtClean="0"/>
              <a:t>2018-10-15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A4AC1EC-D611-4CB3-95E9-0A43A60312F4}" type="slidenum">
              <a:rPr lang="pl-PL" smtClean="0"/>
              <a:t>‹#›</a:t>
            </a:fld>
            <a:endParaRPr lang="pl-PL"/>
          </a:p>
        </p:txBody>
      </p:sp>
    </p:spTree>
    <p:extLst>
      <p:ext uri="{BB962C8B-B14F-4D97-AF65-F5344CB8AC3E}">
        <p14:creationId xmlns:p14="http://schemas.microsoft.com/office/powerpoint/2010/main" val="403055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609600" y="635640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5BA1-ACF7-4744-A981-CF7289D29B6C}" type="datetimeFigureOut">
              <a:rPr lang="pl-PL" smtClean="0"/>
              <a:t>2018-10-15</a:t>
            </a:fld>
            <a:endParaRPr lang="pl-PL"/>
          </a:p>
        </p:txBody>
      </p:sp>
      <p:sp>
        <p:nvSpPr>
          <p:cNvPr id="5" name="Symbol zastępczy stopki 4"/>
          <p:cNvSpPr>
            <a:spLocks noGrp="1"/>
          </p:cNvSpPr>
          <p:nvPr>
            <p:ph type="ftr" sz="quarter" idx="3"/>
          </p:nvPr>
        </p:nvSpPr>
        <p:spPr>
          <a:xfrm>
            <a:off x="4165600" y="635640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737600" y="63564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AC1EC-D611-4CB3-95E9-0A43A60312F4}" type="slidenum">
              <a:rPr lang="pl-PL" smtClean="0"/>
              <a:t>‹#›</a:t>
            </a:fld>
            <a:endParaRPr lang="pl-PL"/>
          </a:p>
        </p:txBody>
      </p:sp>
    </p:spTree>
    <p:extLst>
      <p:ext uri="{BB962C8B-B14F-4D97-AF65-F5344CB8AC3E}">
        <p14:creationId xmlns:p14="http://schemas.microsoft.com/office/powerpoint/2010/main" val="2967344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09600" y="635641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3"/>
          </p:nvPr>
        </p:nvSpPr>
        <p:spPr>
          <a:xfrm>
            <a:off x="4165600" y="635641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737600" y="635641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725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609600" y="635640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3"/>
          </p:nvPr>
        </p:nvSpPr>
        <p:spPr>
          <a:xfrm>
            <a:off x="4165600" y="635640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737600" y="63564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905952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609600" y="635640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5BA1-ACF7-4744-A981-CF7289D29B6C}" type="datetimeFigureOut">
              <a:rPr lang="pl-PL" smtClean="0">
                <a:solidFill>
                  <a:prstClr val="black">
                    <a:tint val="75000"/>
                  </a:prstClr>
                </a:solidFill>
              </a:rPr>
              <a:pPr/>
              <a:t>2018-10-15</a:t>
            </a:fld>
            <a:endParaRPr lang="pl-PL">
              <a:solidFill>
                <a:prstClr val="black">
                  <a:tint val="75000"/>
                </a:prstClr>
              </a:solidFill>
            </a:endParaRPr>
          </a:p>
        </p:txBody>
      </p:sp>
      <p:sp>
        <p:nvSpPr>
          <p:cNvPr id="5" name="Symbol zastępczy stopki 4"/>
          <p:cNvSpPr>
            <a:spLocks noGrp="1"/>
          </p:cNvSpPr>
          <p:nvPr>
            <p:ph type="ftr" sz="quarter" idx="3"/>
          </p:nvPr>
        </p:nvSpPr>
        <p:spPr>
          <a:xfrm>
            <a:off x="4165600" y="635640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737600" y="63564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AC1EC-D611-4CB3-95E9-0A43A60312F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642677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p.lex.pl/#/document/17940659?cm=DOCUMENT" TargetMode="External"/><Relationship Id="rId2" Type="http://schemas.openxmlformats.org/officeDocument/2006/relationships/hyperlink" Target="https://sip.lex.pl/#/document/16913600?unitId=art(43)&amp;cm=DOCU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ip.lex.pl/#/document/16913600?unitId=art(9)ust(1)pkt(5)&amp;cm=DOCUMEN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ip.lex.pl/#/document/17290865?unitId=zal(11)&amp;cm=DOCUMENT" TargetMode="External"/><Relationship Id="rId2" Type="http://schemas.openxmlformats.org/officeDocument/2006/relationships/hyperlink" Target="https://sip.lex.pl/#/document/16913600?unitId=art(43)&amp;cm=DOCUMENT" TargetMode="External"/><Relationship Id="rId1" Type="http://schemas.openxmlformats.org/officeDocument/2006/relationships/slideLayout" Target="../slideLayouts/slideLayout2.xml"/><Relationship Id="rId4" Type="http://schemas.openxmlformats.org/officeDocument/2006/relationships/hyperlink" Target="https://sip.lex.pl/#/document/16798478?cm=DOCUME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sip.lex.pl/#/document/16784712?unitId=art(132)par(2)&amp;cm=DOCUMEN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sip.lex.pl/#/document/18625895?cm=DOCUMENT" TargetMode="External"/><Relationship Id="rId2" Type="http://schemas.openxmlformats.org/officeDocument/2006/relationships/hyperlink" Target="https://sip.lex.pl/#/document/17724218?cm=DOCUMENT" TargetMode="External"/><Relationship Id="rId1" Type="http://schemas.openxmlformats.org/officeDocument/2006/relationships/slideLayout" Target="../slideLayouts/slideLayout2.xml"/><Relationship Id="rId4" Type="http://schemas.openxmlformats.org/officeDocument/2006/relationships/hyperlink" Target="https://sip.lex.pl/#/document/17091515?cm=DOCUMENT"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klimada.mos.gov.pl/wp-content/uploads/2015/11/Poradnik_przygotowania_inwestycji_z_uwzglednieniem_zmian_klimatu_ich_lagodzenia_i_przystosowania_sie_do_tych_zmian_oraz_odpornosci_na_kleski_zywiolowe.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mrr.gov.pl/" TargetMode="External"/><Relationship Id="rId2" Type="http://schemas.openxmlformats.org/officeDocument/2006/relationships/hyperlink" Target="http://www.gdos.gov.pl/"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ec.europa.eu/environment/eia/" TargetMode="External"/><Relationship Id="rId4" Type="http://schemas.openxmlformats.org/officeDocument/2006/relationships/hyperlink" Target="http://www.natura2000.gdos.gov.pl/natura2000"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4800" b="1" dirty="0"/>
              <a:t/>
            </a:r>
            <a:br>
              <a:rPr lang="pl-PL" sz="4800" b="1" dirty="0"/>
            </a:br>
            <a:r>
              <a:rPr lang="pl-PL" sz="4800" b="1" dirty="0"/>
              <a:t/>
            </a:r>
            <a:br>
              <a:rPr lang="pl-PL" sz="4800" b="1" dirty="0"/>
            </a:br>
            <a:r>
              <a:rPr lang="pl-PL" sz="4800" b="1" dirty="0"/>
              <a:t>Ochrona środowiska</a:t>
            </a:r>
            <a:br>
              <a:rPr lang="pl-PL" sz="4800" b="1" dirty="0"/>
            </a:br>
            <a:endParaRPr lang="pl-PL" sz="4800" b="1" dirty="0"/>
          </a:p>
        </p:txBody>
      </p:sp>
      <p:sp>
        <p:nvSpPr>
          <p:cNvPr id="3" name="Podtytuł 2"/>
          <p:cNvSpPr>
            <a:spLocks noGrp="1"/>
          </p:cNvSpPr>
          <p:nvPr>
            <p:ph type="subTitle" idx="1"/>
          </p:nvPr>
        </p:nvSpPr>
        <p:spPr>
          <a:xfrm>
            <a:off x="2927648" y="4663926"/>
            <a:ext cx="6400800" cy="913656"/>
          </a:xfrm>
        </p:spPr>
        <p:txBody>
          <a:bodyPr>
            <a:normAutofit/>
          </a:bodyPr>
          <a:lstStyle/>
          <a:p>
            <a:r>
              <a:rPr lang="pl-PL" b="1" dirty="0">
                <a:solidFill>
                  <a:srgbClr val="00B050"/>
                </a:solidFill>
              </a:rPr>
              <a:t>Alicja Majewska</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467" y="805526"/>
            <a:ext cx="15113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7" y="4265613"/>
            <a:ext cx="1670051"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684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74"/>
            <a:ext cx="10972800" cy="672419"/>
          </a:xfrm>
        </p:spPr>
        <p:txBody>
          <a:bodyPr>
            <a:normAutofit fontScale="90000"/>
          </a:bodyPr>
          <a:lstStyle/>
          <a:p>
            <a:r>
              <a:rPr lang="pl-PL" altLang="pl-PL" sz="2000" b="1" dirty="0">
                <a:solidFill>
                  <a:srgbClr val="00B050"/>
                </a:solidFill>
              </a:rPr>
              <a:t>Rozporządzenie Rady Ministrów dnia 9 listopada 2010 r. w sprawie przedsięwzięć mogących znacząco oddziaływać na środowisko</a:t>
            </a:r>
            <a:endParaRPr lang="pl-PL" dirty="0"/>
          </a:p>
        </p:txBody>
      </p:sp>
      <p:sp>
        <p:nvSpPr>
          <p:cNvPr id="3" name="Symbol zastępczy zawartości 2"/>
          <p:cNvSpPr>
            <a:spLocks noGrp="1"/>
          </p:cNvSpPr>
          <p:nvPr>
            <p:ph idx="1"/>
          </p:nvPr>
        </p:nvSpPr>
        <p:spPr>
          <a:xfrm>
            <a:off x="609600" y="1224644"/>
            <a:ext cx="10861221" cy="4901526"/>
          </a:xfrm>
        </p:spPr>
        <p:txBody>
          <a:bodyPr>
            <a:normAutofit fontScale="55000" lnSpcReduction="20000"/>
          </a:bodyPr>
          <a:lstStyle/>
          <a:p>
            <a:pPr marL="0" indent="0">
              <a:buNone/>
            </a:pPr>
            <a:r>
              <a:rPr lang="pl-PL" b="1" dirty="0" smtClean="0"/>
              <a:t>§  2 (grupa I)</a:t>
            </a:r>
          </a:p>
          <a:p>
            <a:pPr marL="0" indent="0">
              <a:buNone/>
            </a:pPr>
            <a:r>
              <a:rPr lang="pl-PL" dirty="0" smtClean="0"/>
              <a:t>3) </a:t>
            </a:r>
            <a:r>
              <a:rPr lang="pl-PL" b="1" dirty="0" smtClean="0"/>
              <a:t>elektrownie konwencjonalne, elektrociepłownie lub inne instalacje do spalania paliw w celu wytwarzania energii elektrycznej lub cieplnej</a:t>
            </a:r>
            <a:r>
              <a:rPr lang="pl-PL" dirty="0" smtClean="0"/>
              <a:t>, o mocy cieplnej nie mniejszej </a:t>
            </a:r>
            <a:r>
              <a:rPr lang="pl-PL" b="1" dirty="0" smtClean="0"/>
              <a:t>niż 300 MW </a:t>
            </a:r>
            <a:r>
              <a:rPr lang="pl-PL" dirty="0" smtClean="0"/>
              <a:t>rozumianej jako ilość energii wprowadzonej w paliwie do instalacji w jednostce czasu przy ich nominalnym obciążeniu;</a:t>
            </a:r>
          </a:p>
          <a:p>
            <a:pPr marL="0" indent="0">
              <a:buNone/>
            </a:pPr>
            <a:r>
              <a:rPr lang="pl-PL" dirty="0" smtClean="0"/>
              <a:t>37) urządzenia lub zespoły urządzeń umożliwiające </a:t>
            </a:r>
            <a:r>
              <a:rPr lang="pl-PL" b="1" dirty="0" smtClean="0"/>
              <a:t>pobór wód podziemnych </a:t>
            </a:r>
            <a:r>
              <a:rPr lang="pl-PL" dirty="0" smtClean="0"/>
              <a:t>lub sztuczne systemy zasilania wód podziemnych, o zdolności poboru wody </a:t>
            </a:r>
            <a:r>
              <a:rPr lang="pl-PL" b="1" dirty="0" smtClean="0"/>
              <a:t>nie mniejszej niż 1100 m</a:t>
            </a:r>
            <a:r>
              <a:rPr lang="pl-PL" b="1" baseline="30000" dirty="0" smtClean="0"/>
              <a:t>3</a:t>
            </a:r>
            <a:r>
              <a:rPr lang="pl-PL" b="1" dirty="0" smtClean="0"/>
              <a:t> na godzinę</a:t>
            </a:r>
            <a:r>
              <a:rPr lang="pl-PL" dirty="0" smtClean="0"/>
              <a:t>;</a:t>
            </a:r>
          </a:p>
          <a:p>
            <a:pPr marL="0" indent="0">
              <a:buNone/>
            </a:pPr>
            <a:r>
              <a:rPr lang="pl-PL" dirty="0" smtClean="0"/>
              <a:t>39) </a:t>
            </a:r>
            <a:r>
              <a:rPr lang="pl-PL" b="1" dirty="0" smtClean="0"/>
              <a:t>urządzenia do </a:t>
            </a:r>
            <a:r>
              <a:rPr lang="pl-PL" b="1" dirty="0" err="1" smtClean="0"/>
              <a:t>przesyłu</a:t>
            </a:r>
            <a:r>
              <a:rPr lang="pl-PL" b="1" dirty="0" smtClean="0"/>
              <a:t> wody</a:t>
            </a:r>
            <a:r>
              <a:rPr lang="pl-PL" dirty="0" smtClean="0"/>
              <a:t>, jeżeli średni przepływ z </a:t>
            </a:r>
            <a:r>
              <a:rPr lang="pl-PL" dirty="0" err="1" smtClean="0"/>
              <a:t>wielolecia</a:t>
            </a:r>
            <a:r>
              <a:rPr lang="pl-PL" dirty="0" smtClean="0"/>
              <a:t> w zlewni, z której woda jest pobierana, wynosi nie mniej niż 2 mld m</a:t>
            </a:r>
            <a:r>
              <a:rPr lang="pl-PL" baseline="30000" dirty="0" smtClean="0"/>
              <a:t>3</a:t>
            </a:r>
            <a:r>
              <a:rPr lang="pl-PL" dirty="0" smtClean="0"/>
              <a:t> na rok oraz ilość przesyłanej wody jest większa niż 5% tego przepływu;</a:t>
            </a:r>
          </a:p>
          <a:p>
            <a:pPr marL="0" indent="0">
              <a:buNone/>
            </a:pPr>
            <a:r>
              <a:rPr lang="pl-PL" dirty="0" smtClean="0"/>
              <a:t>40) </a:t>
            </a:r>
            <a:r>
              <a:rPr lang="pl-PL" b="1" dirty="0" smtClean="0"/>
              <a:t>instalacje do oczyszczania ścieków</a:t>
            </a:r>
            <a:r>
              <a:rPr lang="pl-PL" dirty="0" smtClean="0"/>
              <a:t> przewidziane do obsługi </a:t>
            </a:r>
            <a:r>
              <a:rPr lang="pl-PL" b="1" dirty="0" smtClean="0"/>
              <a:t>nie mniej niż 100 000 równoważnych mieszkańców </a:t>
            </a:r>
            <a:r>
              <a:rPr lang="pl-PL" dirty="0" smtClean="0"/>
              <a:t>w rozumieniu </a:t>
            </a:r>
            <a:r>
              <a:rPr lang="pl-PL" dirty="0" smtClean="0">
                <a:hlinkClick r:id="rId2"/>
              </a:rPr>
              <a:t>art. 43</a:t>
            </a:r>
            <a:r>
              <a:rPr lang="pl-PL" dirty="0" smtClean="0"/>
              <a:t> ustawy z dnia 18 lipca 2001 r. - Prawo wodne (Dz. U. z 2015 r. poz. 469, z późn. zm.);</a:t>
            </a:r>
          </a:p>
          <a:p>
            <a:pPr marL="0" indent="0">
              <a:buNone/>
            </a:pPr>
            <a:r>
              <a:rPr lang="pl-PL" dirty="0" smtClean="0"/>
              <a:t>41) instalacje </a:t>
            </a:r>
            <a:r>
              <a:rPr lang="pl-PL" b="1" dirty="0" smtClean="0"/>
              <a:t>do odzysku lub unieszkodliwiania odpadów niebezpiecznych</a:t>
            </a:r>
            <a:r>
              <a:rPr lang="pl-PL" dirty="0" smtClean="0"/>
              <a:t>, w tym składowiska odpadów niebezpiecznych oraz miejsca retencji powierzchniowej odpadów niebezpiecznych;</a:t>
            </a:r>
          </a:p>
          <a:p>
            <a:pPr marL="0" indent="0">
              <a:buNone/>
            </a:pPr>
            <a:r>
              <a:rPr lang="pl-PL" dirty="0"/>
              <a:t>46) instalacje </a:t>
            </a:r>
            <a:r>
              <a:rPr lang="pl-PL" b="1" dirty="0"/>
              <a:t>do odzysku lub unieszkodliwiania odpadów innych niż niebezpieczne przy zastosowaniu procesów termicznego przekształcania odpadów</a:t>
            </a:r>
            <a:r>
              <a:rPr lang="pl-PL" dirty="0"/>
              <a:t>, krakingu odpadów, fizykochemicznej obróbki odpadów (proces D9 unieszkodliwiania odpadów w rozumieniu </a:t>
            </a:r>
            <a:r>
              <a:rPr lang="pl-PL" dirty="0">
                <a:hlinkClick r:id="rId3"/>
              </a:rPr>
              <a:t>ustawy</a:t>
            </a:r>
            <a:r>
              <a:rPr lang="pl-PL" dirty="0"/>
              <a:t> z dnia 14 grudnia 2012 r. o odpadach (Dz. U. z 2013 r. poz. 21, z późn. zm.) o wydajności nie mniejszej niż 100 ton dziennie, z wyłączeniem instalacji spalających odpady będące biomasą w rozumieniu przepisów o standardach emisyjnych z instalacji;</a:t>
            </a:r>
          </a:p>
          <a:p>
            <a:pPr marL="0" indent="0">
              <a:buNone/>
            </a:pPr>
            <a:r>
              <a:rPr lang="pl-PL" dirty="0"/>
              <a:t>47) </a:t>
            </a:r>
            <a:r>
              <a:rPr lang="pl-PL" b="1" dirty="0"/>
              <a:t>składowiska odpadów </a:t>
            </a:r>
            <a:r>
              <a:rPr lang="pl-PL" dirty="0"/>
              <a:t>inne niż wymienione w pkt 41, mogące przyjmować odpady w ilości </a:t>
            </a:r>
            <a:r>
              <a:rPr lang="pl-PL" b="1" dirty="0"/>
              <a:t>nie mniejszej niż 10 t na dobę lub o całkowitej pojemności nie mniejszej niż 25 000 t;</a:t>
            </a:r>
          </a:p>
          <a:p>
            <a:pPr marL="0" indent="0">
              <a:buNone/>
            </a:pPr>
            <a:endParaRPr lang="pl-PL" dirty="0" smtClean="0"/>
          </a:p>
          <a:p>
            <a:pPr marL="0" indent="0">
              <a:buNone/>
            </a:pPr>
            <a:endParaRPr lang="pl-PL" dirty="0" smtClean="0"/>
          </a:p>
          <a:p>
            <a:pPr marL="0" indent="0">
              <a:buNone/>
            </a:pPr>
            <a:endParaRPr lang="pl-PL" dirty="0"/>
          </a:p>
        </p:txBody>
      </p:sp>
    </p:spTree>
    <p:extLst>
      <p:ext uri="{BB962C8B-B14F-4D97-AF65-F5344CB8AC3E}">
        <p14:creationId xmlns:p14="http://schemas.microsoft.com/office/powerpoint/2010/main" val="415244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639762"/>
          </a:xfrm>
        </p:spPr>
        <p:txBody>
          <a:bodyPr>
            <a:normAutofit fontScale="90000"/>
          </a:bodyPr>
          <a:lstStyle/>
          <a:p>
            <a:r>
              <a:rPr lang="pl-PL" altLang="pl-PL" sz="2000" b="1" dirty="0">
                <a:solidFill>
                  <a:srgbClr val="00B050"/>
                </a:solidFill>
              </a:rPr>
              <a:t>Rozporządzenie Rady Ministrów dnia 9 listopada 2010 r. w sprawie przedsięwzięć mogących znacząco oddziaływać na środowisko</a:t>
            </a:r>
            <a:endParaRPr lang="pl-PL" dirty="0"/>
          </a:p>
        </p:txBody>
      </p:sp>
      <p:sp>
        <p:nvSpPr>
          <p:cNvPr id="3" name="Symbol zastępczy zawartości 2"/>
          <p:cNvSpPr>
            <a:spLocks noGrp="1"/>
          </p:cNvSpPr>
          <p:nvPr>
            <p:ph idx="1"/>
          </p:nvPr>
        </p:nvSpPr>
        <p:spPr>
          <a:xfrm>
            <a:off x="609600" y="1118508"/>
            <a:ext cx="10972800" cy="5007662"/>
          </a:xfrm>
        </p:spPr>
        <p:txBody>
          <a:bodyPr>
            <a:normAutofit fontScale="55000" lnSpcReduction="20000"/>
          </a:bodyPr>
          <a:lstStyle/>
          <a:p>
            <a:pPr marL="0" indent="0">
              <a:buNone/>
            </a:pPr>
            <a:r>
              <a:rPr lang="pl-PL" sz="3600" b="1" dirty="0"/>
              <a:t>§  </a:t>
            </a:r>
            <a:r>
              <a:rPr lang="pl-PL" sz="3600" b="1" dirty="0" smtClean="0"/>
              <a:t>3 (II grupa)</a:t>
            </a:r>
          </a:p>
          <a:p>
            <a:pPr marL="0" indent="0">
              <a:buNone/>
            </a:pPr>
            <a:r>
              <a:rPr lang="pl-PL" dirty="0" smtClean="0"/>
              <a:t>4</a:t>
            </a:r>
            <a:r>
              <a:rPr lang="pl-PL" dirty="0"/>
              <a:t>) </a:t>
            </a:r>
            <a:r>
              <a:rPr lang="pl-PL" b="1" dirty="0"/>
              <a:t>elektrownie konwencjonalne, elektrociepłownie </a:t>
            </a:r>
            <a:r>
              <a:rPr lang="pl-PL" dirty="0"/>
              <a:t>lub inne instalacje do spalania paliw w celu wytwarzania energii elektrycznej lub cieplnej, inne niż wymienione w § 2 ust. 1 pkt 3, o mocy cieplnej rozumianej jako ilość energii wprowadzonej w paliwie do instalacji w jednostce czasu przy ich nominalnym obciążeniu, </a:t>
            </a:r>
            <a:r>
              <a:rPr lang="pl-PL" b="1" dirty="0"/>
              <a:t>nie mniejszej niż 25 MW</a:t>
            </a:r>
            <a:r>
              <a:rPr lang="pl-PL" dirty="0"/>
              <a:t>, a przy stosowaniu paliwa stałego - nie mniejszej niż 10 MW; przy czym przez paliwo rozumie się paliwo w rozumieniu przepisów o standardach emisyjnych z instalacji</a:t>
            </a:r>
            <a:r>
              <a:rPr lang="pl-PL" dirty="0" smtClean="0"/>
              <a:t>;</a:t>
            </a:r>
          </a:p>
          <a:p>
            <a:pPr marL="0" indent="0">
              <a:buNone/>
            </a:pPr>
            <a:r>
              <a:rPr lang="pl-PL" dirty="0"/>
              <a:t>33) </a:t>
            </a:r>
            <a:r>
              <a:rPr lang="pl-PL" b="1" dirty="0"/>
              <a:t>instalacje do </a:t>
            </a:r>
            <a:r>
              <a:rPr lang="pl-PL" b="1" dirty="0" err="1"/>
              <a:t>przesyłu</a:t>
            </a:r>
            <a:r>
              <a:rPr lang="pl-PL" b="1" dirty="0"/>
              <a:t> gazu </a:t>
            </a:r>
            <a:r>
              <a:rPr lang="pl-PL" dirty="0"/>
              <a:t>inne niż wymienione w § 2 ust. 1 pkt 21 oraz towarzyszące im tłocznie lub stacje redukcyjne, z wyłączeniem gazociągów o ciśnieniu nie większym niż 0,5 </a:t>
            </a:r>
            <a:r>
              <a:rPr lang="pl-PL" dirty="0" err="1"/>
              <a:t>MPa</a:t>
            </a:r>
            <a:r>
              <a:rPr lang="pl-PL" dirty="0"/>
              <a:t> i przyłączy do budynków; przy czym tłocznie lub stacje redukcyjne budowane, montowane lub przebudowywane przy istniejących instalacjach przesyłowych nie stanowią przedsięwzięć mogących znacząco oddziaływać na środowisko;</a:t>
            </a:r>
          </a:p>
          <a:p>
            <a:pPr marL="0" indent="0">
              <a:buNone/>
            </a:pPr>
            <a:r>
              <a:rPr lang="pl-PL" dirty="0"/>
              <a:t>34) </a:t>
            </a:r>
            <a:r>
              <a:rPr lang="pl-PL" b="1" dirty="0"/>
              <a:t>instalacje do </a:t>
            </a:r>
            <a:r>
              <a:rPr lang="pl-PL" b="1" dirty="0" err="1"/>
              <a:t>przesyłu</a:t>
            </a:r>
            <a:r>
              <a:rPr lang="pl-PL" b="1" dirty="0"/>
              <a:t> pary wodnej lub ciepłej wody</a:t>
            </a:r>
            <a:r>
              <a:rPr lang="pl-PL" dirty="0"/>
              <a:t>, z wyłączeniem osiedlowych sieci ciepłowniczych i przyłączy do budynków</a:t>
            </a:r>
            <a:r>
              <a:rPr lang="pl-PL" dirty="0" smtClean="0"/>
              <a:t>;</a:t>
            </a:r>
          </a:p>
          <a:p>
            <a:pPr marL="0" indent="0">
              <a:buNone/>
            </a:pPr>
            <a:r>
              <a:rPr lang="pl-PL" dirty="0"/>
              <a:t>67) </a:t>
            </a:r>
            <a:r>
              <a:rPr lang="pl-PL" b="1" dirty="0"/>
              <a:t>kanały</a:t>
            </a:r>
            <a:r>
              <a:rPr lang="pl-PL" dirty="0"/>
              <a:t> w rozumieniu </a:t>
            </a:r>
            <a:r>
              <a:rPr lang="pl-PL" dirty="0">
                <a:hlinkClick r:id="rId2"/>
              </a:rPr>
              <a:t>art. 9 ust. 1 pkt 5</a:t>
            </a:r>
            <a:r>
              <a:rPr lang="pl-PL" dirty="0"/>
              <a:t> ustawy z dnia 18 lipca 2001 r. - Prawo wodne;</a:t>
            </a:r>
          </a:p>
          <a:p>
            <a:pPr marL="0" indent="0">
              <a:buNone/>
            </a:pPr>
            <a:r>
              <a:rPr lang="pl-PL" dirty="0"/>
              <a:t>68) </a:t>
            </a:r>
            <a:r>
              <a:rPr lang="pl-PL" b="1" dirty="0"/>
              <a:t>rurociągi wodociągowe magistralne do przesyłania wody oraz przewody wodociągowe magistralne </a:t>
            </a:r>
            <a:r>
              <a:rPr lang="pl-PL" dirty="0"/>
              <a:t>doprowadzające wodę od stacji uzdatniania do przewodów wodociągowych rozdzielczych, z wyłączeniem ich przebudowy metodą </a:t>
            </a:r>
            <a:r>
              <a:rPr lang="pl-PL" dirty="0" err="1"/>
              <a:t>bezwykopową</a:t>
            </a:r>
            <a:r>
              <a:rPr lang="pl-PL" dirty="0" smtClean="0"/>
              <a:t>;</a:t>
            </a:r>
          </a:p>
          <a:p>
            <a:pPr marL="0" indent="0">
              <a:buNone/>
            </a:pPr>
            <a:r>
              <a:rPr lang="pl-PL" dirty="0"/>
              <a:t>70) </a:t>
            </a:r>
            <a:r>
              <a:rPr lang="pl-PL" b="1" dirty="0"/>
              <a:t>urządzenia lub zespoły urządzeń umożliwiające pobór wód podziemnych </a:t>
            </a:r>
            <a:r>
              <a:rPr lang="pl-PL" dirty="0"/>
              <a:t>lub sztuczne systemy zasilania wód podziemnych, inne niż wymienione w § 2 ust. 1 pkt 37, o zdolności poboru wody </a:t>
            </a:r>
            <a:r>
              <a:rPr lang="pl-PL" b="1" dirty="0"/>
              <a:t>nie mniejszej niż 10 m</a:t>
            </a:r>
            <a:r>
              <a:rPr lang="pl-PL" b="1" baseline="30000" dirty="0"/>
              <a:t>3</a:t>
            </a:r>
            <a:r>
              <a:rPr lang="pl-PL" b="1" dirty="0"/>
              <a:t> na godzinę;</a:t>
            </a:r>
          </a:p>
          <a:p>
            <a:pPr marL="0" indent="0">
              <a:buNone/>
            </a:pPr>
            <a:endParaRPr lang="pl-PL" b="1"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134651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631598"/>
          </a:xfrm>
        </p:spPr>
        <p:txBody>
          <a:bodyPr>
            <a:normAutofit fontScale="90000"/>
          </a:bodyPr>
          <a:lstStyle/>
          <a:p>
            <a:r>
              <a:rPr lang="pl-PL" altLang="pl-PL" sz="2000" b="1" dirty="0">
                <a:solidFill>
                  <a:srgbClr val="00B050"/>
                </a:solidFill>
              </a:rPr>
              <a:t>Rozporządzenie Rady Ministrów dnia 9 listopada 2010 r. w sprawie przedsięwzięć mogących znacząco oddziaływać na środowisko</a:t>
            </a:r>
            <a:endParaRPr lang="pl-PL" dirty="0"/>
          </a:p>
        </p:txBody>
      </p:sp>
      <p:sp>
        <p:nvSpPr>
          <p:cNvPr id="3" name="Symbol zastępczy zawartości 2"/>
          <p:cNvSpPr>
            <a:spLocks noGrp="1"/>
          </p:cNvSpPr>
          <p:nvPr>
            <p:ph idx="1"/>
          </p:nvPr>
        </p:nvSpPr>
        <p:spPr>
          <a:xfrm>
            <a:off x="609600" y="1151169"/>
            <a:ext cx="10972800" cy="4975005"/>
          </a:xfrm>
        </p:spPr>
        <p:txBody>
          <a:bodyPr>
            <a:normAutofit fontScale="55000" lnSpcReduction="20000"/>
          </a:bodyPr>
          <a:lstStyle/>
          <a:p>
            <a:pPr marL="0" indent="0">
              <a:buNone/>
            </a:pPr>
            <a:r>
              <a:rPr lang="pl-PL" dirty="0" smtClean="0"/>
              <a:t>71</a:t>
            </a:r>
            <a:r>
              <a:rPr lang="pl-PL" dirty="0"/>
              <a:t>) </a:t>
            </a:r>
            <a:r>
              <a:rPr lang="pl-PL" b="1" dirty="0"/>
              <a:t>urządzenia lub zespoły urządzeń umożliwiające pobór wód podziemnych z tej samej warstwy wodonośnej, o zdolności poboru wody nie mniejszej niż 1 m</a:t>
            </a:r>
            <a:r>
              <a:rPr lang="pl-PL" b="1" baseline="30000" dirty="0"/>
              <a:t>3</a:t>
            </a:r>
            <a:r>
              <a:rPr lang="pl-PL" b="1" dirty="0"/>
              <a:t> na godzinę</a:t>
            </a:r>
            <a:r>
              <a:rPr lang="pl-PL" dirty="0"/>
              <a:t>, inne niż wymienione w pkt 70, jeżeli w odległości mniejszej niż 500 m znajduje się inne urządzenie lub zespół urządzeń umożliwiające pobór wód podziemnych o zdolności poboru wody nie mniejszej niż 1 m</a:t>
            </a:r>
            <a:r>
              <a:rPr lang="pl-PL" baseline="30000" dirty="0"/>
              <a:t>3</a:t>
            </a:r>
            <a:r>
              <a:rPr lang="pl-PL" dirty="0"/>
              <a:t> na godzinę, z wyłączeniem zwykłego korzystania z wód</a:t>
            </a:r>
            <a:r>
              <a:rPr lang="pl-PL" dirty="0" smtClean="0"/>
              <a:t>;</a:t>
            </a:r>
          </a:p>
          <a:p>
            <a:pPr marL="0" indent="0">
              <a:buNone/>
            </a:pPr>
            <a:r>
              <a:rPr lang="pl-PL" dirty="0"/>
              <a:t>77) </a:t>
            </a:r>
            <a:r>
              <a:rPr lang="pl-PL" b="1" dirty="0"/>
              <a:t>instalacje do oczyszczania ścieków </a:t>
            </a:r>
            <a:r>
              <a:rPr lang="pl-PL" dirty="0"/>
              <a:t>inne niż wymienione w § 2 ust. 1 pkt 40, przewidziane do obsługi </a:t>
            </a:r>
            <a:r>
              <a:rPr lang="pl-PL" b="1" dirty="0"/>
              <a:t>nie mniej niż 400 równoważnych mieszkańców </a:t>
            </a:r>
            <a:r>
              <a:rPr lang="pl-PL" dirty="0"/>
              <a:t>w rozumieniu </a:t>
            </a:r>
            <a:r>
              <a:rPr lang="pl-PL" dirty="0">
                <a:hlinkClick r:id="rId2"/>
              </a:rPr>
              <a:t>art. 43</a:t>
            </a:r>
            <a:r>
              <a:rPr lang="pl-PL" dirty="0"/>
              <a:t> ustawy z dnia 18 lipca 2001 r. - Prawo wodne;</a:t>
            </a:r>
          </a:p>
          <a:p>
            <a:pPr marL="0" indent="0">
              <a:buNone/>
            </a:pPr>
            <a:r>
              <a:rPr lang="pl-PL" dirty="0"/>
              <a:t>78) </a:t>
            </a:r>
            <a:r>
              <a:rPr lang="pl-PL" b="1" dirty="0"/>
              <a:t>instalacje do oczyszczania ścieków przemysłowych </a:t>
            </a:r>
            <a:r>
              <a:rPr lang="pl-PL" dirty="0"/>
              <a:t>z wyłączeniem instalacji, które nie powodują wprowadzania do wód lub urządzeń ścieków zawierających substancje szczególnie szkodliwe dla środowiska wodnego, wymienione w </a:t>
            </a:r>
            <a:r>
              <a:rPr lang="pl-PL" i="1" dirty="0">
                <a:hlinkClick r:id="rId3"/>
              </a:rPr>
              <a:t>załączniku nr 11</a:t>
            </a:r>
            <a:r>
              <a:rPr lang="pl-PL" i="1" dirty="0"/>
              <a:t> do rozporządzenia Ministra Środowiska z dnia 24 lipca 2006 r. w sprawie warunków, jakie należy spełnić przy wprowadzaniu ścieków do wód lub do ziemi, oraz w sprawie substancji szczególnie szkodliwych dla środowiska wodnego (Dz. U. Nr 137, poz. 984 oraz z 2009 r. Nr 27, poz. 169)</a:t>
            </a:r>
            <a:r>
              <a:rPr lang="pl-PL" dirty="0"/>
              <a:t> 3 </a:t>
            </a:r>
            <a:r>
              <a:rPr lang="pl-PL" dirty="0" smtClean="0"/>
              <a:t>;</a:t>
            </a:r>
          </a:p>
          <a:p>
            <a:pPr marL="0" indent="0">
              <a:buNone/>
            </a:pPr>
            <a:r>
              <a:rPr lang="pl-PL" dirty="0"/>
              <a:t>79) </a:t>
            </a:r>
            <a:r>
              <a:rPr lang="pl-PL" b="1" dirty="0"/>
              <a:t>sieci kanalizacyjne </a:t>
            </a:r>
            <a:r>
              <a:rPr lang="pl-PL" dirty="0"/>
              <a:t>o całkowitej długości przedsięwzięcia </a:t>
            </a:r>
            <a:r>
              <a:rPr lang="pl-PL" b="1" dirty="0"/>
              <a:t>nie mniejszej niż 1 km</a:t>
            </a:r>
            <a:r>
              <a:rPr lang="pl-PL" dirty="0"/>
              <a:t>, z wyłączeniem ich przebudowy metodą </a:t>
            </a:r>
            <a:r>
              <a:rPr lang="pl-PL" dirty="0" err="1"/>
              <a:t>bezwykopową</a:t>
            </a:r>
            <a:r>
              <a:rPr lang="pl-PL" dirty="0"/>
              <a:t>, sieci kanalizacji deszczowej zlokalizowanych w pasie drogowym i obszarze kolejowym oraz przyłączy do budynków</a:t>
            </a:r>
            <a:r>
              <a:rPr lang="pl-PL" dirty="0" smtClean="0"/>
              <a:t>;</a:t>
            </a:r>
          </a:p>
          <a:p>
            <a:pPr marL="0" indent="0">
              <a:buNone/>
            </a:pPr>
            <a:r>
              <a:rPr lang="pl-PL" dirty="0"/>
              <a:t>80) </a:t>
            </a:r>
            <a:r>
              <a:rPr lang="pl-PL" b="1" dirty="0"/>
              <a:t>instalacje związane z odzyskiem lub unieszkodliwianiem odpadów</a:t>
            </a:r>
            <a:r>
              <a:rPr lang="pl-PL" dirty="0"/>
              <a:t>, inne niż wymienione w § 2 ust. 1 pkt 41-47, z wyłączeniem instalacji do wytwarzania biogazu rolniczego w rozumieniu przepisów </a:t>
            </a:r>
            <a:r>
              <a:rPr lang="pl-PL" dirty="0">
                <a:hlinkClick r:id="rId4"/>
              </a:rPr>
              <a:t>ustawy</a:t>
            </a:r>
            <a:r>
              <a:rPr lang="pl-PL" dirty="0"/>
              <a:t> z dnia 10 kwietnia 1997 r. - Prawo energetyczne o zainstalowanej mocy elektrycznej nie większej niż 0,5 MW lub wytwarzających ekwiwalentną ilość biogazu rolniczego wykorzystywanego do innych celów niż produkcja energii elektrycznej, a także miejsca retencji powierzchniowej odpadów oraz rekultywacja składowisk odpadów;</a:t>
            </a:r>
            <a:endParaRPr lang="pl-PL" dirty="0" smtClean="0"/>
          </a:p>
          <a:p>
            <a:pPr marL="0" indent="0">
              <a:buNone/>
            </a:pPr>
            <a:endParaRPr lang="pl-PL" dirty="0"/>
          </a:p>
          <a:p>
            <a:endParaRPr lang="pl-PL" dirty="0"/>
          </a:p>
          <a:p>
            <a:pPr marL="0" indent="0">
              <a:buNone/>
            </a:pPr>
            <a:endParaRPr lang="pl-PL" dirty="0"/>
          </a:p>
        </p:txBody>
      </p:sp>
    </p:spTree>
    <p:extLst>
      <p:ext uri="{BB962C8B-B14F-4D97-AF65-F5344CB8AC3E}">
        <p14:creationId xmlns:p14="http://schemas.microsoft.com/office/powerpoint/2010/main" val="142455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990826"/>
          </a:xfrm>
        </p:spPr>
        <p:txBody>
          <a:bodyPr>
            <a:noAutofit/>
          </a:bodyPr>
          <a:lstStyle/>
          <a:p>
            <a:r>
              <a:rPr lang="pl-PL" altLang="pl-PL" sz="2000" b="1" dirty="0">
                <a:solidFill>
                  <a:srgbClr val="00B050"/>
                </a:solidFill>
              </a:rPr>
              <a:t>Rozporządzenie Rady Ministrów dnia 9 listopada 2010 r. w sprawie przedsięwzięć mogących znacząco oddziaływać na środowisko</a:t>
            </a:r>
            <a:endParaRPr lang="pl-PL" sz="2000" dirty="0"/>
          </a:p>
        </p:txBody>
      </p:sp>
      <p:sp>
        <p:nvSpPr>
          <p:cNvPr id="3" name="Symbol zastępczy zawartości 2"/>
          <p:cNvSpPr>
            <a:spLocks noGrp="1"/>
          </p:cNvSpPr>
          <p:nvPr>
            <p:ph idx="1"/>
          </p:nvPr>
        </p:nvSpPr>
        <p:spPr>
          <a:xfrm>
            <a:off x="609600" y="1314451"/>
            <a:ext cx="10972800" cy="4811714"/>
          </a:xfrm>
        </p:spPr>
        <p:txBody>
          <a:bodyPr>
            <a:normAutofit fontScale="55000" lnSpcReduction="20000"/>
          </a:bodyPr>
          <a:lstStyle/>
          <a:p>
            <a:pPr>
              <a:lnSpc>
                <a:spcPct val="90000"/>
              </a:lnSpc>
              <a:buNone/>
            </a:pPr>
            <a:r>
              <a:rPr lang="pl-PL" altLang="pl-PL" b="1" dirty="0"/>
              <a:t>2. Do przedsięwzięć mogących zawsze znacząco oddziaływać na środowisko zalicza się również przedsięwzięcia</a:t>
            </a:r>
          </a:p>
          <a:p>
            <a:pPr>
              <a:lnSpc>
                <a:spcPct val="90000"/>
              </a:lnSpc>
              <a:buNone/>
            </a:pPr>
            <a:r>
              <a:rPr lang="pl-PL" altLang="pl-PL" dirty="0"/>
              <a:t>     </a:t>
            </a:r>
            <a:r>
              <a:rPr lang="pl-PL" altLang="pl-PL" b="1" dirty="0"/>
              <a:t>polegające na rozbudowie, przebudowie lub montażu</a:t>
            </a:r>
            <a:r>
              <a:rPr lang="pl-PL" altLang="pl-PL" dirty="0"/>
              <a:t> przedsięwzięć realizowanych lub zrealizowanych wymienionych w:</a:t>
            </a:r>
          </a:p>
          <a:p>
            <a:pPr>
              <a:lnSpc>
                <a:spcPct val="90000"/>
              </a:lnSpc>
              <a:buNone/>
            </a:pPr>
            <a:r>
              <a:rPr lang="pl-PL" altLang="pl-PL" dirty="0"/>
              <a:t>1) ust. 1, jeżeli ta rozbudowa, przebudowa lub </a:t>
            </a:r>
            <a:r>
              <a:rPr lang="pl-PL" altLang="pl-PL" dirty="0" smtClean="0"/>
              <a:t>montaż osiąga </a:t>
            </a:r>
            <a:r>
              <a:rPr lang="pl-PL" altLang="pl-PL" dirty="0"/>
              <a:t>progi określone w ust. 1, o ile progi te zostały określone;</a:t>
            </a:r>
          </a:p>
          <a:p>
            <a:pPr>
              <a:lnSpc>
                <a:spcPct val="90000"/>
              </a:lnSpc>
              <a:buNone/>
            </a:pPr>
            <a:r>
              <a:rPr lang="pl-PL" altLang="pl-PL" dirty="0"/>
              <a:t>2) § 3 ust. 1, jeżeli ta rozbudowa, przebudowa lub montaż spowoduje osiągnięcie progów określonych w ust. 1, o ile progi te zostały określone.</a:t>
            </a:r>
          </a:p>
          <a:p>
            <a:pPr>
              <a:lnSpc>
                <a:spcPct val="90000"/>
              </a:lnSpc>
              <a:buNone/>
            </a:pPr>
            <a:endParaRPr lang="pl-PL" altLang="pl-PL" b="1" dirty="0" smtClean="0"/>
          </a:p>
          <a:p>
            <a:pPr>
              <a:lnSpc>
                <a:spcPct val="90000"/>
              </a:lnSpc>
              <a:buNone/>
            </a:pPr>
            <a:r>
              <a:rPr lang="pl-PL" altLang="pl-PL" b="1" dirty="0" smtClean="0"/>
              <a:t>§</a:t>
            </a:r>
            <a:r>
              <a:rPr lang="pl-PL" altLang="pl-PL" b="1" dirty="0"/>
              <a:t>3.2. Do przedsięwzięć mogących potencjalnie znacząco oddziaływać na środowisko zalicza się również przedsięwzięcia:</a:t>
            </a:r>
          </a:p>
          <a:p>
            <a:pPr>
              <a:lnSpc>
                <a:spcPct val="90000"/>
              </a:lnSpc>
              <a:buNone/>
            </a:pPr>
            <a:r>
              <a:rPr lang="pl-PL" altLang="pl-PL" dirty="0"/>
              <a:t>  1) polegające na rozbudowie, przebudowie lub montażu realizowanego lub  realizowanego przedsięwzięcia wymienionego w § 2 ust. 1 i niespełniające kryteriów, o których mowa w § 2 ust. 2;</a:t>
            </a:r>
          </a:p>
          <a:p>
            <a:pPr>
              <a:lnSpc>
                <a:spcPct val="90000"/>
              </a:lnSpc>
              <a:buNone/>
            </a:pPr>
            <a:r>
              <a:rPr lang="pl-PL" altLang="pl-PL" dirty="0"/>
              <a:t>2) polegające na rozbudowie, przebudowie lub montażu</a:t>
            </a:r>
          </a:p>
          <a:p>
            <a:pPr>
              <a:lnSpc>
                <a:spcPct val="90000"/>
              </a:lnSpc>
              <a:buNone/>
            </a:pPr>
            <a:r>
              <a:rPr lang="pl-PL" altLang="pl-PL" dirty="0"/>
              <a:t>    realizowanego lub zrealizowanego przedsięwzięcia</a:t>
            </a:r>
          </a:p>
          <a:p>
            <a:pPr>
              <a:lnSpc>
                <a:spcPct val="90000"/>
              </a:lnSpc>
              <a:buNone/>
            </a:pPr>
            <a:r>
              <a:rPr lang="pl-PL" altLang="pl-PL" dirty="0"/>
              <a:t>     wymienionego w ust. 1, </a:t>
            </a:r>
            <a:r>
              <a:rPr lang="pl-PL" altLang="pl-PL" b="1" dirty="0"/>
              <a:t>z wyłączeniem </a:t>
            </a:r>
            <a:r>
              <a:rPr lang="pl-PL" altLang="pl-PL" dirty="0"/>
              <a:t>przypadków, w których </a:t>
            </a:r>
            <a:r>
              <a:rPr lang="pl-PL" altLang="pl-PL" b="1" dirty="0"/>
              <a:t>powstałe w wyniku rozbudowy, przebudowy lub montażu przedsięwzięcie nie osiąga progów określonych w ust. 1, o ile progi te zostały określone</a:t>
            </a:r>
            <a:r>
              <a:rPr lang="pl-PL" altLang="pl-PL" dirty="0"/>
              <a:t>;</a:t>
            </a:r>
          </a:p>
          <a:p>
            <a:pPr>
              <a:lnSpc>
                <a:spcPct val="90000"/>
              </a:lnSpc>
              <a:buNone/>
            </a:pPr>
            <a:r>
              <a:rPr lang="pl-PL" altLang="pl-PL" dirty="0"/>
              <a:t>3) nieosiągające progów określonych w ust. 1, jeżeli po zsumowaniu parametrów charakteryzujących przedsięwzięcie z parametrami realizowanego lub zrealizowanego przedsięwzięcia tego samego rodzaju znajdującego się na terenie jednego zakładu lub obiektu osiągną progi określone w ust. 1.</a:t>
            </a:r>
          </a:p>
          <a:p>
            <a:pPr marL="0" indent="0">
              <a:buNone/>
            </a:pPr>
            <a:endParaRPr lang="pl-PL" dirty="0"/>
          </a:p>
        </p:txBody>
      </p:sp>
    </p:spTree>
    <p:extLst>
      <p:ext uri="{BB962C8B-B14F-4D97-AF65-F5344CB8AC3E}">
        <p14:creationId xmlns:p14="http://schemas.microsoft.com/office/powerpoint/2010/main" val="144742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rmAutofit fontScale="90000"/>
          </a:bodyPr>
          <a:lstStyle/>
          <a:p>
            <a:r>
              <a:rPr lang="pl-PL" altLang="pl-PL" sz="2400" b="1" i="1" dirty="0">
                <a:solidFill>
                  <a:srgbClr val="00B050"/>
                </a:solidFill>
              </a:rPr>
              <a:t>Rozporządzenie Rady Ministrów dnia 9 listopada 2010 r. w sprawie przedsięwzięć mogących znacząco oddziaływać na środowisko</a:t>
            </a:r>
            <a:endParaRPr lang="pl-PL" dirty="0"/>
          </a:p>
        </p:txBody>
      </p:sp>
      <p:sp>
        <p:nvSpPr>
          <p:cNvPr id="3" name="Symbol zastępczy zawartości 2"/>
          <p:cNvSpPr>
            <a:spLocks noGrp="1"/>
          </p:cNvSpPr>
          <p:nvPr>
            <p:ph idx="1"/>
          </p:nvPr>
        </p:nvSpPr>
        <p:spPr>
          <a:xfrm>
            <a:off x="1453244" y="1340777"/>
            <a:ext cx="9062357" cy="4785395"/>
          </a:xfrm>
        </p:spPr>
        <p:txBody>
          <a:bodyPr>
            <a:normAutofit fontScale="70000" lnSpcReduction="20000"/>
          </a:bodyPr>
          <a:lstStyle/>
          <a:p>
            <a:pPr marL="0" indent="0">
              <a:buNone/>
            </a:pPr>
            <a:r>
              <a:rPr lang="pl-PL" sz="3400" b="1" dirty="0"/>
              <a:t>3.</a:t>
            </a:r>
            <a:r>
              <a:rPr lang="pl-PL" dirty="0"/>
              <a:t> </a:t>
            </a:r>
            <a:r>
              <a:rPr lang="pl-PL" b="1" dirty="0"/>
              <a:t>Do przedsięwzięć mogących potencjalnie znacząco oddziaływać na środowisko zalicza się także </a:t>
            </a:r>
            <a:r>
              <a:rPr lang="pl-PL" u="sng" dirty="0"/>
              <a:t>przedsięwzięcia niezwiązane </a:t>
            </a:r>
            <a:r>
              <a:rPr lang="pl-PL" dirty="0"/>
              <a:t>z przebudową, rozbudową lub montażem realizowanego lub zrealizowanego przedsięwzięcia, </a:t>
            </a:r>
            <a:r>
              <a:rPr lang="pl-PL" u="sng" dirty="0"/>
              <a:t>powodujące potrzebę zmiany uwarunkowań określonych w decyzji o środowiskowych uwarunkowaniach</a:t>
            </a:r>
            <a:r>
              <a:rPr lang="pl-PL" dirty="0"/>
              <a:t>;</a:t>
            </a:r>
          </a:p>
          <a:p>
            <a:pPr marL="0" indent="0">
              <a:buNone/>
            </a:pPr>
            <a:r>
              <a:rPr lang="pl-PL" dirty="0"/>
              <a:t> </a:t>
            </a:r>
            <a:r>
              <a:rPr lang="pl-PL" i="1" dirty="0"/>
              <a:t>przepis stosuje się, o ile ustawa z dnia 3 października 2008 r. o udostępnianiu informacji o środowisku i jego ochronie, udziale społeczeństwa w ochronie środowiska oraz o ocenach oddziaływania na środowisko nie wyłącza konieczności uzyskania decyzji o środowiskowych uwarunkowaniach oraz o ile potrzeba zmian w zrealizowanym przedsięwzięciu nie jest skutkiem następstw wynikających z konieczności dostosowania się do wymagań stawianych przepisami prawa lub ustaleń zawartych w analizie </a:t>
            </a:r>
            <a:r>
              <a:rPr lang="pl-PL" i="1" dirty="0" err="1"/>
              <a:t>porealizacyjnej</a:t>
            </a:r>
            <a:r>
              <a:rPr lang="pl-PL" i="1" dirty="0"/>
              <a:t>, przeglądzie ekologicznym lub podsumowaniu wyników monitoringu oddziaływania na środowisko zrealizowanego przedsięwzięcia</a:t>
            </a:r>
            <a:r>
              <a:rPr lang="pl-PL" dirty="0"/>
              <a:t>.</a:t>
            </a:r>
          </a:p>
        </p:txBody>
      </p:sp>
    </p:spTree>
    <p:extLst>
      <p:ext uri="{BB962C8B-B14F-4D97-AF65-F5344CB8AC3E}">
        <p14:creationId xmlns:p14="http://schemas.microsoft.com/office/powerpoint/2010/main" val="47110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696912"/>
          </a:xfrm>
        </p:spPr>
        <p:txBody>
          <a:bodyPr>
            <a:normAutofit/>
          </a:bodyPr>
          <a:lstStyle/>
          <a:p>
            <a:r>
              <a:rPr lang="pl-PL" sz="2800" b="1" dirty="0" smtClean="0">
                <a:solidFill>
                  <a:srgbClr val="00B050"/>
                </a:solidFill>
              </a:rPr>
              <a:t>Ocena oddziaływania na środowisko</a:t>
            </a:r>
            <a:endParaRPr lang="pl-PL" sz="2800" b="1" dirty="0">
              <a:solidFill>
                <a:srgbClr val="00B050"/>
              </a:solidFill>
            </a:endParaRPr>
          </a:p>
        </p:txBody>
      </p:sp>
      <p:sp>
        <p:nvSpPr>
          <p:cNvPr id="3" name="Symbol zastępczy zawartości 2"/>
          <p:cNvSpPr>
            <a:spLocks noGrp="1"/>
          </p:cNvSpPr>
          <p:nvPr>
            <p:ph idx="1"/>
          </p:nvPr>
        </p:nvSpPr>
        <p:spPr>
          <a:xfrm>
            <a:off x="1249161" y="971557"/>
            <a:ext cx="9478735" cy="5154619"/>
          </a:xfrm>
        </p:spPr>
        <p:txBody>
          <a:bodyPr>
            <a:normAutofit fontScale="77500" lnSpcReduction="20000"/>
          </a:bodyPr>
          <a:lstStyle/>
          <a:p>
            <a:pPr marL="0" indent="0">
              <a:buNone/>
            </a:pPr>
            <a:r>
              <a:rPr lang="pl-PL" b="1" dirty="0"/>
              <a:t>Art.  61. [Przeprowadzenie oceny oddziaływania przedsięwzięcia na środowisko] </a:t>
            </a:r>
            <a:endParaRPr lang="pl-PL" dirty="0"/>
          </a:p>
          <a:p>
            <a:pPr marL="0" indent="0">
              <a:buNone/>
            </a:pPr>
            <a:r>
              <a:rPr lang="pl-PL" dirty="0"/>
              <a:t>1. Ocenę oddziaływania przedsięwzięcia na środowisko przeprowadza się w ramach:</a:t>
            </a:r>
          </a:p>
          <a:p>
            <a:pPr marL="0" indent="0">
              <a:buNone/>
            </a:pPr>
            <a:r>
              <a:rPr lang="pl-PL" dirty="0"/>
              <a:t>1)  postępowania w sprawie wydania </a:t>
            </a:r>
            <a:r>
              <a:rPr lang="pl-PL" b="1" dirty="0"/>
              <a:t>decyzji o środowiskowych uwarunkowaniach;</a:t>
            </a:r>
          </a:p>
          <a:p>
            <a:pPr marL="0" indent="0">
              <a:buNone/>
            </a:pPr>
            <a:r>
              <a:rPr lang="pl-PL" dirty="0"/>
              <a:t>2)  postępowania w sprawie wydania </a:t>
            </a:r>
            <a:r>
              <a:rPr lang="pl-PL" b="1" dirty="0"/>
              <a:t>decyzji, o których mowa w art. 72 ust. 1 pkt 1, 10, 14 i </a:t>
            </a:r>
            <a:r>
              <a:rPr lang="pl-PL" b="1" dirty="0" smtClean="0"/>
              <a:t>18 </a:t>
            </a:r>
            <a:r>
              <a:rPr lang="pl-PL" sz="2600" i="1" dirty="0" smtClean="0"/>
              <a:t>(decyzja </a:t>
            </a:r>
            <a:r>
              <a:rPr lang="pl-PL" sz="2600" i="1" dirty="0"/>
              <a:t>o pozwoleniu na budowę, </a:t>
            </a:r>
            <a:r>
              <a:rPr lang="pl-PL" sz="2600" i="1" dirty="0" smtClean="0"/>
              <a:t>decyzja </a:t>
            </a:r>
            <a:r>
              <a:rPr lang="pl-PL" sz="2600" i="1" dirty="0"/>
              <a:t>o zatwierdzeniu projektu budowlanego oraz </a:t>
            </a:r>
            <a:r>
              <a:rPr lang="pl-PL" sz="2600" i="1" dirty="0" smtClean="0"/>
              <a:t>decyzja </a:t>
            </a:r>
            <a:r>
              <a:rPr lang="pl-PL" sz="2600" i="1" dirty="0"/>
              <a:t>o pozwoleniu na wznowienie robót budowlanych</a:t>
            </a:r>
            <a:r>
              <a:rPr lang="pl-PL" sz="2600" b="1" i="1" dirty="0" smtClean="0"/>
              <a:t> </a:t>
            </a:r>
            <a:r>
              <a:rPr lang="pl-PL" sz="2600" i="1" dirty="0" smtClean="0"/>
              <a:t>, zezwolenie </a:t>
            </a:r>
            <a:r>
              <a:rPr lang="pl-PL" sz="2600" i="1" dirty="0"/>
              <a:t>na realizację inwestycji drogowej, lotniska użytku </a:t>
            </a:r>
            <a:r>
              <a:rPr lang="pl-PL" sz="2600" i="1" dirty="0" smtClean="0"/>
              <a:t>publicznego, pozwolenie </a:t>
            </a:r>
            <a:r>
              <a:rPr lang="pl-PL" sz="2600" i="1" dirty="0"/>
              <a:t>na realizację inwestycji </a:t>
            </a:r>
            <a:r>
              <a:rPr lang="pl-PL" sz="2600" i="1" dirty="0" smtClean="0"/>
              <a:t>przeciwpowodziowej)</a:t>
            </a:r>
            <a:r>
              <a:rPr lang="pl-PL" dirty="0" smtClean="0"/>
              <a:t> </a:t>
            </a:r>
            <a:r>
              <a:rPr lang="pl-PL" u="sng" dirty="0" smtClean="0">
                <a:solidFill>
                  <a:srgbClr val="00B050"/>
                </a:solidFill>
              </a:rPr>
              <a:t>oraz </a:t>
            </a:r>
            <a:r>
              <a:rPr lang="pl-PL" u="sng" dirty="0">
                <a:solidFill>
                  <a:srgbClr val="00B050"/>
                </a:solidFill>
              </a:rPr>
              <a:t>pozwolenia, o którym mowa w art. 82 ust. 1 pkt 4b </a:t>
            </a:r>
            <a:r>
              <a:rPr lang="pl-PL" sz="3100" i="1" u="sng" dirty="0">
                <a:solidFill>
                  <a:srgbClr val="00B050"/>
                </a:solidFill>
              </a:rPr>
              <a:t>(en. jądrowa)</a:t>
            </a:r>
            <a:r>
              <a:rPr lang="pl-PL" sz="3100" i="1" u="sng" dirty="0"/>
              <a:t>,</a:t>
            </a:r>
            <a:r>
              <a:rPr lang="pl-PL" sz="3100" i="1" dirty="0"/>
              <a:t> </a:t>
            </a:r>
            <a:r>
              <a:rPr lang="pl-PL" dirty="0"/>
              <a:t>jeżeli konieczność przeprowadzenia oceny oddziaływania przedsięwzięcia na środowisko została stwierdzona przez organ właściwy do wydania decyzji o środowiskowych uwarunkowaniach oraz w przypadku, o którym mowa w art. 88 ust. 1.</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1559674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65" y="260648"/>
            <a:ext cx="8967235"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3409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3" y="152224"/>
            <a:ext cx="6743700" cy="670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981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87"/>
            <a:ext cx="10972800" cy="634409"/>
          </a:xfrm>
        </p:spPr>
        <p:txBody>
          <a:bodyPr>
            <a:normAutofit fontScale="90000"/>
          </a:bodyPr>
          <a:lstStyle/>
          <a:p>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1265465" y="860613"/>
            <a:ext cx="9613595" cy="5265559"/>
          </a:xfrm>
        </p:spPr>
        <p:txBody>
          <a:bodyPr>
            <a:normAutofit fontScale="70000" lnSpcReduction="20000"/>
          </a:bodyPr>
          <a:lstStyle/>
          <a:p>
            <a:pPr marL="0" indent="0">
              <a:lnSpc>
                <a:spcPct val="80000"/>
              </a:lnSpc>
              <a:buNone/>
            </a:pPr>
            <a:endParaRPr lang="pl-PL" altLang="pl-PL" b="1" dirty="0" smtClean="0"/>
          </a:p>
          <a:p>
            <a:pPr marL="0" indent="0">
              <a:lnSpc>
                <a:spcPct val="80000"/>
              </a:lnSpc>
              <a:buNone/>
            </a:pPr>
            <a:endParaRPr lang="pl-PL" altLang="pl-PL" b="1" dirty="0" smtClean="0"/>
          </a:p>
          <a:p>
            <a:pPr>
              <a:lnSpc>
                <a:spcPct val="80000"/>
              </a:lnSpc>
              <a:buFont typeface="Wingdings" panose="05000000000000000000" pitchFamily="2" charset="2"/>
              <a:buChar char="ü"/>
            </a:pPr>
            <a:r>
              <a:rPr lang="pl-PL" altLang="pl-PL" b="1" dirty="0" smtClean="0"/>
              <a:t>weryfikacja </a:t>
            </a:r>
            <a:r>
              <a:rPr lang="pl-PL" altLang="pl-PL" b="1" dirty="0"/>
              <a:t>formalna i merytoryczna wniosku </a:t>
            </a:r>
            <a:r>
              <a:rPr lang="pl-PL" altLang="pl-PL" sz="2800" dirty="0"/>
              <a:t>(art. 3, 66, 74 </a:t>
            </a:r>
            <a:r>
              <a:rPr lang="pl-PL" altLang="pl-PL" sz="2800" dirty="0" err="1"/>
              <a:t>Uooś</a:t>
            </a:r>
            <a:r>
              <a:rPr lang="pl-PL" altLang="pl-PL" sz="2800" dirty="0"/>
              <a:t>)</a:t>
            </a:r>
            <a:endParaRPr lang="pl-PL" altLang="pl-PL" dirty="0"/>
          </a:p>
          <a:p>
            <a:pPr algn="just">
              <a:lnSpc>
                <a:spcPct val="80000"/>
              </a:lnSpc>
              <a:buFont typeface="Wingdings" panose="05000000000000000000" pitchFamily="2" charset="2"/>
              <a:buChar char="ü"/>
            </a:pPr>
            <a:r>
              <a:rPr lang="pl-PL" altLang="pl-PL" b="1" dirty="0"/>
              <a:t>kwalifikacja do post</a:t>
            </a:r>
            <a:r>
              <a:rPr lang="pl-PL" altLang="pl-PL" dirty="0"/>
              <a:t>ę</a:t>
            </a:r>
            <a:r>
              <a:rPr lang="pl-PL" altLang="pl-PL" b="1" dirty="0"/>
              <a:t>powania OO</a:t>
            </a:r>
            <a:r>
              <a:rPr lang="pl-PL" altLang="pl-PL" dirty="0"/>
              <a:t>Ś </a:t>
            </a:r>
            <a:r>
              <a:rPr lang="pl-PL" altLang="pl-PL" sz="2800" i="1" dirty="0"/>
              <a:t>(screening)</a:t>
            </a:r>
            <a:r>
              <a:rPr lang="pl-PL" altLang="pl-PL" i="1" dirty="0"/>
              <a:t> </a:t>
            </a:r>
            <a:r>
              <a:rPr lang="pl-PL" altLang="pl-PL" b="1" dirty="0"/>
              <a:t>i ustalenie zakresu raportu </a:t>
            </a:r>
            <a:r>
              <a:rPr lang="pl-PL" altLang="pl-PL" i="1" dirty="0"/>
              <a:t>(</a:t>
            </a:r>
            <a:r>
              <a:rPr lang="pl-PL" altLang="pl-PL" sz="2800" i="1" dirty="0" err="1"/>
              <a:t>scoping</a:t>
            </a:r>
            <a:r>
              <a:rPr lang="pl-PL" altLang="pl-PL" i="1" dirty="0"/>
              <a:t>)</a:t>
            </a:r>
            <a:r>
              <a:rPr lang="pl-PL" altLang="pl-PL" b="1" i="1" dirty="0"/>
              <a:t> - </a:t>
            </a:r>
            <a:r>
              <a:rPr lang="pl-PL" altLang="pl-PL" sz="2800" dirty="0"/>
              <a:t>art. 63- 65 oraz art. 68-70 </a:t>
            </a:r>
            <a:r>
              <a:rPr lang="pl-PL" altLang="pl-PL" sz="2800" dirty="0" err="1"/>
              <a:t>Uooś</a:t>
            </a:r>
            <a:r>
              <a:rPr lang="pl-PL" altLang="pl-PL" sz="2800" dirty="0"/>
              <a:t>.</a:t>
            </a:r>
          </a:p>
          <a:p>
            <a:pPr algn="just">
              <a:lnSpc>
                <a:spcPct val="80000"/>
              </a:lnSpc>
              <a:buFont typeface="Wingdings" panose="05000000000000000000" pitchFamily="2" charset="2"/>
              <a:buChar char="ü"/>
            </a:pPr>
            <a:r>
              <a:rPr lang="pl-PL" altLang="pl-PL" b="1" dirty="0"/>
              <a:t>zawiadomienie stron i społeczeństwa </a:t>
            </a:r>
            <a:r>
              <a:rPr lang="pl-PL" altLang="pl-PL" sz="2800" dirty="0"/>
              <a:t>(art. 5, art. 29-38, art. 44 oraz art. 79 </a:t>
            </a:r>
            <a:r>
              <a:rPr lang="pl-PL" altLang="pl-PL" sz="2800" dirty="0" err="1"/>
              <a:t>Uooś</a:t>
            </a:r>
            <a:r>
              <a:rPr lang="pl-PL" altLang="pl-PL" sz="2800" dirty="0"/>
              <a:t>).</a:t>
            </a:r>
          </a:p>
          <a:p>
            <a:pPr algn="just">
              <a:lnSpc>
                <a:spcPct val="80000"/>
              </a:lnSpc>
              <a:buFont typeface="Wingdings" panose="05000000000000000000" pitchFamily="2" charset="2"/>
              <a:buChar char="ü"/>
            </a:pPr>
            <a:r>
              <a:rPr lang="pl-PL" altLang="pl-PL" b="1" dirty="0"/>
              <a:t>uzyskanie wymaganych opinii i uzgodnień </a:t>
            </a:r>
            <a:r>
              <a:rPr lang="pl-PL" altLang="pl-PL" dirty="0"/>
              <a:t>(</a:t>
            </a:r>
            <a:r>
              <a:rPr lang="pl-PL" altLang="pl-PL" sz="2800" dirty="0"/>
              <a:t>art. 64, 70, 77, 78 </a:t>
            </a:r>
            <a:r>
              <a:rPr lang="pl-PL" altLang="pl-PL" sz="2800" dirty="0" err="1"/>
              <a:t>Uooś</a:t>
            </a:r>
            <a:r>
              <a:rPr lang="pl-PL" altLang="pl-PL" sz="2800" dirty="0" smtClean="0"/>
              <a:t>)</a:t>
            </a:r>
          </a:p>
          <a:p>
            <a:r>
              <a:rPr lang="pl-PL" sz="2800" i="1" dirty="0">
                <a:solidFill>
                  <a:srgbClr val="0070C0"/>
                </a:solidFill>
              </a:rPr>
              <a:t>Art.  6a. </a:t>
            </a:r>
            <a:r>
              <a:rPr lang="pl-PL" sz="2800" i="1" dirty="0" smtClean="0">
                <a:solidFill>
                  <a:srgbClr val="0070C0"/>
                </a:solidFill>
              </a:rPr>
              <a:t>1</a:t>
            </a:r>
            <a:r>
              <a:rPr lang="pl-PL" sz="2800" i="1" dirty="0">
                <a:solidFill>
                  <a:srgbClr val="0070C0"/>
                </a:solidFill>
              </a:rPr>
              <a:t>.  Jeżeli przedsięwzięcie, dla którego jest wydawana decyzja o środowiskowych uwarunkowaniach lub jest przeprowadzana ponowna ocena oddziaływania na środowisko, ma być realizowane na terenie położonym na obszarze właściwości miejscowej dwóch lub więcej organów opiniujących lub uzgadniających, orzekanie w imieniu tych organów należy do organu, na obszarze właściwości miejscowej którego znajduje się większa część terenu, na którym ma być realizowane przedsięwzięcie.</a:t>
            </a:r>
          </a:p>
          <a:p>
            <a:r>
              <a:rPr lang="pl-PL" sz="2800" i="1" dirty="0">
                <a:solidFill>
                  <a:srgbClr val="0070C0"/>
                </a:solidFill>
              </a:rPr>
              <a:t>2.  Przepis ust. 1 nie dotyczy opinii lub uzgodnień dokonywanych przez organy jednostek samorządu terytorialnego</a:t>
            </a:r>
            <a:r>
              <a:rPr lang="pl-PL" sz="2800" i="1" dirty="0" smtClean="0"/>
              <a:t>.</a:t>
            </a:r>
          </a:p>
          <a:p>
            <a:pPr marL="0" indent="0">
              <a:buNone/>
            </a:pPr>
            <a:r>
              <a:rPr lang="pl-PL" sz="2800" i="1" dirty="0"/>
              <a:t> </a:t>
            </a:r>
            <a:r>
              <a:rPr lang="pl-PL" sz="2800" i="1" dirty="0" smtClean="0"/>
              <a:t>    </a:t>
            </a:r>
            <a:r>
              <a:rPr lang="pl-PL" sz="2800" i="1" dirty="0" smtClean="0">
                <a:solidFill>
                  <a:srgbClr val="0070C0"/>
                </a:solidFill>
              </a:rPr>
              <a:t>(</a:t>
            </a:r>
            <a:r>
              <a:rPr lang="pl-PL" sz="2000" i="1" dirty="0" smtClean="0">
                <a:solidFill>
                  <a:srgbClr val="0070C0"/>
                </a:solidFill>
              </a:rPr>
              <a:t>Ustawa z </a:t>
            </a:r>
            <a:r>
              <a:rPr lang="pl-PL" sz="2000" i="1" dirty="0">
                <a:solidFill>
                  <a:srgbClr val="0070C0"/>
                </a:solidFill>
              </a:rPr>
              <a:t>dnia 20 lipca 2018 r</a:t>
            </a:r>
            <a:r>
              <a:rPr lang="pl-PL" sz="2000" i="1" dirty="0" smtClean="0">
                <a:solidFill>
                  <a:srgbClr val="0070C0"/>
                </a:solidFill>
              </a:rPr>
              <a:t>. o </a:t>
            </a:r>
            <a:r>
              <a:rPr lang="pl-PL" sz="2000" i="1" dirty="0">
                <a:solidFill>
                  <a:srgbClr val="0070C0"/>
                </a:solidFill>
              </a:rPr>
              <a:t>zmianie ustawy - Prawo wodne oraz niektórych innych </a:t>
            </a:r>
            <a:r>
              <a:rPr lang="pl-PL" sz="2000" i="1" dirty="0" smtClean="0">
                <a:solidFill>
                  <a:srgbClr val="0070C0"/>
                </a:solidFill>
              </a:rPr>
              <a:t>ustaw Dz.U. 2018.1722)</a:t>
            </a:r>
            <a:endParaRPr lang="pl-PL" sz="2000" i="1" dirty="0">
              <a:solidFill>
                <a:srgbClr val="0070C0"/>
              </a:solidFill>
            </a:endParaRPr>
          </a:p>
          <a:p>
            <a:pPr algn="just">
              <a:lnSpc>
                <a:spcPct val="80000"/>
              </a:lnSpc>
              <a:buFont typeface="Wingdings" panose="05000000000000000000" pitchFamily="2" charset="2"/>
              <a:buChar char="ü"/>
            </a:pPr>
            <a:r>
              <a:rPr lang="pl-PL" altLang="pl-PL" b="1" dirty="0" smtClean="0"/>
              <a:t>przeprowadzenie </a:t>
            </a:r>
            <a:r>
              <a:rPr lang="pl-PL" altLang="pl-PL" b="1" dirty="0"/>
              <a:t>postępowania transgranicznego </a:t>
            </a:r>
            <a:r>
              <a:rPr lang="pl-PL" altLang="pl-PL" sz="2800" dirty="0"/>
              <a:t>(art.108 – 112 </a:t>
            </a:r>
            <a:r>
              <a:rPr lang="pl-PL" altLang="pl-PL" sz="2800" dirty="0" err="1"/>
              <a:t>Uooś</a:t>
            </a:r>
            <a:r>
              <a:rPr lang="pl-PL" altLang="pl-PL" sz="2800" dirty="0"/>
              <a:t>)</a:t>
            </a:r>
            <a:endParaRPr lang="pl-PL" altLang="pl-PL" b="1" dirty="0"/>
          </a:p>
          <a:p>
            <a:pPr algn="just">
              <a:lnSpc>
                <a:spcPct val="80000"/>
              </a:lnSpc>
              <a:buFont typeface="Wingdings" panose="05000000000000000000" pitchFamily="2" charset="2"/>
              <a:buChar char="ü"/>
            </a:pPr>
            <a:r>
              <a:rPr lang="pl-PL" altLang="pl-PL" b="1" dirty="0"/>
              <a:t>wydanie postanowień i decyzji środowiskowej </a:t>
            </a:r>
            <a:r>
              <a:rPr lang="pl-PL" altLang="pl-PL" sz="2800" dirty="0"/>
              <a:t>(art. 71-87 </a:t>
            </a:r>
            <a:r>
              <a:rPr lang="pl-PL" altLang="pl-PL" sz="2800" dirty="0" err="1"/>
              <a:t>Uooś</a:t>
            </a:r>
            <a:r>
              <a:rPr lang="pl-PL" altLang="pl-PL" sz="2800" dirty="0"/>
              <a:t>)</a:t>
            </a:r>
            <a:endParaRPr lang="pl-PL" altLang="pl-PL" b="1" dirty="0"/>
          </a:p>
          <a:p>
            <a:pPr algn="just">
              <a:lnSpc>
                <a:spcPct val="80000"/>
              </a:lnSpc>
              <a:buFont typeface="Wingdings" panose="05000000000000000000" pitchFamily="2" charset="2"/>
              <a:buChar char="ü"/>
            </a:pPr>
            <a:r>
              <a:rPr lang="pl-PL" altLang="pl-PL" b="1" dirty="0"/>
              <a:t>poinformowanie społeczeństwa o wydanej decyzji </a:t>
            </a:r>
            <a:r>
              <a:rPr lang="pl-PL" altLang="pl-PL" sz="2800" dirty="0"/>
              <a:t>(art. 38 i 85 </a:t>
            </a:r>
            <a:r>
              <a:rPr lang="pl-PL" altLang="pl-PL" sz="2800" dirty="0" err="1"/>
              <a:t>Uooś</a:t>
            </a:r>
            <a:r>
              <a:rPr lang="pl-PL" altLang="pl-PL" sz="2800" dirty="0"/>
              <a:t>)</a:t>
            </a:r>
            <a:endParaRPr lang="pl-PL" altLang="pl-PL" b="1" dirty="0"/>
          </a:p>
          <a:p>
            <a:pPr marL="0" indent="0">
              <a:buNone/>
            </a:pPr>
            <a:endParaRPr lang="pl-PL" dirty="0"/>
          </a:p>
        </p:txBody>
      </p:sp>
      <p:pic>
        <p:nvPicPr>
          <p:cNvPr id="4" name="Picture 4" descr="C:\Users\amajewska\AppData\Local\Microsoft\Windows\Temporary Internet Files\Content.IE5\396E31DC\large-Emoticons-Question-face-0-1114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8081" y="543328"/>
            <a:ext cx="1039283" cy="87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058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624693" y="979715"/>
            <a:ext cx="8784771" cy="5146452"/>
          </a:xfrm>
        </p:spPr>
        <p:txBody>
          <a:bodyPr>
            <a:normAutofit fontScale="70000" lnSpcReduction="20000"/>
          </a:bodyPr>
          <a:lstStyle/>
          <a:p>
            <a:pPr marL="0" indent="0">
              <a:buNone/>
            </a:pPr>
            <a:r>
              <a:rPr lang="pl-PL" sz="2600" b="1" dirty="0"/>
              <a:t>Art.  73. [Wszczęcie postępowania w sprawie wydania decyzji o środowiskowych uwarunkowaniach] </a:t>
            </a:r>
            <a:endParaRPr lang="pl-PL" sz="2600" dirty="0"/>
          </a:p>
          <a:p>
            <a:pPr marL="0" indent="0">
              <a:buNone/>
            </a:pPr>
            <a:r>
              <a:rPr lang="pl-PL" sz="2600" dirty="0"/>
              <a:t>1. Postępowanie w sprawie wydania decyzji o środowiskowych uwarunkowaniach wszczyna się </a:t>
            </a:r>
            <a:r>
              <a:rPr lang="pl-PL" sz="2600" u="sng" dirty="0"/>
              <a:t>na wniosek podmiotu planującego podjęcie realizacji przedsięwzięcia.</a:t>
            </a:r>
          </a:p>
          <a:p>
            <a:pPr marL="0" indent="0">
              <a:buNone/>
            </a:pPr>
            <a:endParaRPr lang="pl-PL" sz="2600" dirty="0"/>
          </a:p>
          <a:p>
            <a:pPr marL="0" indent="0">
              <a:buNone/>
            </a:pPr>
            <a:r>
              <a:rPr lang="pl-PL" sz="2600" b="1" dirty="0" smtClean="0"/>
              <a:t>Art</a:t>
            </a:r>
            <a:r>
              <a:rPr lang="pl-PL" sz="2600" b="1" dirty="0"/>
              <a:t>.  74. [Załączniki do wniosku o wydanie decyzji o środowiskowych uwarunkowaniach] </a:t>
            </a:r>
            <a:endParaRPr lang="pl-PL" sz="2600" dirty="0"/>
          </a:p>
          <a:p>
            <a:pPr marL="0" indent="0">
              <a:buNone/>
            </a:pPr>
            <a:r>
              <a:rPr lang="pl-PL" sz="2600" b="1" dirty="0"/>
              <a:t>1. Do wniosku o wydanie decyzji o środowiskowych uwarunkowaniach należy dołączyć:</a:t>
            </a:r>
          </a:p>
          <a:p>
            <a:pPr marL="457200" indent="-457200">
              <a:buAutoNum type="arabicParenR"/>
            </a:pPr>
            <a:r>
              <a:rPr lang="pl-PL" sz="2600" dirty="0" smtClean="0"/>
              <a:t>w </a:t>
            </a:r>
            <a:r>
              <a:rPr lang="pl-PL" sz="2600" dirty="0"/>
              <a:t>przypadku przedsięwzięć mogących zawsze znacząco oddziaływać na środowisko - </a:t>
            </a:r>
            <a:r>
              <a:rPr lang="pl-PL" sz="2600" b="1" dirty="0"/>
              <a:t>raport o oddziaływaniu przedsięwzięcia na środowisko</a:t>
            </a:r>
            <a:r>
              <a:rPr lang="pl-PL" sz="2600" dirty="0"/>
              <a:t>, a w przypadku gdy wnioskodawca wystąpił o ustalenie zakresu raportu w trybie art. 69 - kartę informacyjną przedsięwzięcia; </a:t>
            </a:r>
            <a:endParaRPr lang="pl-PL" sz="2600" dirty="0" smtClean="0"/>
          </a:p>
          <a:p>
            <a:pPr marL="457200" indent="-457200">
              <a:buAutoNum type="arabicParenR"/>
            </a:pPr>
            <a:r>
              <a:rPr lang="pl-PL" sz="2600" dirty="0" smtClean="0"/>
              <a:t>w </a:t>
            </a:r>
            <a:r>
              <a:rPr lang="pl-PL" sz="2600" dirty="0"/>
              <a:t>przypadku przedsięwzięć mogących potencjalnie znacząco oddziaływać na środowisko - </a:t>
            </a:r>
            <a:r>
              <a:rPr lang="pl-PL" sz="2600" b="1" dirty="0"/>
              <a:t>kartę informacyjną </a:t>
            </a:r>
            <a:r>
              <a:rPr lang="pl-PL" sz="2600" b="1" dirty="0" smtClean="0"/>
              <a:t>przedsięwzięcia</a:t>
            </a:r>
            <a:r>
              <a:rPr lang="pl-PL" sz="3400" b="1" dirty="0" smtClean="0"/>
              <a:t>.</a:t>
            </a:r>
          </a:p>
          <a:p>
            <a:pPr marL="0" indent="0">
              <a:buNone/>
            </a:pPr>
            <a:r>
              <a:rPr lang="pl-PL" sz="2600" b="1" dirty="0"/>
              <a:t>Raport o oddziaływaniu przedsięwzięcia na środowisko i kartę informacyjną przedsięwzięcia </a:t>
            </a:r>
            <a:r>
              <a:rPr lang="pl-PL" sz="2600" dirty="0"/>
              <a:t>przedkłada się w formie pisemnej oraz na informatycznych nośnikach danych z ich zapisem w formie elektronicznej w liczbie odpowiednio po jednym egzemplarzu dla organu prowadzącego postępowanie oraz każdego organu opiniującego i uzgadniającego.</a:t>
            </a:r>
          </a:p>
          <a:p>
            <a:pPr marL="0" indent="0">
              <a:buNone/>
            </a:pPr>
            <a:endParaRPr lang="pl-PL" sz="2600" dirty="0"/>
          </a:p>
          <a:p>
            <a:pPr marL="0" indent="0">
              <a:buNone/>
            </a:pPr>
            <a:endParaRPr lang="pl-PL" sz="3400" b="1" dirty="0" smtClean="0"/>
          </a:p>
          <a:p>
            <a:pPr marL="0" indent="0">
              <a:buNone/>
            </a:pPr>
            <a:endParaRPr lang="pl-PL" b="1" dirty="0" smtClean="0"/>
          </a:p>
          <a:p>
            <a:pPr marL="0" indent="0">
              <a:buNone/>
            </a:pPr>
            <a:endParaRPr lang="pl-PL" dirty="0"/>
          </a:p>
        </p:txBody>
      </p:sp>
    </p:spTree>
    <p:extLst>
      <p:ext uri="{BB962C8B-B14F-4D97-AF65-F5344CB8AC3E}">
        <p14:creationId xmlns:p14="http://schemas.microsoft.com/office/powerpoint/2010/main" val="169321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490066"/>
          </a:xfrm>
        </p:spPr>
        <p:txBody>
          <a:bodyPr>
            <a:noAutofit/>
          </a:bodyPr>
          <a:lstStyle/>
          <a:p>
            <a:r>
              <a:rPr lang="pl-PL" sz="2800" b="1" dirty="0">
                <a:solidFill>
                  <a:srgbClr val="00B050"/>
                </a:solidFill>
              </a:rPr>
              <a:t>Akty prawne</a:t>
            </a:r>
            <a:endParaRPr lang="pl-PL" sz="4800" dirty="0">
              <a:solidFill>
                <a:srgbClr val="00B050"/>
              </a:solidFill>
            </a:endParaRPr>
          </a:p>
        </p:txBody>
      </p:sp>
      <p:sp>
        <p:nvSpPr>
          <p:cNvPr id="3" name="Symbol zastępczy zawartości 2"/>
          <p:cNvSpPr>
            <a:spLocks noGrp="1"/>
          </p:cNvSpPr>
          <p:nvPr>
            <p:ph idx="1"/>
          </p:nvPr>
        </p:nvSpPr>
        <p:spPr>
          <a:xfrm>
            <a:off x="1592037" y="764704"/>
            <a:ext cx="8768443" cy="5616624"/>
          </a:xfrm>
        </p:spPr>
        <p:txBody>
          <a:bodyPr>
            <a:normAutofit fontScale="47500" lnSpcReduction="20000"/>
          </a:bodyPr>
          <a:lstStyle/>
          <a:p>
            <a:pPr>
              <a:spcBef>
                <a:spcPts val="408"/>
              </a:spcBef>
              <a:buFont typeface="Wingdings" panose="05000000000000000000" pitchFamily="2" charset="2"/>
              <a:buChar char="Ø"/>
            </a:pPr>
            <a:endParaRPr lang="pl-PL" sz="4300" b="1" dirty="0" smtClean="0"/>
          </a:p>
          <a:p>
            <a:pPr>
              <a:spcBef>
                <a:spcPts val="0"/>
              </a:spcBef>
              <a:buFont typeface="Wingdings" panose="05000000000000000000" pitchFamily="2" charset="2"/>
              <a:buChar char="Ø"/>
            </a:pPr>
            <a:r>
              <a:rPr lang="pl-PL" sz="4200" b="1" dirty="0" smtClean="0"/>
              <a:t>ustawa </a:t>
            </a:r>
            <a:r>
              <a:rPr lang="pl-PL" sz="4200" b="1" dirty="0"/>
              <a:t>z dnia 27 kwietnia 2001 r. Prawo ochrony środowiska. </a:t>
            </a:r>
            <a:r>
              <a:rPr lang="pl-PL" sz="3800" dirty="0"/>
              <a:t>(</a:t>
            </a:r>
            <a:r>
              <a:rPr lang="pl-PL" sz="3800" dirty="0" err="1"/>
              <a:t>t.j</a:t>
            </a:r>
            <a:r>
              <a:rPr lang="pl-PL" sz="3800" dirty="0"/>
              <a:t>. </a:t>
            </a:r>
            <a:r>
              <a:rPr lang="pl-PL" sz="3800" dirty="0" smtClean="0"/>
              <a:t> Dz</a:t>
            </a:r>
            <a:r>
              <a:rPr lang="pl-PL" sz="3800" dirty="0"/>
              <a:t>. U. z 2018 r. poz. 799, 1356, 1479, 1564, 1590, 1592, 1648</a:t>
            </a:r>
            <a:r>
              <a:rPr lang="pl-PL" sz="3800" dirty="0" smtClean="0"/>
              <a:t>)</a:t>
            </a:r>
            <a:endParaRPr lang="pl-PL" sz="5100" dirty="0" smtClean="0"/>
          </a:p>
          <a:p>
            <a:pPr>
              <a:spcBef>
                <a:spcPts val="0"/>
              </a:spcBef>
              <a:buFont typeface="Wingdings" panose="05000000000000000000" pitchFamily="2" charset="2"/>
              <a:buChar char="Ø"/>
            </a:pPr>
            <a:endParaRPr lang="pl-PL" sz="1100" dirty="0"/>
          </a:p>
          <a:p>
            <a:pPr>
              <a:spcBef>
                <a:spcPts val="0"/>
              </a:spcBef>
              <a:buFont typeface="Wingdings" panose="05000000000000000000" pitchFamily="2" charset="2"/>
              <a:buChar char="Ø"/>
            </a:pPr>
            <a:r>
              <a:rPr lang="pl-PL" sz="4300" dirty="0" smtClean="0"/>
              <a:t>rozporządzenie </a:t>
            </a:r>
            <a:r>
              <a:rPr lang="pl-PL" sz="4300" dirty="0"/>
              <a:t>Ministra Środowiska z dnia 27 sierpnia 2014 r. w sprawie </a:t>
            </a:r>
            <a:r>
              <a:rPr lang="pl-PL" sz="4300" b="1" dirty="0"/>
              <a:t>rodzajów instalacji mogących powodować znaczne zanieczyszczenie poszczególnych elementów przyrodniczych albo środowiska jako całości </a:t>
            </a:r>
            <a:r>
              <a:rPr lang="pl-PL" sz="3800" dirty="0"/>
              <a:t>(Dz.U.2014.1169</a:t>
            </a:r>
            <a:r>
              <a:rPr lang="pl-PL" sz="3800" dirty="0" smtClean="0"/>
              <a:t>)</a:t>
            </a:r>
          </a:p>
          <a:p>
            <a:pPr>
              <a:buFont typeface="Wingdings" panose="05000000000000000000" pitchFamily="2" charset="2"/>
              <a:buChar char="Ø"/>
            </a:pPr>
            <a:r>
              <a:rPr lang="pl-PL" sz="4200" dirty="0" smtClean="0"/>
              <a:t>rozporządzenie </a:t>
            </a:r>
            <a:r>
              <a:rPr lang="pl-PL" sz="4200" dirty="0"/>
              <a:t>Ministra Środowiska z dnia 14 czerwca 2007 r. w sprawie </a:t>
            </a:r>
            <a:r>
              <a:rPr lang="pl-PL" sz="4200" b="1" dirty="0"/>
              <a:t>dopuszczalnych poziomów hałasu w środowisku</a:t>
            </a:r>
            <a:r>
              <a:rPr lang="pl-PL" sz="4200" dirty="0"/>
              <a:t>. </a:t>
            </a:r>
            <a:r>
              <a:rPr lang="pl-PL" sz="3800" dirty="0"/>
              <a:t>(</a:t>
            </a:r>
            <a:r>
              <a:rPr lang="pl-PL" sz="3800" dirty="0" err="1"/>
              <a:t>t.j</a:t>
            </a:r>
            <a:r>
              <a:rPr lang="pl-PL" sz="3800" dirty="0"/>
              <a:t>. Dz. U. z 2014 r. poz. 112)</a:t>
            </a:r>
            <a:endParaRPr lang="pl-PL" sz="7600" dirty="0"/>
          </a:p>
          <a:p>
            <a:pPr>
              <a:buFont typeface="Wingdings" panose="05000000000000000000" pitchFamily="2" charset="2"/>
              <a:buChar char="Ø"/>
            </a:pPr>
            <a:r>
              <a:rPr lang="pl-PL" sz="4200" b="1" dirty="0" smtClean="0">
                <a:ea typeface="Times New Roman"/>
                <a:cs typeface="Arial"/>
              </a:rPr>
              <a:t>ustawa  </a:t>
            </a:r>
            <a:r>
              <a:rPr lang="pl-PL" sz="4200" b="1" dirty="0"/>
              <a:t>z dnia 20 lipca 2017 r.  </a:t>
            </a:r>
            <a:r>
              <a:rPr lang="pl-PL" sz="4200" b="1" dirty="0">
                <a:ea typeface="Times New Roman"/>
                <a:cs typeface="Arial"/>
              </a:rPr>
              <a:t>Prawo wodne. </a:t>
            </a:r>
            <a:r>
              <a:rPr lang="pl-PL" sz="4400" b="1" dirty="0">
                <a:ea typeface="Times New Roman"/>
                <a:cs typeface="Arial"/>
              </a:rPr>
              <a:t>. </a:t>
            </a:r>
            <a:r>
              <a:rPr lang="pl-PL" sz="3600" dirty="0"/>
              <a:t> (</a:t>
            </a:r>
            <a:r>
              <a:rPr lang="pl-PL" sz="4000" dirty="0"/>
              <a:t>Dz. U. z 2017 r. poz. 1566, 2180, z 2018 r. poz. 650, 710, 1479</a:t>
            </a:r>
            <a:r>
              <a:rPr lang="pl-PL" sz="3600" dirty="0"/>
              <a:t>) – </a:t>
            </a:r>
            <a:r>
              <a:rPr lang="pl-PL" sz="4000" b="1" dirty="0"/>
              <a:t>od 1.01.2018 </a:t>
            </a:r>
            <a:r>
              <a:rPr lang="pl-PL" sz="4000" b="1" dirty="0" smtClean="0"/>
              <a:t>r.</a:t>
            </a:r>
            <a:endParaRPr lang="pl-PL" sz="4200" dirty="0"/>
          </a:p>
          <a:p>
            <a:pPr>
              <a:buFont typeface="Wingdings" panose="05000000000000000000" pitchFamily="2" charset="2"/>
              <a:buChar char="Ø"/>
            </a:pPr>
            <a:r>
              <a:rPr lang="pl-PL" sz="4200" b="1" dirty="0"/>
              <a:t>Ustawa z dnia 16 kwietnia 2004 r. o ochronie przyrody</a:t>
            </a:r>
            <a:r>
              <a:rPr lang="pl-PL" sz="3800" dirty="0"/>
              <a:t>. (</a:t>
            </a:r>
            <a:r>
              <a:rPr lang="pl-PL" sz="3800" dirty="0" err="1"/>
              <a:t>t.j</a:t>
            </a:r>
            <a:r>
              <a:rPr lang="pl-PL" sz="3800" dirty="0" smtClean="0"/>
              <a:t>. </a:t>
            </a:r>
            <a:r>
              <a:rPr lang="pl-PL" sz="3800" dirty="0"/>
              <a:t>Dz.U. 2018 poz. </a:t>
            </a:r>
            <a:r>
              <a:rPr lang="pl-PL" sz="3800" dirty="0" smtClean="0"/>
              <a:t>1614)</a:t>
            </a:r>
            <a:endParaRPr lang="pl-PL" sz="3800" b="1" dirty="0" smtClean="0"/>
          </a:p>
          <a:p>
            <a:pPr>
              <a:buFont typeface="Wingdings" panose="05000000000000000000" pitchFamily="2" charset="2"/>
              <a:buChar char="Ø"/>
            </a:pPr>
            <a:r>
              <a:rPr lang="pl-PL" sz="4200" b="1" dirty="0" smtClean="0"/>
              <a:t>ustawa </a:t>
            </a:r>
            <a:r>
              <a:rPr lang="pl-PL" sz="4200" b="1" dirty="0"/>
              <a:t>z dnia 7 lipca 1994 r. Prawo budowlane</a:t>
            </a:r>
            <a:r>
              <a:rPr lang="pl-PL" sz="4000" b="1" dirty="0"/>
              <a:t>. </a:t>
            </a:r>
            <a:r>
              <a:rPr lang="pl-PL" sz="3800" dirty="0"/>
              <a:t>(</a:t>
            </a:r>
            <a:r>
              <a:rPr lang="pl-PL" sz="3800" dirty="0" err="1"/>
              <a:t>t.j</a:t>
            </a:r>
            <a:r>
              <a:rPr lang="pl-PL" sz="3800" dirty="0"/>
              <a:t>. </a:t>
            </a:r>
            <a:r>
              <a:rPr lang="pl-PL" sz="4200" dirty="0"/>
              <a:t>Dz. U. z 2017 r. poz. 1332, 1529, z 2018 r. poz. 12, 317, 352, 650). </a:t>
            </a:r>
            <a:endParaRPr lang="pl-PL" sz="3800" dirty="0"/>
          </a:p>
          <a:p>
            <a:pPr>
              <a:spcBef>
                <a:spcPts val="480"/>
              </a:spcBef>
              <a:buFont typeface="Wingdings" panose="05000000000000000000" pitchFamily="2" charset="2"/>
              <a:buChar char="Ø"/>
            </a:pPr>
            <a:r>
              <a:rPr lang="pl-PL" sz="4200" b="1" dirty="0" smtClean="0"/>
              <a:t>ustawa </a:t>
            </a:r>
            <a:r>
              <a:rPr lang="pl-PL" sz="4200" b="1" dirty="0"/>
              <a:t>z dnia 27 marca 2003 r. o planowaniu i zagospodarowaniu przestrzennym</a:t>
            </a:r>
            <a:r>
              <a:rPr lang="pl-PL" sz="4000" b="1" dirty="0"/>
              <a:t>. </a:t>
            </a:r>
            <a:r>
              <a:rPr lang="pl-PL" sz="4000" dirty="0"/>
              <a:t>(</a:t>
            </a:r>
            <a:r>
              <a:rPr lang="pl-PL" sz="4000" b="1" dirty="0" err="1">
                <a:solidFill>
                  <a:srgbClr val="0070C0"/>
                </a:solidFill>
              </a:rPr>
              <a:t>t.j</a:t>
            </a:r>
            <a:r>
              <a:rPr lang="pl-PL" sz="4800" b="1" dirty="0">
                <a:solidFill>
                  <a:srgbClr val="0070C0"/>
                </a:solidFill>
              </a:rPr>
              <a:t>. </a:t>
            </a:r>
            <a:r>
              <a:rPr lang="pl-PL" sz="4000" b="1" dirty="0">
                <a:solidFill>
                  <a:srgbClr val="0070C0"/>
                </a:solidFill>
              </a:rPr>
              <a:t>Dz. U. z </a:t>
            </a:r>
            <a:r>
              <a:rPr lang="pl-PL" sz="4000" b="1" dirty="0" smtClean="0">
                <a:solidFill>
                  <a:srgbClr val="0070C0"/>
                </a:solidFill>
              </a:rPr>
              <a:t>2018 </a:t>
            </a:r>
            <a:r>
              <a:rPr lang="pl-PL" sz="4000" b="1" dirty="0">
                <a:solidFill>
                  <a:srgbClr val="0070C0"/>
                </a:solidFill>
              </a:rPr>
              <a:t>r. poz. </a:t>
            </a:r>
            <a:r>
              <a:rPr lang="pl-PL" sz="4000" b="1" dirty="0" smtClean="0">
                <a:solidFill>
                  <a:srgbClr val="0070C0"/>
                </a:solidFill>
              </a:rPr>
              <a:t>1945</a:t>
            </a:r>
            <a:r>
              <a:rPr lang="pl-PL" sz="4000" dirty="0" smtClean="0"/>
              <a:t>) </a:t>
            </a:r>
            <a:endParaRPr lang="pl-PL" sz="4000" dirty="0"/>
          </a:p>
          <a:p>
            <a:pPr>
              <a:lnSpc>
                <a:spcPct val="134000"/>
              </a:lnSpc>
              <a:spcBef>
                <a:spcPts val="480"/>
              </a:spcBef>
              <a:buFont typeface="Wingdings" panose="05000000000000000000" pitchFamily="2" charset="2"/>
              <a:buChar char="Ø"/>
            </a:pPr>
            <a:r>
              <a:rPr lang="pl-PL" sz="4300" b="1" dirty="0" smtClean="0"/>
              <a:t>ustawa </a:t>
            </a:r>
            <a:r>
              <a:rPr lang="pl-PL" sz="4300" b="1" dirty="0"/>
              <a:t>z dnia 14 grudnia 2012 r. o odpadach.</a:t>
            </a:r>
            <a:r>
              <a:rPr lang="pl-PL" sz="4300" dirty="0"/>
              <a:t> </a:t>
            </a:r>
            <a:r>
              <a:rPr lang="pl-PL" sz="3700" b="1" dirty="0">
                <a:solidFill>
                  <a:srgbClr val="0070C0"/>
                </a:solidFill>
              </a:rPr>
              <a:t>(Dz. U. </a:t>
            </a:r>
            <a:r>
              <a:rPr lang="pl-PL" sz="3700" b="1" dirty="0" err="1">
                <a:solidFill>
                  <a:srgbClr val="0070C0"/>
                </a:solidFill>
              </a:rPr>
              <a:t>t.j</a:t>
            </a:r>
            <a:r>
              <a:rPr lang="pl-PL" sz="3700" b="1" dirty="0">
                <a:solidFill>
                  <a:srgbClr val="0070C0"/>
                </a:solidFill>
              </a:rPr>
              <a:t>. z 2018 r. poz. 992, 1000, 1479, 1544, 1564, </a:t>
            </a:r>
            <a:r>
              <a:rPr lang="pl-PL" sz="3700" b="1" u="sng" dirty="0" smtClean="0">
                <a:solidFill>
                  <a:srgbClr val="0070C0"/>
                </a:solidFill>
              </a:rPr>
              <a:t>1592</a:t>
            </a:r>
            <a:r>
              <a:rPr lang="pl-PL" sz="3700" b="1" dirty="0" smtClean="0">
                <a:solidFill>
                  <a:srgbClr val="0070C0"/>
                </a:solidFill>
              </a:rPr>
              <a:t>)</a:t>
            </a:r>
          </a:p>
          <a:p>
            <a:pPr>
              <a:spcBef>
                <a:spcPts val="0"/>
              </a:spcBef>
              <a:buFont typeface="Wingdings" panose="05000000000000000000" pitchFamily="2" charset="2"/>
              <a:buChar char="Ø"/>
            </a:pPr>
            <a:endParaRPr lang="pl-PL" sz="1100" b="1" dirty="0">
              <a:solidFill>
                <a:srgbClr val="00B0F0"/>
              </a:solidFill>
            </a:endParaRPr>
          </a:p>
          <a:p>
            <a:pPr>
              <a:spcBef>
                <a:spcPts val="0"/>
              </a:spcBef>
            </a:pPr>
            <a:r>
              <a:rPr lang="pl-PL" sz="1100" b="1" dirty="0">
                <a:solidFill>
                  <a:srgbClr val="00B0F0"/>
                </a:solidFill>
              </a:rPr>
              <a:t> </a:t>
            </a:r>
            <a:endParaRPr lang="pl-PL" sz="3700" b="1" dirty="0">
              <a:solidFill>
                <a:srgbClr val="00B0F0"/>
              </a:solidFill>
            </a:endParaRPr>
          </a:p>
        </p:txBody>
      </p:sp>
    </p:spTree>
    <p:extLst>
      <p:ext uri="{BB962C8B-B14F-4D97-AF65-F5344CB8AC3E}">
        <p14:creationId xmlns:p14="http://schemas.microsoft.com/office/powerpoint/2010/main" val="90918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469571" y="1298121"/>
            <a:ext cx="9095016" cy="4828043"/>
          </a:xfrm>
        </p:spPr>
        <p:txBody>
          <a:bodyPr>
            <a:normAutofit fontScale="47500" lnSpcReduction="20000"/>
          </a:bodyPr>
          <a:lstStyle/>
          <a:p>
            <a:pPr marL="0" indent="0">
              <a:buNone/>
            </a:pPr>
            <a:endParaRPr lang="pl-PL" sz="4200" dirty="0" smtClean="0"/>
          </a:p>
          <a:p>
            <a:pPr marL="0" indent="0">
              <a:buNone/>
            </a:pPr>
            <a:r>
              <a:rPr lang="pl-PL" sz="4200" dirty="0" smtClean="0"/>
              <a:t>3</a:t>
            </a:r>
            <a:r>
              <a:rPr lang="pl-PL" sz="4200" dirty="0"/>
              <a:t>)  poświadczoną przez właściwy organ </a:t>
            </a:r>
            <a:r>
              <a:rPr lang="pl-PL" sz="4200" b="1" dirty="0"/>
              <a:t>kopię mapy ewidencyjnej </a:t>
            </a:r>
            <a:r>
              <a:rPr lang="pl-PL" sz="4200" dirty="0"/>
              <a:t>obejmującej przewidywany </a:t>
            </a:r>
            <a:r>
              <a:rPr lang="pl-PL" sz="4200" u="sng" dirty="0"/>
              <a:t>teren, na którym będzie realizowane </a:t>
            </a:r>
            <a:r>
              <a:rPr lang="pl-PL" sz="4200" dirty="0"/>
              <a:t>przedsięwzięcie, oraz obejmującej przewidywany </a:t>
            </a:r>
            <a:r>
              <a:rPr lang="pl-PL" sz="4200" u="sng" dirty="0"/>
              <a:t>obszar, na który będzie oddziaływać przedsięwzięcie</a:t>
            </a:r>
            <a:r>
              <a:rPr lang="pl-PL" sz="4200" dirty="0"/>
              <a:t>, z zastrzeżeniem ust. 1a i 1b;</a:t>
            </a:r>
          </a:p>
          <a:p>
            <a:pPr marL="0" indent="0">
              <a:buNone/>
            </a:pPr>
            <a:r>
              <a:rPr lang="pl-PL" sz="4000" dirty="0" smtClean="0"/>
              <a:t>3a</a:t>
            </a:r>
            <a:r>
              <a:rPr lang="pl-PL" sz="4000" dirty="0"/>
              <a:t>)  </a:t>
            </a:r>
            <a:r>
              <a:rPr lang="pl-PL" sz="4000" b="1" dirty="0"/>
              <a:t>mapę </a:t>
            </a:r>
            <a:r>
              <a:rPr lang="pl-PL" sz="4000" dirty="0"/>
              <a:t>w skali zapewniającej czytelność przedstawionych danych z </a:t>
            </a:r>
            <a:r>
              <a:rPr lang="pl-PL" sz="4000" u="sng" dirty="0"/>
              <a:t>zaznaczonym przewidywanym terenem, na którym będzie realizowane przedsięwzięcie</a:t>
            </a:r>
            <a:r>
              <a:rPr lang="pl-PL" sz="4000" dirty="0"/>
              <a:t>, oraz z zaznaczonym przewidywanym </a:t>
            </a:r>
            <a:r>
              <a:rPr lang="pl-PL" sz="4000" u="sng" dirty="0"/>
              <a:t>obszarem, na który będzie oddziaływać przedsięwzięcie</a:t>
            </a:r>
            <a:r>
              <a:rPr lang="pl-PL" sz="4000" dirty="0"/>
              <a:t>, wraz z zapisem mapy w formie elektronicznej;</a:t>
            </a:r>
          </a:p>
          <a:p>
            <a:pPr marL="0" indent="0">
              <a:buNone/>
            </a:pPr>
            <a:r>
              <a:rPr lang="pl-PL" sz="4000" dirty="0"/>
              <a:t>4)  w przypadku przedsięwzięć wymagających </a:t>
            </a:r>
            <a:r>
              <a:rPr lang="pl-PL" sz="4000" b="1" dirty="0"/>
              <a:t>koncesji</a:t>
            </a:r>
            <a:r>
              <a:rPr lang="pl-PL" sz="4000" dirty="0"/>
              <a:t> lub decyzji, o których mowa w art. 72 ust. 1 pkt 4-5, prowadzonych w granicach przestrzeni niestanowiącej części składowej nieruchomości gruntowej oraz przedsięwzięć dotyczących urządzeń piętrzących I, II i III klasy budowli, zamiast kopii mapy, o której mowa w pkt 3 - </a:t>
            </a:r>
            <a:r>
              <a:rPr lang="pl-PL" sz="4000" b="1" dirty="0"/>
              <a:t>mapę sytuacyjno-wysokościową </a:t>
            </a:r>
            <a:r>
              <a:rPr lang="pl-PL" sz="4000" dirty="0"/>
              <a:t>sporządzoną w skali umożliwiającej szczegółowe przedstawienie przebiegu granic terenu, którego dotyczy wniosek, oraz obejmującą obszar, na który będzie oddziaływać przedsięwzięcie;</a:t>
            </a:r>
          </a:p>
          <a:p>
            <a:pPr marL="0" indent="0">
              <a:buNone/>
            </a:pPr>
            <a:endParaRPr lang="pl-PL" dirty="0"/>
          </a:p>
        </p:txBody>
      </p:sp>
    </p:spTree>
    <p:extLst>
      <p:ext uri="{BB962C8B-B14F-4D97-AF65-F5344CB8AC3E}">
        <p14:creationId xmlns:p14="http://schemas.microsoft.com/office/powerpoint/2010/main" val="150127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74"/>
            <a:ext cx="10972800" cy="729569"/>
          </a:xfrm>
        </p:spPr>
        <p:txBody>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363459" y="1379765"/>
            <a:ext cx="9413423" cy="4746400"/>
          </a:xfrm>
        </p:spPr>
        <p:txBody>
          <a:bodyPr>
            <a:normAutofit fontScale="62500" lnSpcReduction="20000"/>
          </a:bodyPr>
          <a:lstStyle/>
          <a:p>
            <a:pPr marL="0" indent="0">
              <a:buNone/>
            </a:pPr>
            <a:r>
              <a:rPr lang="pl-PL" dirty="0" smtClean="0"/>
              <a:t>5) dla </a:t>
            </a:r>
            <a:r>
              <a:rPr lang="pl-PL" dirty="0"/>
              <a:t>przedsięwzięć, dla których organem prowadzącym postępowanie jest regionalny dyrektor ochrony środowiska - </a:t>
            </a:r>
            <a:r>
              <a:rPr lang="pl-PL" b="1" dirty="0"/>
              <a:t>wypis i </a:t>
            </a:r>
            <a:r>
              <a:rPr lang="pl-PL" b="1" dirty="0" err="1"/>
              <a:t>wyrys</a:t>
            </a:r>
            <a:r>
              <a:rPr lang="pl-PL" b="1" dirty="0"/>
              <a:t> z miejscowego planu zagospodarowania przestrzennego</a:t>
            </a:r>
            <a:r>
              <a:rPr lang="pl-PL" dirty="0"/>
              <a:t>, jeżeli plan ten został uchwalony, albo informację o jego braku</a:t>
            </a:r>
            <a:r>
              <a:rPr lang="pl-PL" sz="2900" dirty="0"/>
              <a:t>; </a:t>
            </a:r>
          </a:p>
          <a:p>
            <a:pPr marL="0" indent="0">
              <a:buNone/>
            </a:pPr>
            <a:endParaRPr lang="pl-PL" i="1" u="sng" dirty="0" smtClean="0"/>
          </a:p>
          <a:p>
            <a:pPr marL="0" indent="0">
              <a:buNone/>
            </a:pPr>
            <a:r>
              <a:rPr lang="pl-PL" i="1" u="sng" dirty="0" smtClean="0"/>
              <a:t>nie </a:t>
            </a:r>
            <a:r>
              <a:rPr lang="pl-PL" i="1" u="sng" dirty="0"/>
              <a:t>dotyczy </a:t>
            </a:r>
            <a:r>
              <a:rPr lang="pl-PL" i="1" dirty="0"/>
              <a:t>to wniosku o wydanie decyzji o środowiskowych uwarunkowaniach dla </a:t>
            </a:r>
            <a:r>
              <a:rPr lang="pl-PL" i="1" u="sng" dirty="0"/>
              <a:t>drogi publicznej, dla linii kolejowej</a:t>
            </a:r>
            <a:r>
              <a:rPr lang="pl-PL" i="1" dirty="0"/>
              <a:t>, dla przedsięwzięć Euro 2012, dla przedsięwzięć wymagających koncesji na poszukiwanie i rozpoznawanie złóż kopalin, dla inwestycji w </a:t>
            </a:r>
            <a:r>
              <a:rPr lang="pl-PL" i="1" u="sng" dirty="0"/>
              <a:t>zakresie terminalu</a:t>
            </a:r>
            <a:r>
              <a:rPr lang="pl-PL" i="1" dirty="0"/>
              <a:t>, dla inwestycji związanych z regionalnymi sieciami szerokopasmowymi, inwestycji   realizowanych na podstawie ustawy z dnia 8 lipca 2010 r. o szczególnych zasadach przygotowania do realizacji inwestycji w zakresie </a:t>
            </a:r>
            <a:r>
              <a:rPr lang="pl-PL" i="1" u="sng" dirty="0"/>
              <a:t>budowli przeciwpowodziowych</a:t>
            </a:r>
            <a:r>
              <a:rPr lang="pl-PL" i="1" dirty="0"/>
              <a:t>, dla inwestycji towarzyszącej, o której mowa w ustawie z dnia 29 czerwca 2011 r. o przygotowaniu i realizacji inwestycji w zakresie obiektów energetyki jądrowej oraz inwestycji towarzyszących, oraz dla </a:t>
            </a:r>
            <a:r>
              <a:rPr lang="pl-PL" i="1" u="sng" dirty="0"/>
              <a:t>strategicznej inwestycji w zakresie sieci przesyłowej </a:t>
            </a:r>
            <a:r>
              <a:rPr lang="pl-PL" i="1" dirty="0"/>
              <a:t>lub inwestycji towarzyszącej realizowanej na podstawie ustawy z dnia 24 lipca 2015 r. o przygotowaniu i realizacji strategicznych inwestycji w zakresie sieci przesyłowych;</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348181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518581" y="1347114"/>
            <a:ext cx="8948057" cy="4779057"/>
          </a:xfrm>
        </p:spPr>
        <p:txBody>
          <a:bodyPr>
            <a:normAutofit fontScale="70000" lnSpcReduction="20000"/>
          </a:bodyPr>
          <a:lstStyle/>
          <a:p>
            <a:pPr marL="0" indent="0">
              <a:buNone/>
            </a:pPr>
            <a:r>
              <a:rPr lang="pl-PL" b="1" dirty="0"/>
              <a:t>6)  wypis z rejestru gruntów </a:t>
            </a:r>
            <a:r>
              <a:rPr lang="pl-PL" dirty="0"/>
              <a:t>lub inny dokument, wydany przez organ prowadzący ewidencję gruntów i budynków, pozwalający na ustalenie stron postępowania, zawierający co najmniej numer działki ewidencyjnej oraz, o ile zostały ujawnione: numer jej księgi wieczystej, imię i nazwisko albo nazwę oraz adres podmiotu ewidencyjnego, obejmujący przewidywany teren, na którym będzie realizowane przedsięwzięcie, oraz obejmujący obszar, na który będzie oddziaływać przedsięwzięcie, z zastrzeżeniem ust. 1a-1c;</a:t>
            </a:r>
          </a:p>
          <a:p>
            <a:pPr marL="0" indent="0">
              <a:buNone/>
            </a:pPr>
            <a:r>
              <a:rPr lang="pl-PL" dirty="0"/>
              <a:t>7)  w przypadku przedsięwzięć wymagających decyzji, o której mowa w art. 72 ust. 1 pkt 10, </a:t>
            </a:r>
            <a:r>
              <a:rPr lang="pl-PL" b="1" dirty="0"/>
              <a:t>wykaz działek przewidzianych do prowadzenia prac przygotowawczych polegających na wycince drzew i krzewów, o ile prace takie przewidziane są do realizacji;</a:t>
            </a:r>
          </a:p>
          <a:p>
            <a:pPr marL="0" indent="0">
              <a:buNone/>
            </a:pPr>
            <a:r>
              <a:rPr lang="pl-PL" dirty="0" smtClean="0"/>
              <a:t>8) analizę </a:t>
            </a:r>
            <a:r>
              <a:rPr lang="pl-PL" dirty="0"/>
              <a:t>kosztów i korzyści, o której mowa w art. 10a ust. 1 ustawy z dnia 10 kwietnia 1997 r. - Prawo energetyczne (Dz. U. z 2012 r. poz. 1059, z </a:t>
            </a:r>
            <a:r>
              <a:rPr lang="pl-PL" dirty="0" err="1"/>
              <a:t>późn</a:t>
            </a:r>
            <a:r>
              <a:rPr lang="pl-PL" dirty="0"/>
              <a:t>. zm</a:t>
            </a:r>
            <a:r>
              <a:rPr lang="pl-PL" dirty="0" smtClean="0"/>
              <a:t>.).</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1282387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06090"/>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543082" y="980735"/>
            <a:ext cx="9160329" cy="5145435"/>
          </a:xfrm>
        </p:spPr>
        <p:txBody>
          <a:bodyPr>
            <a:normAutofit fontScale="77500" lnSpcReduction="20000"/>
          </a:bodyPr>
          <a:lstStyle/>
          <a:p>
            <a:pPr marL="0" indent="0">
              <a:buNone/>
            </a:pPr>
            <a:r>
              <a:rPr lang="pl-PL" sz="2600" b="1" i="1" dirty="0">
                <a:solidFill>
                  <a:srgbClr val="00B0F0"/>
                </a:solidFill>
              </a:rPr>
              <a:t>3a. Stroną postępowania o wydanie decyzji o środowiskowych uwarunkowaniach jest wnioskodawca oraz podmiot, któremu przysługuje prawo rzeczowe do nieruchomości znajdującej się w obszarze, na który będzie oddziaływać przedsięwzięcie. Przez obszar ten rozumie się:</a:t>
            </a:r>
          </a:p>
          <a:p>
            <a:pPr marL="0" indent="0">
              <a:buNone/>
            </a:pPr>
            <a:r>
              <a:rPr lang="pl-PL" sz="2600" b="1" i="1" dirty="0">
                <a:solidFill>
                  <a:srgbClr val="00B0F0"/>
                </a:solidFill>
              </a:rPr>
              <a:t>1) działki przylegające bezpośrednio do działek, na których ma być realizowane przedsięwzięcie;</a:t>
            </a:r>
          </a:p>
          <a:p>
            <a:pPr marL="0" indent="0">
              <a:buNone/>
            </a:pPr>
            <a:r>
              <a:rPr lang="pl-PL" sz="2600" b="1" i="1" dirty="0">
                <a:solidFill>
                  <a:srgbClr val="00B0F0"/>
                </a:solidFill>
              </a:rPr>
              <a:t>2) działki, na których w wyniku realizacji lub funkcjonowania przedsięwzięcia zostałyby przekroczone standardy jakości środowiska;</a:t>
            </a:r>
          </a:p>
          <a:p>
            <a:pPr marL="0" indent="0">
              <a:buNone/>
            </a:pPr>
            <a:r>
              <a:rPr lang="pl-PL" sz="2600" b="1" i="1" dirty="0">
                <a:solidFill>
                  <a:srgbClr val="00B0F0"/>
                </a:solidFill>
              </a:rPr>
              <a:t>3) działki znajdujące się w zasięgu znaczącego oddziaływania przedsięwzięcia, które może wprowadzić ograniczenia w zagospodarowaniu nieruchomości, zgodnie z jej aktualnym przeznaczeniem</a:t>
            </a:r>
            <a:r>
              <a:rPr lang="pl-PL" sz="2900" b="1" i="1" dirty="0">
                <a:solidFill>
                  <a:srgbClr val="00B0F0"/>
                </a:solidFill>
              </a:rPr>
              <a:t>. </a:t>
            </a:r>
          </a:p>
          <a:p>
            <a:pPr marL="0" indent="0">
              <a:buNone/>
            </a:pPr>
            <a:r>
              <a:rPr lang="pl-PL" sz="2100" i="1" dirty="0"/>
              <a:t>art. 509 ustawy  z dnia 20 lipca 2017r. </a:t>
            </a:r>
            <a:r>
              <a:rPr lang="pl-PL" sz="2100" i="1" dirty="0" smtClean="0"/>
              <a:t> Prawo wodne (Dz</a:t>
            </a:r>
            <a:r>
              <a:rPr lang="pl-PL" sz="2100" i="1" dirty="0"/>
              <a:t>. U. z 2017 r., poz. 1566) zmieniającej ustawę </a:t>
            </a:r>
            <a:r>
              <a:rPr lang="pl-PL" sz="2100" i="1" dirty="0" err="1"/>
              <a:t>ooś</a:t>
            </a:r>
            <a:r>
              <a:rPr lang="pl-PL" sz="2100" i="1" dirty="0"/>
              <a:t> z dniem 1 stycznia 2018 r. </a:t>
            </a:r>
            <a:endParaRPr lang="pl-PL" sz="2100" i="1" dirty="0" smtClean="0"/>
          </a:p>
          <a:p>
            <a:pPr marL="0" indent="0">
              <a:buNone/>
            </a:pPr>
            <a:endParaRPr lang="pl-PL" sz="2400" dirty="0" smtClean="0"/>
          </a:p>
          <a:p>
            <a:pPr marL="0" indent="0">
              <a:buNone/>
            </a:pPr>
            <a:r>
              <a:rPr lang="pl-PL" sz="2400" b="1" dirty="0" smtClean="0"/>
              <a:t>Jeżeli </a:t>
            </a:r>
            <a:r>
              <a:rPr lang="pl-PL" sz="2400" b="1" dirty="0"/>
              <a:t>liczba stron postępowania:</a:t>
            </a:r>
          </a:p>
          <a:p>
            <a:pPr marL="0" indent="0">
              <a:buNone/>
            </a:pPr>
            <a:r>
              <a:rPr lang="pl-PL" sz="2400" dirty="0"/>
              <a:t>1) o wydanie decyzji o środowiskowych uwarunkowaniach,</a:t>
            </a:r>
          </a:p>
          <a:p>
            <a:pPr marL="0" indent="0">
              <a:buNone/>
            </a:pPr>
            <a:r>
              <a:rPr lang="pl-PL" sz="2400" dirty="0"/>
              <a:t>2) w sprawie uchylenia lub zmiany, stwierdzenia nieważności, stwierdzenia wygaśnięcia decyzji, o której mowa w pkt 1, lub wznowienia postępowania w sprawie tej decyzji</a:t>
            </a:r>
          </a:p>
          <a:p>
            <a:pPr marL="0" indent="0">
              <a:buNone/>
            </a:pPr>
            <a:r>
              <a:rPr lang="pl-PL" sz="2400" dirty="0"/>
              <a:t>- </a:t>
            </a:r>
            <a:r>
              <a:rPr lang="pl-PL" sz="2400" b="1" dirty="0"/>
              <a:t>przekracza 20</a:t>
            </a:r>
            <a:r>
              <a:rPr lang="pl-PL" sz="2400" dirty="0"/>
              <a:t>, stosuje się </a:t>
            </a:r>
            <a:r>
              <a:rPr lang="pl-PL" sz="2400" b="1" dirty="0"/>
              <a:t>przepis art. 49 </a:t>
            </a:r>
            <a:r>
              <a:rPr lang="pl-PL" sz="2400" dirty="0"/>
              <a:t>Kodeksu postępowania administracyjnego.</a:t>
            </a:r>
          </a:p>
          <a:p>
            <a:pPr marL="0" indent="0">
              <a:buNone/>
            </a:pPr>
            <a:endParaRPr lang="pl-PL" sz="2600" i="1" dirty="0"/>
          </a:p>
          <a:p>
            <a:pPr marL="0" indent="0">
              <a:buNone/>
            </a:pPr>
            <a:endParaRPr lang="pl-PL" dirty="0"/>
          </a:p>
        </p:txBody>
      </p:sp>
    </p:spTree>
    <p:extLst>
      <p:ext uri="{BB962C8B-B14F-4D97-AF65-F5344CB8AC3E}">
        <p14:creationId xmlns:p14="http://schemas.microsoft.com/office/powerpoint/2010/main" val="335081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922114"/>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265464" y="1387930"/>
            <a:ext cx="9462408" cy="4738240"/>
          </a:xfrm>
        </p:spPr>
        <p:txBody>
          <a:bodyPr>
            <a:normAutofit fontScale="85000" lnSpcReduction="20000"/>
          </a:bodyPr>
          <a:lstStyle/>
          <a:p>
            <a:pPr marL="0" indent="0">
              <a:buNone/>
            </a:pPr>
            <a:r>
              <a:rPr lang="pl-PL" sz="2600" dirty="0">
                <a:ea typeface="Times New Roman"/>
                <a:cs typeface="Verdana"/>
              </a:rPr>
              <a:t>Art. 74 ust. </a:t>
            </a:r>
            <a:r>
              <a:rPr lang="pl-PL" sz="2600" dirty="0">
                <a:solidFill>
                  <a:srgbClr val="000000"/>
                </a:solidFill>
                <a:ea typeface="Open Sans"/>
                <a:cs typeface="Open Sans"/>
              </a:rPr>
              <a:t>1a. Jeżeli </a:t>
            </a:r>
            <a:r>
              <a:rPr lang="pl-PL" sz="2600" b="1" dirty="0">
                <a:solidFill>
                  <a:srgbClr val="000000"/>
                </a:solidFill>
                <a:ea typeface="Open Sans"/>
                <a:cs typeface="Open Sans"/>
              </a:rPr>
              <a:t>liczba stron </a:t>
            </a:r>
            <a:r>
              <a:rPr lang="pl-PL" sz="2600" dirty="0">
                <a:solidFill>
                  <a:srgbClr val="000000"/>
                </a:solidFill>
                <a:ea typeface="Open Sans"/>
                <a:cs typeface="Open Sans"/>
              </a:rPr>
              <a:t>w postępowaniu o wydanie decyzji o środowiskowych uwarunkowaniach </a:t>
            </a:r>
            <a:r>
              <a:rPr lang="pl-PL" sz="2600" b="1" dirty="0">
                <a:solidFill>
                  <a:srgbClr val="000000"/>
                </a:solidFill>
                <a:ea typeface="Open Sans"/>
                <a:cs typeface="Open Sans"/>
              </a:rPr>
              <a:t>przekracza 20</a:t>
            </a:r>
            <a:r>
              <a:rPr lang="pl-PL" sz="2600" dirty="0">
                <a:solidFill>
                  <a:srgbClr val="000000"/>
                </a:solidFill>
                <a:ea typeface="Open Sans"/>
                <a:cs typeface="Open Sans"/>
              </a:rPr>
              <a:t>, dla przedsięwzięć mogących zawsze znacząco oddziaływać na środowisko oraz dla przedsięwzięć mogących potencjalnie znacząco oddziaływać na środowisko, dla których </a:t>
            </a:r>
            <a:r>
              <a:rPr lang="pl-PL" sz="2600" u="sng" dirty="0">
                <a:solidFill>
                  <a:srgbClr val="000000"/>
                </a:solidFill>
                <a:ea typeface="Open Sans"/>
                <a:cs typeface="Open Sans"/>
              </a:rPr>
              <a:t>stwierdzono obowiązek </a:t>
            </a:r>
            <a:r>
              <a:rPr lang="pl-PL" sz="2600" dirty="0">
                <a:solidFill>
                  <a:srgbClr val="000000"/>
                </a:solidFill>
                <a:ea typeface="Open Sans"/>
                <a:cs typeface="Open Sans"/>
              </a:rPr>
              <a:t>przeprowadzenia oceny oddziaływania </a:t>
            </a:r>
            <a:r>
              <a:rPr lang="pl-PL" sz="2600" u="sng" dirty="0">
                <a:ea typeface="Open Sans"/>
                <a:cs typeface="Open Sans"/>
              </a:rPr>
              <a:t>przedsięwzięcia </a:t>
            </a:r>
            <a:r>
              <a:rPr lang="pl-PL" sz="2600" dirty="0">
                <a:ea typeface="Open Sans"/>
                <a:cs typeface="Open Sans"/>
              </a:rPr>
              <a:t>na środowisko, </a:t>
            </a:r>
            <a:r>
              <a:rPr lang="pl-PL" sz="2600" b="1" dirty="0">
                <a:ea typeface="Open Sans"/>
                <a:cs typeface="Open Sans"/>
              </a:rPr>
              <a:t>kopię mapy</a:t>
            </a:r>
            <a:r>
              <a:rPr lang="pl-PL" sz="2600" b="1" u="sng" dirty="0">
                <a:ea typeface="Open Sans"/>
                <a:cs typeface="Open Sans"/>
              </a:rPr>
              <a:t> ewidencyjnej</a:t>
            </a:r>
            <a:r>
              <a:rPr lang="pl-PL" sz="2600" b="1" dirty="0">
                <a:ea typeface="Open Sans"/>
                <a:cs typeface="Open Sans"/>
              </a:rPr>
              <a:t>, o której mowa w ust. 1 pkt 3, oraz </a:t>
            </a:r>
            <a:r>
              <a:rPr lang="pl-PL" sz="2600" b="1" u="sng" dirty="0">
                <a:ea typeface="Open Sans"/>
                <a:cs typeface="Open Sans"/>
              </a:rPr>
              <a:t>dokument</a:t>
            </a:r>
            <a:r>
              <a:rPr lang="pl-PL" sz="2600" b="1" dirty="0">
                <a:ea typeface="Open Sans"/>
                <a:cs typeface="Open Sans"/>
              </a:rPr>
              <a:t>, o którym mowa w ust. 1 pkt 6, przedkłada się wraz z raportem</a:t>
            </a:r>
            <a:r>
              <a:rPr lang="pl-PL" sz="2600" dirty="0">
                <a:ea typeface="Open Sans"/>
                <a:cs typeface="Open Sans"/>
              </a:rPr>
              <a:t> o oddziaływaniu </a:t>
            </a:r>
            <a:r>
              <a:rPr lang="pl-PL" sz="2600" dirty="0">
                <a:solidFill>
                  <a:srgbClr val="000000"/>
                </a:solidFill>
                <a:ea typeface="Open Sans"/>
                <a:cs typeface="Open Sans"/>
              </a:rPr>
              <a:t>przedsięwzięcia na środowisko</a:t>
            </a:r>
            <a:r>
              <a:rPr lang="pl-PL" sz="2300" dirty="0">
                <a:solidFill>
                  <a:srgbClr val="000000"/>
                </a:solidFill>
                <a:ea typeface="Open Sans"/>
                <a:cs typeface="Open Sans"/>
              </a:rPr>
              <a:t>.</a:t>
            </a:r>
          </a:p>
          <a:p>
            <a:pPr marL="0" indent="0">
              <a:buNone/>
            </a:pPr>
            <a:endParaRPr lang="pl-PL" sz="2300" dirty="0">
              <a:ea typeface="Open Sans"/>
              <a:cs typeface="Open Sans"/>
            </a:endParaRPr>
          </a:p>
          <a:p>
            <a:pPr indent="0" algn="just">
              <a:buNone/>
              <a:defRPr/>
            </a:pPr>
            <a:r>
              <a:rPr lang="pl-PL" sz="2600" dirty="0">
                <a:ea typeface="Times New Roman"/>
                <a:cs typeface="Verdana"/>
              </a:rPr>
              <a:t>Art. 74 ust. </a:t>
            </a:r>
            <a:r>
              <a:rPr lang="pl-PL" sz="2600" dirty="0"/>
              <a:t>1b. </a:t>
            </a:r>
            <a:r>
              <a:rPr lang="pl-PL" sz="2600" dirty="0">
                <a:ea typeface="Times New Roman"/>
                <a:cs typeface="Verdana"/>
              </a:rPr>
              <a:t>Jeżeli </a:t>
            </a:r>
            <a:r>
              <a:rPr lang="pl-PL" sz="2600" b="1" dirty="0">
                <a:ea typeface="Times New Roman"/>
                <a:cs typeface="Verdana"/>
              </a:rPr>
              <a:t>liczba stron </a:t>
            </a:r>
            <a:r>
              <a:rPr lang="pl-PL" sz="2600" dirty="0">
                <a:ea typeface="Times New Roman"/>
                <a:cs typeface="Verdana"/>
              </a:rPr>
              <a:t>w postępowaniu o wydanie decyzji o środowiskowych uwarunkowaniach </a:t>
            </a:r>
            <a:r>
              <a:rPr lang="pl-PL" sz="2600" b="1" dirty="0">
                <a:ea typeface="Times New Roman"/>
                <a:cs typeface="Verdana"/>
              </a:rPr>
              <a:t>przekracza 20</a:t>
            </a:r>
            <a:r>
              <a:rPr lang="pl-PL" sz="2600" dirty="0">
                <a:ea typeface="Times New Roman"/>
                <a:cs typeface="Verdana"/>
              </a:rPr>
              <a:t>, dla przedsięwzięć mogących potencjalnie znacząco oddziaływać na środowisko, dla których </a:t>
            </a:r>
            <a:r>
              <a:rPr lang="pl-PL" sz="2600" u="sng" dirty="0">
                <a:ea typeface="Times New Roman"/>
                <a:cs typeface="Verdana"/>
              </a:rPr>
              <a:t>nie stwierdzono obowiązku </a:t>
            </a:r>
            <a:r>
              <a:rPr lang="pl-PL" sz="2600" dirty="0">
                <a:ea typeface="Times New Roman"/>
                <a:cs typeface="Verdana"/>
              </a:rPr>
              <a:t>przeprowadzenia oceny oddziaływania na środowisko, </a:t>
            </a:r>
            <a:r>
              <a:rPr lang="pl-PL" sz="2600" b="1" dirty="0">
                <a:ea typeface="Times New Roman"/>
                <a:cs typeface="Verdana"/>
              </a:rPr>
              <a:t>kopię mapy</a:t>
            </a:r>
            <a:r>
              <a:rPr lang="pl-PL" sz="2600" b="1" dirty="0">
                <a:ea typeface="Times New Roman"/>
                <a:cs typeface="Times New Roman"/>
              </a:rPr>
              <a:t> </a:t>
            </a:r>
            <a:r>
              <a:rPr lang="pl-PL" sz="2600" b="1" u="sng" dirty="0">
                <a:ea typeface="Times New Roman"/>
                <a:cs typeface="Times New Roman"/>
              </a:rPr>
              <a:t>ewidencyjnej</a:t>
            </a:r>
            <a:r>
              <a:rPr lang="pl-PL" sz="2600" b="1" dirty="0">
                <a:ea typeface="Times New Roman"/>
                <a:cs typeface="Verdana"/>
              </a:rPr>
              <a:t>, o której mowa w ust. 1 pkt 3, oraz </a:t>
            </a:r>
            <a:r>
              <a:rPr lang="pl-PL" sz="2600" b="1" strike="sngStrike" dirty="0">
                <a:ea typeface="Times New Roman"/>
                <a:cs typeface="Verdana"/>
              </a:rPr>
              <a:t> </a:t>
            </a:r>
            <a:r>
              <a:rPr lang="pl-PL" sz="2600" b="1" u="sng" dirty="0">
                <a:ea typeface="Times New Roman"/>
                <a:cs typeface="Verdana"/>
              </a:rPr>
              <a:t>dokument</a:t>
            </a:r>
            <a:r>
              <a:rPr lang="pl-PL" sz="2600" b="1" dirty="0">
                <a:ea typeface="Times New Roman"/>
                <a:cs typeface="Verdana"/>
              </a:rPr>
              <a:t>, o którym mowa w ust. 1 pkt 6, przedkłada się w terminie 14 dni od dnia, w którym postanowienie stało się ostateczne</a:t>
            </a:r>
            <a:r>
              <a:rPr lang="pl-PL" sz="2600" dirty="0">
                <a:ea typeface="Times New Roman"/>
                <a:cs typeface="Verdana"/>
              </a:rPr>
              <a:t>. </a:t>
            </a:r>
          </a:p>
          <a:p>
            <a:pPr marL="0" indent="0">
              <a:buNone/>
              <a:defRPr/>
            </a:pPr>
            <a:endParaRPr lang="pl-PL" sz="3100" dirty="0"/>
          </a:p>
          <a:p>
            <a:pPr marL="0" indent="0">
              <a:buNone/>
            </a:pPr>
            <a:endParaRPr lang="pl-PL" dirty="0"/>
          </a:p>
        </p:txBody>
      </p:sp>
    </p:spTree>
    <p:extLst>
      <p:ext uri="{BB962C8B-B14F-4D97-AF65-F5344CB8AC3E}">
        <p14:creationId xmlns:p14="http://schemas.microsoft.com/office/powerpoint/2010/main" val="3882699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79813" y="274638"/>
            <a:ext cx="8430987" cy="778098"/>
          </a:xfrm>
        </p:spPr>
        <p:txBody>
          <a:bodyPr>
            <a:normAutofit fontScale="90000"/>
          </a:bodyPr>
          <a:lstStyle/>
          <a:p>
            <a:r>
              <a:rPr lang="pl-PL" altLang="pl-PL" sz="3600" b="1" dirty="0" smtClean="0">
                <a:solidFill>
                  <a:srgbClr val="00B050"/>
                </a:solidFill>
              </a:rPr>
              <a:t/>
            </a:r>
            <a:br>
              <a:rPr lang="pl-PL" altLang="pl-PL" sz="3600" b="1" dirty="0" smtClean="0">
                <a:solidFill>
                  <a:srgbClr val="00B050"/>
                </a:solidFill>
              </a:rPr>
            </a:br>
            <a:r>
              <a:rPr lang="pl-PL" altLang="pl-PL" sz="2700" b="1" dirty="0" smtClean="0">
                <a:solidFill>
                  <a:srgbClr val="00B050"/>
                </a:solidFill>
              </a:rPr>
              <a:t>ustawa </a:t>
            </a:r>
            <a:r>
              <a:rPr lang="pl-PL" altLang="pl-PL" sz="2700" b="1" dirty="0" err="1" smtClean="0">
                <a:solidFill>
                  <a:srgbClr val="00B050"/>
                </a:solidFill>
              </a:rPr>
              <a:t>ooś</a:t>
            </a:r>
            <a:r>
              <a:rPr lang="pl-PL" altLang="pl-PL" sz="2700" b="1" dirty="0" smtClean="0">
                <a:solidFill>
                  <a:srgbClr val="00B050"/>
                </a:solidFill>
              </a:rPr>
              <a:t> - k</a:t>
            </a:r>
            <a:r>
              <a:rPr lang="pl-PL" sz="2700" b="1" dirty="0" smtClean="0">
                <a:solidFill>
                  <a:srgbClr val="00B050"/>
                </a:solidFill>
              </a:rPr>
              <a:t>arta </a:t>
            </a:r>
            <a:r>
              <a:rPr lang="pl-PL" sz="2700" b="1" dirty="0">
                <a:solidFill>
                  <a:srgbClr val="00B050"/>
                </a:solidFill>
              </a:rPr>
              <a:t>informacyjna przedsięwzięcia] </a:t>
            </a:r>
            <a:br>
              <a:rPr lang="pl-PL" sz="2700" b="1" dirty="0">
                <a:solidFill>
                  <a:srgbClr val="00B050"/>
                </a:solidFill>
              </a:rPr>
            </a:br>
            <a:r>
              <a:rPr lang="pl-PL" sz="1300" b="1" dirty="0">
                <a:solidFill>
                  <a:srgbClr val="00B050"/>
                </a:solidFill>
              </a:rPr>
              <a:t> </a:t>
            </a:r>
            <a:br>
              <a:rPr lang="pl-PL" sz="1300" b="1" dirty="0">
                <a:solidFill>
                  <a:srgbClr val="00B050"/>
                </a:solidFill>
              </a:rPr>
            </a:br>
            <a:endParaRPr lang="pl-PL" sz="3600" dirty="0"/>
          </a:p>
        </p:txBody>
      </p:sp>
      <p:sp>
        <p:nvSpPr>
          <p:cNvPr id="3" name="Symbol zastępczy zawartości 2"/>
          <p:cNvSpPr>
            <a:spLocks noGrp="1"/>
          </p:cNvSpPr>
          <p:nvPr>
            <p:ph idx="1"/>
          </p:nvPr>
        </p:nvSpPr>
        <p:spPr>
          <a:xfrm>
            <a:off x="1551213" y="955229"/>
            <a:ext cx="8997043" cy="5170943"/>
          </a:xfrm>
        </p:spPr>
        <p:txBody>
          <a:bodyPr>
            <a:normAutofit fontScale="32500" lnSpcReduction="20000"/>
          </a:bodyPr>
          <a:lstStyle/>
          <a:p>
            <a:pPr marL="0" indent="0">
              <a:buNone/>
            </a:pPr>
            <a:r>
              <a:rPr lang="pl-PL" sz="6200" b="1" dirty="0" smtClean="0">
                <a:solidFill>
                  <a:srgbClr val="0070C0"/>
                </a:solidFill>
              </a:rPr>
              <a:t>Art. 62a</a:t>
            </a:r>
            <a:r>
              <a:rPr lang="pl-PL" sz="7400" b="1" dirty="0" smtClean="0">
                <a:solidFill>
                  <a:srgbClr val="0070C0"/>
                </a:solidFill>
              </a:rPr>
              <a:t>. </a:t>
            </a:r>
            <a:r>
              <a:rPr lang="pl-PL" sz="6200" b="1" dirty="0" smtClean="0">
                <a:solidFill>
                  <a:srgbClr val="0070C0"/>
                </a:solidFill>
              </a:rPr>
              <a:t>1</a:t>
            </a:r>
            <a:r>
              <a:rPr lang="pl-PL" sz="6200" b="1" dirty="0">
                <a:solidFill>
                  <a:srgbClr val="0070C0"/>
                </a:solidFill>
              </a:rPr>
              <a:t>. Karta informacyjna przedsięwzięcia powinna zawierać podstawowe informacje o planowanym przedsięwzięciu, umożliwiające analizę kryteriów, o których mowa w art. 63 ust. 1, lub określenie zakresu raportu o oddziaływaniu przedsięwzięcia na środowisko zgodnie z art. 69, w szczególności dane o:</a:t>
            </a:r>
          </a:p>
          <a:p>
            <a:pPr marL="0" indent="0">
              <a:buNone/>
            </a:pPr>
            <a:r>
              <a:rPr lang="pl-PL" sz="6200" dirty="0"/>
              <a:t>1) rodzaju, cechach, skali i usytuowaniu przedsięwzięcia,</a:t>
            </a:r>
          </a:p>
          <a:p>
            <a:pPr marL="0" indent="0">
              <a:buNone/>
            </a:pPr>
            <a:r>
              <a:rPr lang="pl-PL" sz="6200" dirty="0"/>
              <a:t>2) powierzchni zajmowanej nieruchomości, a także obiektu budowlanego oraz dotychczasowym sposobie ich wykorzystywania i pokryciu nieruchomości szatą roślinną,</a:t>
            </a:r>
          </a:p>
          <a:p>
            <a:pPr marL="0" indent="0">
              <a:buNone/>
            </a:pPr>
            <a:r>
              <a:rPr lang="pl-PL" sz="6200" dirty="0"/>
              <a:t>3) rodzaju technologii,</a:t>
            </a:r>
          </a:p>
          <a:p>
            <a:pPr marL="0" indent="0">
              <a:buNone/>
            </a:pPr>
            <a:r>
              <a:rPr lang="pl-PL" sz="6200" dirty="0"/>
              <a:t>4) ewentualnych wariantach przedsięwzięcia, przy czym w przypadku drogi w transeuropejskiej sieci drogowej każdy z analizowanych wariantów drogi musi być dopuszczalny pod względem bezpieczeństwa ruchu drogowego,</a:t>
            </a:r>
          </a:p>
          <a:p>
            <a:pPr marL="0" indent="0">
              <a:buNone/>
            </a:pPr>
            <a:r>
              <a:rPr lang="pl-PL" sz="6200" dirty="0"/>
              <a:t>5) przewidywanej ilości wykorzystywanej wody, surowców, materiałów, paliw oraz energii,</a:t>
            </a:r>
          </a:p>
          <a:p>
            <a:pPr marL="0" indent="0">
              <a:buNone/>
            </a:pPr>
            <a:r>
              <a:rPr lang="pl-PL" sz="6200" dirty="0"/>
              <a:t>6) rozwiązaniach chroniących środowisko,</a:t>
            </a:r>
          </a:p>
          <a:p>
            <a:pPr marL="0" indent="0">
              <a:buNone/>
            </a:pPr>
            <a:r>
              <a:rPr lang="pl-PL" sz="6200" dirty="0"/>
              <a:t>7) rodzajach i przewidywanej ilości wprowadzanych do środowiska substancji lub energii przy zastosowaniu rozwiązań chroniących środowisko,</a:t>
            </a:r>
          </a:p>
          <a:p>
            <a:pPr marL="0" indent="0">
              <a:buNone/>
            </a:pPr>
            <a:r>
              <a:rPr lang="pl-PL" sz="6200" dirty="0"/>
              <a:t>8) możliwym transgranicznym oddziaływaniu na środowisko,</a:t>
            </a:r>
          </a:p>
          <a:p>
            <a:pPr marL="0" indent="0">
              <a:buNone/>
            </a:pPr>
            <a:endParaRPr lang="pl-PL" dirty="0"/>
          </a:p>
        </p:txBody>
      </p:sp>
    </p:spTree>
    <p:extLst>
      <p:ext uri="{BB962C8B-B14F-4D97-AF65-F5344CB8AC3E}">
        <p14:creationId xmlns:p14="http://schemas.microsoft.com/office/powerpoint/2010/main" val="193549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88"/>
            <a:ext cx="10972800" cy="721405"/>
          </a:xfrm>
        </p:spPr>
        <p:txBody>
          <a:bodyPr>
            <a:normAutofit fontScale="90000"/>
          </a:bodyPr>
          <a:lstStyle/>
          <a:p>
            <a:r>
              <a:rPr lang="pl-PL" altLang="pl-PL" sz="2800" b="1" dirty="0" smtClean="0">
                <a:solidFill>
                  <a:srgbClr val="00B050"/>
                </a:solidFill>
              </a:rPr>
              <a:t/>
            </a:r>
            <a:br>
              <a:rPr lang="pl-PL" altLang="pl-PL" sz="2800" b="1" dirty="0" smtClean="0">
                <a:solidFill>
                  <a:srgbClr val="00B050"/>
                </a:solidFill>
              </a:rPr>
            </a:br>
            <a:r>
              <a:rPr lang="pl-PL" altLang="pl-PL" sz="2800" b="1" dirty="0" smtClean="0">
                <a:solidFill>
                  <a:srgbClr val="00B050"/>
                </a:solidFill>
              </a:rPr>
              <a:t>ustawa </a:t>
            </a:r>
            <a:r>
              <a:rPr lang="pl-PL" altLang="pl-PL" sz="2800" b="1" dirty="0" err="1">
                <a:solidFill>
                  <a:srgbClr val="00B050"/>
                </a:solidFill>
              </a:rPr>
              <a:t>ooś</a:t>
            </a:r>
            <a:r>
              <a:rPr lang="pl-PL" altLang="pl-PL" sz="2800" b="1" dirty="0">
                <a:solidFill>
                  <a:srgbClr val="00B050"/>
                </a:solidFill>
              </a:rPr>
              <a:t> - k</a:t>
            </a:r>
            <a:r>
              <a:rPr lang="pl-PL" sz="2800" b="1" dirty="0">
                <a:solidFill>
                  <a:srgbClr val="00B050"/>
                </a:solidFill>
              </a:rPr>
              <a:t>arta informacyjna przedsięwzięcia</a:t>
            </a:r>
            <a:r>
              <a:rPr lang="pl-PL" sz="2500" b="1" dirty="0">
                <a:solidFill>
                  <a:srgbClr val="00B050"/>
                </a:solidFill>
              </a:rPr>
              <a:t>] </a:t>
            </a:r>
            <a:br>
              <a:rPr lang="pl-PL" sz="2500" b="1" dirty="0">
                <a:solidFill>
                  <a:srgbClr val="00B050"/>
                </a:solidFill>
              </a:rPr>
            </a:br>
            <a:endParaRPr lang="pl-PL" sz="4000" dirty="0"/>
          </a:p>
        </p:txBody>
      </p:sp>
      <p:sp>
        <p:nvSpPr>
          <p:cNvPr id="3" name="Symbol zastępczy zawartości 2"/>
          <p:cNvSpPr>
            <a:spLocks noGrp="1"/>
          </p:cNvSpPr>
          <p:nvPr>
            <p:ph idx="1"/>
          </p:nvPr>
        </p:nvSpPr>
        <p:spPr>
          <a:xfrm>
            <a:off x="906264" y="1118509"/>
            <a:ext cx="10335985" cy="5007657"/>
          </a:xfrm>
        </p:spPr>
        <p:txBody>
          <a:bodyPr>
            <a:normAutofit fontScale="55000" lnSpcReduction="20000"/>
          </a:bodyPr>
          <a:lstStyle/>
          <a:p>
            <a:pPr marL="0" indent="0">
              <a:buNone/>
            </a:pPr>
            <a:r>
              <a:rPr lang="pl-PL" dirty="0"/>
              <a:t>9) obszarach podlegających ochronie na podstawie ustawy z dnia 16 kwietnia 2004 r. o ochronie przyrody oraz korytarzach ekologicznych, znajdujących się w zasięgu znaczącego oddziaływania przedsięwzięcia,</a:t>
            </a:r>
          </a:p>
          <a:p>
            <a:pPr marL="0" indent="0">
              <a:buNone/>
            </a:pPr>
            <a:r>
              <a:rPr lang="pl-PL" dirty="0">
                <a:solidFill>
                  <a:srgbClr val="0070C0"/>
                </a:solidFill>
              </a:rPr>
              <a:t>10) wpływie planowanej drogi na bezpieczeństwo ruchu drogowego w przypadku drogi w transeuropejskiej sieci drogowej</a:t>
            </a:r>
            <a:r>
              <a:rPr lang="pl-PL" u="sng" dirty="0">
                <a:solidFill>
                  <a:srgbClr val="0070C0"/>
                </a:solidFill>
              </a:rPr>
              <a:t>,</a:t>
            </a:r>
            <a:endParaRPr lang="pl-PL" dirty="0">
              <a:solidFill>
                <a:srgbClr val="0070C0"/>
              </a:solidFill>
            </a:endParaRPr>
          </a:p>
          <a:p>
            <a:pPr marL="0" indent="0">
              <a:buNone/>
            </a:pPr>
            <a:r>
              <a:rPr lang="pl-PL" dirty="0" smtClean="0">
                <a:solidFill>
                  <a:srgbClr val="0070C0"/>
                </a:solidFill>
              </a:rPr>
              <a:t>11</a:t>
            </a:r>
            <a:r>
              <a:rPr lang="pl-PL" dirty="0">
                <a:solidFill>
                  <a:srgbClr val="0070C0"/>
                </a:solidFill>
              </a:rPr>
              <a:t>) przedsięwzięciach realizowanych i zrealizowanych, znajdujących się na terenie, na którym planuje się realizację przedsięwzięcia, oraz w obszarze oddziaływania przedsięwzięcia lub których oddziaływania mieszczą się w obszarze oddziaływania planowanego przedsięwzięcia - w zakresie, w jakim ich oddziaływania mogą prowadzić do skumulowania oddziaływań z planowanym przedsięwzięciem,</a:t>
            </a:r>
          </a:p>
          <a:p>
            <a:pPr marL="0" indent="0">
              <a:buNone/>
            </a:pPr>
            <a:r>
              <a:rPr lang="pl-PL" dirty="0">
                <a:solidFill>
                  <a:srgbClr val="0070C0"/>
                </a:solidFill>
              </a:rPr>
              <a:t>12) ryzyku wystąpienia poważnej awarii lub katastrofy naturalnej i budowlanej,</a:t>
            </a:r>
          </a:p>
          <a:p>
            <a:pPr marL="0" indent="0">
              <a:buNone/>
            </a:pPr>
            <a:r>
              <a:rPr lang="pl-PL" dirty="0">
                <a:solidFill>
                  <a:srgbClr val="0070C0"/>
                </a:solidFill>
              </a:rPr>
              <a:t>13) przewidywanych ilościach i rodzajach wytwarzanych odpadów oraz ich wpływie na środowisko,</a:t>
            </a:r>
          </a:p>
          <a:p>
            <a:pPr marL="0" indent="0">
              <a:buNone/>
            </a:pPr>
            <a:r>
              <a:rPr lang="pl-PL" dirty="0">
                <a:solidFill>
                  <a:srgbClr val="0070C0"/>
                </a:solidFill>
              </a:rPr>
              <a:t>14) pracach rozbiórkowych dotyczących przedsięwzięć mogących znacząco oddziaływać na środowisko</a:t>
            </a:r>
          </a:p>
          <a:p>
            <a:pPr marL="0" indent="0">
              <a:buNone/>
            </a:pPr>
            <a:r>
              <a:rPr lang="pl-PL" dirty="0"/>
              <a:t>- z uwzględnieniem dostępnych wyników innych ocen wpływu na środowisko, przeprowadzonych na podstawie odrębnych przepisów.</a:t>
            </a:r>
          </a:p>
          <a:p>
            <a:pPr marL="0" indent="0">
              <a:buNone/>
            </a:pPr>
            <a:endParaRPr lang="pl-PL" dirty="0"/>
          </a:p>
          <a:p>
            <a:pPr marL="0" indent="0">
              <a:buNone/>
            </a:pPr>
            <a:r>
              <a:rPr lang="pl-PL" b="1" dirty="0"/>
              <a:t>2. Kartę informacyjną przedsięwzięcia podpisuje autor, a w przypadku gdy jej wykonawcą jest zespół autorów - kierujący tym zespołem, wraz z podaniem imienia i nazwiska oraz daty sporządzenia karty informacyjnej przedsięwzięcia </a:t>
            </a:r>
            <a:r>
              <a:rPr lang="pl-PL" b="1" i="1" dirty="0"/>
              <a:t>(ale nie ma wymogów co do jego kwalifikacji)</a:t>
            </a:r>
          </a:p>
          <a:p>
            <a:pPr marL="0" indent="0">
              <a:buNone/>
            </a:pPr>
            <a:endParaRPr lang="pl-PL" b="1" dirty="0"/>
          </a:p>
        </p:txBody>
      </p:sp>
    </p:spTree>
    <p:extLst>
      <p:ext uri="{BB962C8B-B14F-4D97-AF65-F5344CB8AC3E}">
        <p14:creationId xmlns:p14="http://schemas.microsoft.com/office/powerpoint/2010/main" val="420347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90"/>
            <a:ext cx="8229600" cy="549955"/>
          </a:xfrm>
        </p:spPr>
        <p:txBody>
          <a:bodyPr>
            <a:noAutofit/>
          </a:bodyPr>
          <a:lstStyle/>
          <a:p>
            <a:r>
              <a:rPr lang="pl-PL" altLang="pl-PL" sz="2000" b="1" dirty="0">
                <a:solidFill>
                  <a:srgbClr val="00B050"/>
                </a:solidFill>
              </a:rPr>
              <a:t>ustawa </a:t>
            </a:r>
            <a:r>
              <a:rPr lang="pl-PL" altLang="pl-PL" sz="2000" b="1" dirty="0" err="1" smtClean="0">
                <a:solidFill>
                  <a:srgbClr val="00B050"/>
                </a:solidFill>
              </a:rPr>
              <a:t>ooś</a:t>
            </a:r>
            <a:r>
              <a:rPr lang="pl-PL" altLang="pl-PL" sz="2000" b="1" dirty="0" smtClean="0">
                <a:solidFill>
                  <a:srgbClr val="00B050"/>
                </a:solidFill>
              </a:rPr>
              <a:t>  - s</a:t>
            </a:r>
            <a:r>
              <a:rPr lang="pl-PL" sz="2000" b="1" dirty="0" smtClean="0">
                <a:solidFill>
                  <a:srgbClr val="00B050"/>
                </a:solidFill>
              </a:rPr>
              <a:t>twierdzenie </a:t>
            </a:r>
            <a:r>
              <a:rPr lang="pl-PL" sz="2000" b="1" dirty="0">
                <a:solidFill>
                  <a:srgbClr val="00B050"/>
                </a:solidFill>
              </a:rPr>
              <a:t>obowiązku przeprowadzenia oceny oddziaływania przedsięwzięcia na środowisko</a:t>
            </a:r>
            <a:endParaRPr lang="pl-PL" sz="3600" dirty="0">
              <a:solidFill>
                <a:srgbClr val="00B050"/>
              </a:solidFill>
            </a:endParaRPr>
          </a:p>
        </p:txBody>
      </p:sp>
      <p:sp>
        <p:nvSpPr>
          <p:cNvPr id="3" name="Symbol zastępczy zawartości 2"/>
          <p:cNvSpPr>
            <a:spLocks noGrp="1"/>
          </p:cNvSpPr>
          <p:nvPr>
            <p:ph idx="1"/>
          </p:nvPr>
        </p:nvSpPr>
        <p:spPr>
          <a:xfrm>
            <a:off x="1143003" y="836712"/>
            <a:ext cx="9960428" cy="5232564"/>
          </a:xfrm>
        </p:spPr>
        <p:txBody>
          <a:bodyPr>
            <a:normAutofit fontScale="25000" lnSpcReduction="20000"/>
          </a:bodyPr>
          <a:lstStyle/>
          <a:p>
            <a:pPr marL="0" indent="0">
              <a:buNone/>
            </a:pPr>
            <a:endParaRPr lang="pl-PL" sz="8000" b="1" dirty="0" smtClean="0"/>
          </a:p>
          <a:p>
            <a:pPr marL="0" indent="0">
              <a:buNone/>
            </a:pPr>
            <a:r>
              <a:rPr lang="pl-PL" sz="7200" b="1" dirty="0" smtClean="0"/>
              <a:t>Art</a:t>
            </a:r>
            <a:r>
              <a:rPr lang="pl-PL" sz="7200" b="1" dirty="0"/>
              <a:t>.  63. </a:t>
            </a:r>
            <a:r>
              <a:rPr lang="pl-PL" sz="7200" b="1" dirty="0" smtClean="0"/>
              <a:t>Obowiązek </a:t>
            </a:r>
            <a:r>
              <a:rPr lang="pl-PL" sz="7200" b="1" dirty="0"/>
              <a:t>przeprowadzenia oceny oddziaływania przedsięwzięcia na środowisko dla planowanego przedsięwzięcia mogącego potencjalnie znacząco oddziaływać na środowisko stwierdza, w drodze postanowienia, organ właściwy do wydania decyzji o środowiskowych uwarunkowaniach, uwzględniając łącznie następujące kryteria:</a:t>
            </a:r>
          </a:p>
          <a:p>
            <a:pPr marL="0" indent="0">
              <a:buNone/>
            </a:pPr>
            <a:r>
              <a:rPr lang="pl-PL" sz="7200" dirty="0"/>
              <a:t>1) </a:t>
            </a:r>
            <a:r>
              <a:rPr lang="pl-PL" sz="7200" b="1" dirty="0"/>
              <a:t>rodzaj i charakterystykę przedsięwzięcia</a:t>
            </a:r>
            <a:r>
              <a:rPr lang="pl-PL" sz="7200" dirty="0"/>
              <a:t>, z uwzględnieniem:</a:t>
            </a:r>
          </a:p>
          <a:p>
            <a:pPr marL="0" indent="0">
              <a:buNone/>
            </a:pPr>
            <a:r>
              <a:rPr lang="pl-PL" sz="7200" dirty="0"/>
              <a:t>a) </a:t>
            </a:r>
            <a:r>
              <a:rPr lang="pl-PL" sz="7200" b="1" dirty="0"/>
              <a:t>skali przedsięwzięcia </a:t>
            </a:r>
            <a:r>
              <a:rPr lang="pl-PL" sz="7200" dirty="0"/>
              <a:t>i wielkości zajmowanego terenu oraz ich wzajemnych proporcji</a:t>
            </a:r>
            <a:r>
              <a:rPr lang="pl-PL" sz="7200" dirty="0">
                <a:solidFill>
                  <a:srgbClr val="0070C0"/>
                </a:solidFill>
              </a:rPr>
              <a:t>, a także istotnych rozwiązań charakteryzujących przedsięwzięcie,</a:t>
            </a:r>
          </a:p>
          <a:p>
            <a:pPr marL="0" indent="0">
              <a:buNone/>
            </a:pPr>
            <a:r>
              <a:rPr lang="pl-PL" sz="7200" dirty="0">
                <a:solidFill>
                  <a:srgbClr val="0070C0"/>
                </a:solidFill>
              </a:rPr>
              <a:t>b) powiązań z innymi przedsięwzięciami, w </a:t>
            </a:r>
            <a:r>
              <a:rPr lang="pl-PL" sz="7200" b="1" dirty="0">
                <a:solidFill>
                  <a:srgbClr val="0070C0"/>
                </a:solidFill>
              </a:rPr>
              <a:t>szczególności kumulowania się oddziaływań </a:t>
            </a:r>
            <a:r>
              <a:rPr lang="pl-PL" sz="7200" dirty="0">
                <a:solidFill>
                  <a:srgbClr val="0070C0"/>
                </a:solidFill>
              </a:rPr>
              <a:t>przedsięwzięć realizowanych i zrealizowanych, dla których została wydana decyzja o środowiskowych uwarunkowaniach, znajdujących się na terenie, na którym planuje się realizację przedsięwzięcia, oraz w obszarze oddziaływania przedsięwzięcia lub których oddziaływania mieszczą się w obszarze oddziaływania planowanego przedsięwzięcia w zakresie, w jakim ich oddziaływania mogą prowadzić do skumulowania oddziaływań z planowanym przedsięwzięciem,</a:t>
            </a:r>
          </a:p>
          <a:p>
            <a:pPr marL="0" indent="0">
              <a:buNone/>
            </a:pPr>
            <a:r>
              <a:rPr lang="pl-PL" sz="7200" dirty="0">
                <a:solidFill>
                  <a:srgbClr val="0070C0"/>
                </a:solidFill>
              </a:rPr>
              <a:t>c) </a:t>
            </a:r>
            <a:r>
              <a:rPr lang="pl-PL" sz="7200" b="1" dirty="0">
                <a:solidFill>
                  <a:srgbClr val="0070C0"/>
                </a:solidFill>
              </a:rPr>
              <a:t>różnorodności biologicznej</a:t>
            </a:r>
            <a:r>
              <a:rPr lang="pl-PL" sz="7200" dirty="0">
                <a:solidFill>
                  <a:srgbClr val="0070C0"/>
                </a:solidFill>
              </a:rPr>
              <a:t>, wykorzystywania zasobów naturalnych, w tym gleby, wody i powierzchni ziemi,</a:t>
            </a:r>
          </a:p>
          <a:p>
            <a:pPr marL="0" indent="0">
              <a:buNone/>
            </a:pPr>
            <a:r>
              <a:rPr lang="pl-PL" sz="7200" dirty="0"/>
              <a:t>d) </a:t>
            </a:r>
            <a:r>
              <a:rPr lang="pl-PL" sz="7200" b="1" dirty="0"/>
              <a:t>emisji</a:t>
            </a:r>
            <a:r>
              <a:rPr lang="pl-PL" sz="7200" dirty="0"/>
              <a:t> i występowania innych uciążliwości</a:t>
            </a:r>
            <a:r>
              <a:rPr lang="pl-PL" sz="7200" dirty="0" smtClean="0"/>
              <a:t>,</a:t>
            </a:r>
          </a:p>
          <a:p>
            <a:pPr marL="0" indent="0">
              <a:buNone/>
            </a:pPr>
            <a:r>
              <a:rPr lang="pl-PL" sz="7200" dirty="0" smtClean="0"/>
              <a:t>e</a:t>
            </a:r>
            <a:r>
              <a:rPr lang="pl-PL" sz="7200" dirty="0"/>
              <a:t>) </a:t>
            </a:r>
            <a:r>
              <a:rPr lang="pl-PL" sz="7200" dirty="0">
                <a:solidFill>
                  <a:srgbClr val="0070C0"/>
                </a:solidFill>
              </a:rPr>
              <a:t>ocenionego w oparciu o wiedzę naukową </a:t>
            </a:r>
            <a:r>
              <a:rPr lang="pl-PL" sz="7200" b="1" dirty="0"/>
              <a:t>ryzyka wystąpienia </a:t>
            </a:r>
            <a:r>
              <a:rPr lang="pl-PL" sz="7200" b="1" dirty="0">
                <a:solidFill>
                  <a:srgbClr val="0070C0"/>
                </a:solidFill>
              </a:rPr>
              <a:t>poważnych </a:t>
            </a:r>
            <a:r>
              <a:rPr lang="pl-PL" sz="7200" b="1" dirty="0"/>
              <a:t>awarii</a:t>
            </a:r>
            <a:r>
              <a:rPr lang="pl-PL" sz="7200" b="1" dirty="0">
                <a:solidFill>
                  <a:srgbClr val="0070C0"/>
                </a:solidFill>
              </a:rPr>
              <a:t> lub katastrof naturalnych i budowlanych</a:t>
            </a:r>
            <a:r>
              <a:rPr lang="pl-PL" sz="7200" dirty="0"/>
              <a:t>, przy uwzględnieniu używanych substancji i stosowanych </a:t>
            </a:r>
            <a:r>
              <a:rPr lang="pl-PL" sz="7200" dirty="0" smtClean="0"/>
              <a:t>technologii</a:t>
            </a:r>
            <a:r>
              <a:rPr lang="pl-PL" sz="7200" dirty="0" smtClean="0">
                <a:solidFill>
                  <a:srgbClr val="0070C0"/>
                </a:solidFill>
              </a:rPr>
              <a:t>, </a:t>
            </a:r>
            <a:r>
              <a:rPr lang="pl-PL" sz="7200" dirty="0">
                <a:solidFill>
                  <a:srgbClr val="0070C0"/>
                </a:solidFill>
              </a:rPr>
              <a:t>w tym ryzyka związanego ze zmianą klimatu,</a:t>
            </a:r>
          </a:p>
          <a:p>
            <a:pPr marL="0" indent="0">
              <a:buNone/>
            </a:pPr>
            <a:endParaRPr lang="pl-PL" sz="7200" dirty="0"/>
          </a:p>
          <a:p>
            <a:pPr marL="0" indent="0">
              <a:buNone/>
            </a:pPr>
            <a:endParaRPr lang="pl-PL" sz="9600" b="1" dirty="0"/>
          </a:p>
          <a:p>
            <a:pPr marL="0" indent="0">
              <a:buNone/>
            </a:pPr>
            <a:endParaRPr lang="pl-PL" sz="14400" b="1" dirty="0"/>
          </a:p>
        </p:txBody>
      </p:sp>
    </p:spTree>
    <p:extLst>
      <p:ext uri="{BB962C8B-B14F-4D97-AF65-F5344CB8AC3E}">
        <p14:creationId xmlns:p14="http://schemas.microsoft.com/office/powerpoint/2010/main" val="2465846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90"/>
            <a:ext cx="8229600" cy="558119"/>
          </a:xfrm>
        </p:spPr>
        <p:txBody>
          <a:bodyPr>
            <a:normAutofit fontScale="90000"/>
          </a:bodyPr>
          <a:lstStyle/>
          <a:p>
            <a:r>
              <a:rPr lang="pl-PL" altLang="pl-PL" sz="2000" b="1" dirty="0">
                <a:solidFill>
                  <a:srgbClr val="00B050"/>
                </a:solidFill>
              </a:rPr>
              <a:t>ustawa </a:t>
            </a:r>
            <a:r>
              <a:rPr lang="pl-PL" altLang="pl-PL" sz="2000" b="1" dirty="0" err="1">
                <a:solidFill>
                  <a:srgbClr val="00B050"/>
                </a:solidFill>
              </a:rPr>
              <a:t>ooś</a:t>
            </a:r>
            <a:r>
              <a:rPr lang="pl-PL" altLang="pl-PL" sz="2000" b="1" dirty="0">
                <a:solidFill>
                  <a:srgbClr val="00B050"/>
                </a:solidFill>
              </a:rPr>
              <a:t>  - s</a:t>
            </a:r>
            <a:r>
              <a:rPr lang="pl-PL" sz="2000" b="1" dirty="0">
                <a:solidFill>
                  <a:srgbClr val="00B050"/>
                </a:solidFill>
              </a:rPr>
              <a:t>twierdzenie obowiązku przeprowadzenia oceny oddziaływania przedsięwzięcia na środowisko</a:t>
            </a:r>
            <a:endParaRPr lang="pl-PL" dirty="0"/>
          </a:p>
        </p:txBody>
      </p:sp>
      <p:sp>
        <p:nvSpPr>
          <p:cNvPr id="3" name="Symbol zastępczy zawartości 2"/>
          <p:cNvSpPr>
            <a:spLocks noGrp="1"/>
          </p:cNvSpPr>
          <p:nvPr>
            <p:ph idx="1"/>
          </p:nvPr>
        </p:nvSpPr>
        <p:spPr>
          <a:xfrm>
            <a:off x="911424" y="873579"/>
            <a:ext cx="10369152" cy="5682342"/>
          </a:xfrm>
        </p:spPr>
        <p:txBody>
          <a:bodyPr>
            <a:noAutofit/>
          </a:bodyPr>
          <a:lstStyle/>
          <a:p>
            <a:pPr marL="0" indent="0">
              <a:lnSpc>
                <a:spcPct val="80000"/>
              </a:lnSpc>
              <a:buNone/>
            </a:pPr>
            <a:r>
              <a:rPr lang="pl-PL" sz="1800" dirty="0" smtClean="0">
                <a:solidFill>
                  <a:srgbClr val="0070C0"/>
                </a:solidFill>
              </a:rPr>
              <a:t>f</a:t>
            </a:r>
            <a:r>
              <a:rPr lang="pl-PL" sz="1800" dirty="0">
                <a:solidFill>
                  <a:srgbClr val="0070C0"/>
                </a:solidFill>
              </a:rPr>
              <a:t>) przewidywanych ilości i rodzaju </a:t>
            </a:r>
            <a:r>
              <a:rPr lang="pl-PL" sz="1800" b="1" dirty="0">
                <a:solidFill>
                  <a:srgbClr val="0070C0"/>
                </a:solidFill>
              </a:rPr>
              <a:t>wytwarzanych odpadów</a:t>
            </a:r>
            <a:r>
              <a:rPr lang="pl-PL" sz="1800" dirty="0">
                <a:solidFill>
                  <a:srgbClr val="0070C0"/>
                </a:solidFill>
              </a:rPr>
              <a:t> oraz ich wpływu na środowisko, w przypadkach gdy planuje się ich powstawanie,</a:t>
            </a:r>
          </a:p>
          <a:p>
            <a:pPr marL="0" indent="0">
              <a:lnSpc>
                <a:spcPct val="80000"/>
              </a:lnSpc>
              <a:buNone/>
            </a:pPr>
            <a:r>
              <a:rPr lang="pl-PL" sz="1800" dirty="0">
                <a:solidFill>
                  <a:srgbClr val="0070C0"/>
                </a:solidFill>
              </a:rPr>
              <a:t>g) zagrożenia </a:t>
            </a:r>
            <a:r>
              <a:rPr lang="pl-PL" sz="1800" b="1" dirty="0">
                <a:solidFill>
                  <a:srgbClr val="0070C0"/>
                </a:solidFill>
              </a:rPr>
              <a:t>dla zdrowia ludzi</a:t>
            </a:r>
            <a:r>
              <a:rPr lang="pl-PL" sz="1800" dirty="0">
                <a:solidFill>
                  <a:srgbClr val="0070C0"/>
                </a:solidFill>
              </a:rPr>
              <a:t>, w tym wynikającego z emisji;</a:t>
            </a:r>
          </a:p>
          <a:p>
            <a:pPr marL="0" indent="0">
              <a:lnSpc>
                <a:spcPct val="80000"/>
              </a:lnSpc>
              <a:buNone/>
            </a:pPr>
            <a:r>
              <a:rPr lang="pl-PL" sz="1800" b="1" dirty="0" smtClean="0"/>
              <a:t>2</a:t>
            </a:r>
            <a:r>
              <a:rPr lang="pl-PL" sz="1800" b="1" dirty="0"/>
              <a:t>) usytuowanie przedsięwzięcia, z uwzględnieniem możliwego zagrożenia dla środowiska, w szczególności przy istniejącym </a:t>
            </a:r>
            <a:r>
              <a:rPr lang="pl-PL" sz="1800" b="1" dirty="0">
                <a:solidFill>
                  <a:srgbClr val="0070C0"/>
                </a:solidFill>
              </a:rPr>
              <a:t>i planowanym </a:t>
            </a:r>
            <a:r>
              <a:rPr lang="pl-PL" sz="1800" b="1" dirty="0"/>
              <a:t>użytkowaniu terenu, zdolności samooczyszczania się środowiska i odnawiania się zasobów naturalnych, walorów przyrodniczych i krajobrazowych oraz uwarunkowań miejscowych planów zagospodarowania przestrzennego - uwzględniające:</a:t>
            </a:r>
          </a:p>
          <a:p>
            <a:pPr marL="0" indent="0">
              <a:lnSpc>
                <a:spcPct val="80000"/>
              </a:lnSpc>
              <a:buNone/>
            </a:pPr>
            <a:r>
              <a:rPr lang="pl-PL" sz="1800" dirty="0"/>
              <a:t>a) obszary wodno-błotne,  inne obszary o płytkim zaleganiu wód podziemnych</a:t>
            </a:r>
            <a:r>
              <a:rPr lang="pl-PL" sz="1800" dirty="0">
                <a:solidFill>
                  <a:srgbClr val="0070C0"/>
                </a:solidFill>
              </a:rPr>
              <a:t>, w tym siedliska łęgowe oraz ujścia rzek</a:t>
            </a:r>
            <a:r>
              <a:rPr lang="pl-PL" sz="1800" dirty="0"/>
              <a:t>,</a:t>
            </a:r>
          </a:p>
          <a:p>
            <a:pPr marL="0" indent="0">
              <a:lnSpc>
                <a:spcPct val="80000"/>
              </a:lnSpc>
              <a:buNone/>
            </a:pPr>
            <a:r>
              <a:rPr lang="pl-PL" sz="1800" dirty="0"/>
              <a:t>b) obszary wybrzeży </a:t>
            </a:r>
            <a:r>
              <a:rPr lang="pl-PL" sz="1800" dirty="0">
                <a:solidFill>
                  <a:srgbClr val="0070C0"/>
                </a:solidFill>
              </a:rPr>
              <a:t>i środowisko morskie</a:t>
            </a:r>
            <a:r>
              <a:rPr lang="pl-PL" sz="1800" dirty="0"/>
              <a:t>,</a:t>
            </a:r>
          </a:p>
          <a:p>
            <a:pPr marL="0" indent="0">
              <a:lnSpc>
                <a:spcPct val="80000"/>
              </a:lnSpc>
              <a:buNone/>
            </a:pPr>
            <a:r>
              <a:rPr lang="pl-PL" sz="1800" dirty="0"/>
              <a:t>c) obszary górskie lub leśne,</a:t>
            </a:r>
          </a:p>
          <a:p>
            <a:pPr marL="0" indent="0">
              <a:lnSpc>
                <a:spcPct val="80000"/>
              </a:lnSpc>
              <a:buNone/>
            </a:pPr>
            <a:r>
              <a:rPr lang="pl-PL" sz="1800" dirty="0"/>
              <a:t>d) obszary objęte ochroną, w tym strefy ochronne ujęć wód i obszary ochronne zbiorników wód śródlądowych, e) obszary wymagające specjalnej ochrony ze względu na występowanie gatunków roślin</a:t>
            </a:r>
            <a:r>
              <a:rPr lang="pl-PL" sz="1800" dirty="0">
                <a:solidFill>
                  <a:srgbClr val="0070C0"/>
                </a:solidFill>
              </a:rPr>
              <a:t>, grzybów </a:t>
            </a:r>
            <a:r>
              <a:rPr lang="pl-PL" sz="1800" dirty="0"/>
              <a:t>i zwierząt lub ich siedlisk lub siedlisk przyrodniczych objętych ochroną, w tym obszary Natura 2000</a:t>
            </a:r>
            <a:r>
              <a:rPr lang="pl-PL" sz="1800" u="sng" dirty="0"/>
              <a:t>,</a:t>
            </a:r>
            <a:r>
              <a:rPr lang="pl-PL" sz="1800" dirty="0"/>
              <a:t> oraz pozostałe formy ochrony przyrody</a:t>
            </a:r>
            <a:r>
              <a:rPr lang="pl-PL" sz="1800" dirty="0" smtClean="0"/>
              <a:t>,</a:t>
            </a:r>
          </a:p>
          <a:p>
            <a:pPr marL="0" indent="0">
              <a:buNone/>
            </a:pPr>
            <a:r>
              <a:rPr lang="pl-PL" sz="1800" dirty="0"/>
              <a:t>f) obszary, na których standardy jakości środowiska zostały </a:t>
            </a:r>
            <a:r>
              <a:rPr lang="pl-PL" sz="1800" dirty="0" smtClean="0"/>
              <a:t>przekroczone </a:t>
            </a:r>
            <a:r>
              <a:rPr lang="pl-PL" sz="1800" dirty="0" smtClean="0">
                <a:solidFill>
                  <a:srgbClr val="0070C0"/>
                </a:solidFill>
              </a:rPr>
              <a:t>lub </a:t>
            </a:r>
            <a:r>
              <a:rPr lang="pl-PL" sz="1800" dirty="0">
                <a:solidFill>
                  <a:srgbClr val="0070C0"/>
                </a:solidFill>
              </a:rPr>
              <a:t>istnieje prawdopodobieństwo ich przekroczenia,</a:t>
            </a:r>
          </a:p>
          <a:p>
            <a:pPr marL="0" indent="0">
              <a:buNone/>
            </a:pPr>
            <a:r>
              <a:rPr lang="pl-PL" sz="1800" dirty="0"/>
              <a:t>g) obszary o krajobrazie mającym znaczenie historyczne, kulturowe lub archeologiczne,</a:t>
            </a:r>
          </a:p>
          <a:p>
            <a:pPr marL="0" indent="0">
              <a:lnSpc>
                <a:spcPct val="80000"/>
              </a:lnSpc>
              <a:buNone/>
            </a:pPr>
            <a:endParaRPr lang="pl-PL" sz="1800" dirty="0" smtClean="0"/>
          </a:p>
          <a:p>
            <a:pPr marL="0" indent="0">
              <a:buNone/>
            </a:pPr>
            <a:endParaRPr lang="pl-PL" sz="2000" dirty="0"/>
          </a:p>
          <a:p>
            <a:pPr marL="0" indent="0">
              <a:buNone/>
            </a:pPr>
            <a:endParaRPr lang="pl-PL" sz="2000" dirty="0"/>
          </a:p>
        </p:txBody>
      </p:sp>
    </p:spTree>
    <p:extLst>
      <p:ext uri="{BB962C8B-B14F-4D97-AF65-F5344CB8AC3E}">
        <p14:creationId xmlns:p14="http://schemas.microsoft.com/office/powerpoint/2010/main" val="4082286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43"/>
            <a:ext cx="8229600" cy="435655"/>
          </a:xfrm>
        </p:spPr>
        <p:txBody>
          <a:bodyPr>
            <a:normAutofit fontScale="90000"/>
          </a:bodyPr>
          <a:lstStyle/>
          <a:p>
            <a:r>
              <a:rPr lang="pl-PL" altLang="pl-PL" sz="2000" b="1" dirty="0">
                <a:solidFill>
                  <a:srgbClr val="00B050"/>
                </a:solidFill>
              </a:rPr>
              <a:t>ustawa </a:t>
            </a:r>
            <a:r>
              <a:rPr lang="pl-PL" altLang="pl-PL" sz="2000" b="1" dirty="0" err="1">
                <a:solidFill>
                  <a:srgbClr val="00B050"/>
                </a:solidFill>
              </a:rPr>
              <a:t>ooś</a:t>
            </a:r>
            <a:r>
              <a:rPr lang="pl-PL" altLang="pl-PL" sz="2000" b="1" dirty="0">
                <a:solidFill>
                  <a:srgbClr val="00B050"/>
                </a:solidFill>
              </a:rPr>
              <a:t>  - s</a:t>
            </a:r>
            <a:r>
              <a:rPr lang="pl-PL" sz="2000" b="1" dirty="0">
                <a:solidFill>
                  <a:srgbClr val="00B050"/>
                </a:solidFill>
              </a:rPr>
              <a:t>twierdzenie obowiązku przeprowadzenia oceny oddziaływania przedsięwzięcia na środowisko</a:t>
            </a:r>
            <a:endParaRPr lang="pl-PL" dirty="0"/>
          </a:p>
        </p:txBody>
      </p:sp>
      <p:sp>
        <p:nvSpPr>
          <p:cNvPr id="3" name="Symbol zastępczy zawartości 2"/>
          <p:cNvSpPr>
            <a:spLocks noGrp="1"/>
          </p:cNvSpPr>
          <p:nvPr>
            <p:ph idx="1"/>
          </p:nvPr>
        </p:nvSpPr>
        <p:spPr>
          <a:xfrm>
            <a:off x="911427" y="832757"/>
            <a:ext cx="10273140" cy="5527222"/>
          </a:xfrm>
        </p:spPr>
        <p:txBody>
          <a:bodyPr>
            <a:normAutofit fontScale="47500" lnSpcReduction="20000"/>
          </a:bodyPr>
          <a:lstStyle/>
          <a:p>
            <a:pPr marL="0" indent="0">
              <a:buNone/>
            </a:pPr>
            <a:r>
              <a:rPr lang="pl-PL" sz="3400" dirty="0" smtClean="0"/>
              <a:t>h</a:t>
            </a:r>
            <a:r>
              <a:rPr lang="pl-PL" sz="3400" dirty="0"/>
              <a:t>) gęstość zaludnienia,</a:t>
            </a:r>
          </a:p>
          <a:p>
            <a:pPr marL="0" indent="0">
              <a:buNone/>
            </a:pPr>
            <a:r>
              <a:rPr lang="pl-PL" sz="3400" dirty="0"/>
              <a:t>i) obszary przylegające do jezior,</a:t>
            </a:r>
          </a:p>
          <a:p>
            <a:pPr marL="0" indent="0">
              <a:buNone/>
            </a:pPr>
            <a:r>
              <a:rPr lang="pl-PL" sz="3400" dirty="0"/>
              <a:t>j) uzdrowiska i obszary ochrony uzdrowiskowej</a:t>
            </a:r>
            <a:r>
              <a:rPr lang="pl-PL" sz="3400" strike="sngStrike" dirty="0"/>
              <a:t>;</a:t>
            </a:r>
            <a:r>
              <a:rPr lang="pl-PL" sz="3400" u="sng" dirty="0"/>
              <a:t>,</a:t>
            </a:r>
            <a:endParaRPr lang="pl-PL" sz="3400" dirty="0"/>
          </a:p>
          <a:p>
            <a:pPr marL="0" indent="0">
              <a:buNone/>
            </a:pPr>
            <a:r>
              <a:rPr lang="pl-PL" sz="3400" dirty="0">
                <a:solidFill>
                  <a:srgbClr val="0070C0"/>
                </a:solidFill>
              </a:rPr>
              <a:t>k) wody i obowiązujące dla nich cele środowiskowe;</a:t>
            </a:r>
          </a:p>
          <a:p>
            <a:pPr marL="0" indent="0">
              <a:buNone/>
            </a:pPr>
            <a:endParaRPr lang="pl-PL" sz="3400" b="1" dirty="0" smtClean="0"/>
          </a:p>
          <a:p>
            <a:pPr marL="0" indent="0">
              <a:buNone/>
            </a:pPr>
            <a:r>
              <a:rPr lang="pl-PL" sz="3800" b="1" dirty="0" smtClean="0"/>
              <a:t>3</a:t>
            </a:r>
            <a:r>
              <a:rPr lang="pl-PL" sz="3800" b="1" dirty="0"/>
              <a:t>) rodzaj</a:t>
            </a:r>
            <a:r>
              <a:rPr lang="pl-PL" sz="3800" b="1" dirty="0">
                <a:solidFill>
                  <a:srgbClr val="0070C0"/>
                </a:solidFill>
              </a:rPr>
              <a:t>, cechy </a:t>
            </a:r>
            <a:r>
              <a:rPr lang="pl-PL" sz="3800" b="1" dirty="0"/>
              <a:t>i skalę możliwego oddziaływania rozważanego w odniesieniu do </a:t>
            </a:r>
            <a:r>
              <a:rPr lang="pl-PL" sz="3800" b="1" u="sng" dirty="0"/>
              <a:t>kryteriów</a:t>
            </a:r>
            <a:r>
              <a:rPr lang="pl-PL" sz="3800" b="1" dirty="0"/>
              <a:t> wymienionych w pkt 1 i 2</a:t>
            </a:r>
            <a:r>
              <a:rPr lang="pl-PL" sz="3800" b="1" u="sng" dirty="0"/>
              <a:t> </a:t>
            </a:r>
            <a:r>
              <a:rPr lang="pl-PL" sz="3800" b="1" dirty="0">
                <a:solidFill>
                  <a:srgbClr val="0070C0"/>
                </a:solidFill>
              </a:rPr>
              <a:t>oraz w art. 62 ust. 1 pkt 1</a:t>
            </a:r>
            <a:r>
              <a:rPr lang="pl-PL" sz="3800" b="1" dirty="0"/>
              <a:t>, wynikające z:</a:t>
            </a:r>
          </a:p>
          <a:p>
            <a:pPr marL="0" indent="0">
              <a:buNone/>
            </a:pPr>
            <a:r>
              <a:rPr lang="pl-PL" sz="3400" dirty="0"/>
              <a:t>a) zasięgu oddziaływania - obszaru geograficznego i liczby ludności, na którą przedsięwzięcie może oddziaływać,</a:t>
            </a:r>
          </a:p>
          <a:p>
            <a:pPr marL="0" indent="0">
              <a:buNone/>
            </a:pPr>
            <a:r>
              <a:rPr lang="pl-PL" sz="3400" dirty="0"/>
              <a:t>b) transgranicznego charakteru oddziaływania przedsięwzięcia na poszczególne elementy przyrodnicze</a:t>
            </a:r>
            <a:r>
              <a:rPr lang="pl-PL" sz="3400" dirty="0" smtClean="0"/>
              <a:t>,</a:t>
            </a:r>
          </a:p>
          <a:p>
            <a:pPr marL="0" indent="0">
              <a:buNone/>
            </a:pPr>
            <a:r>
              <a:rPr lang="pl-PL" sz="3400" dirty="0"/>
              <a:t>c) </a:t>
            </a:r>
            <a:r>
              <a:rPr lang="pl-PL" sz="3400" dirty="0" smtClean="0">
                <a:solidFill>
                  <a:srgbClr val="0070C0"/>
                </a:solidFill>
              </a:rPr>
              <a:t>charakteru, </a:t>
            </a:r>
            <a:r>
              <a:rPr lang="pl-PL" sz="3400" dirty="0" smtClean="0"/>
              <a:t>wielkości</a:t>
            </a:r>
            <a:r>
              <a:rPr lang="pl-PL" sz="3400" dirty="0">
                <a:solidFill>
                  <a:srgbClr val="0070C0"/>
                </a:solidFill>
              </a:rPr>
              <a:t>, intensywności </a:t>
            </a:r>
            <a:r>
              <a:rPr lang="pl-PL" sz="3400" dirty="0"/>
              <a:t>i złożoności oddziaływania, z uwzględnieniem obciążenia istniejącej infrastruktury technicznej </a:t>
            </a:r>
            <a:r>
              <a:rPr lang="pl-PL" sz="3400" dirty="0">
                <a:solidFill>
                  <a:srgbClr val="0070C0"/>
                </a:solidFill>
              </a:rPr>
              <a:t>oraz przewidywanego momentu rozpoczęcia oddziaływania,</a:t>
            </a:r>
          </a:p>
          <a:p>
            <a:pPr marL="0" indent="0">
              <a:buNone/>
            </a:pPr>
            <a:r>
              <a:rPr lang="pl-PL" sz="3400" dirty="0"/>
              <a:t>d) prawdopodobieństwa oddziaływania,</a:t>
            </a:r>
          </a:p>
          <a:p>
            <a:pPr marL="0" indent="0">
              <a:buNone/>
            </a:pPr>
            <a:r>
              <a:rPr lang="pl-PL" sz="3400" dirty="0"/>
              <a:t>e) czasu trwania, częstotliwości i odwracalności oddziaływania</a:t>
            </a:r>
            <a:r>
              <a:rPr lang="pl-PL" sz="3400" strike="sngStrike" dirty="0"/>
              <a:t>.</a:t>
            </a:r>
            <a:r>
              <a:rPr lang="pl-PL" sz="3400" u="sng" dirty="0"/>
              <a:t>,</a:t>
            </a:r>
            <a:endParaRPr lang="pl-PL" sz="3400" dirty="0"/>
          </a:p>
          <a:p>
            <a:pPr marL="0" indent="0">
              <a:buNone/>
            </a:pPr>
            <a:r>
              <a:rPr lang="pl-PL" sz="3400" dirty="0">
                <a:solidFill>
                  <a:srgbClr val="0070C0"/>
                </a:solidFill>
              </a:rPr>
              <a:t>f) powiązań z innymi przedsięwzięciami, w szczególności kumulowania się oddziaływań przedsięwzięć realizowanych i zrealizowanych, dla których została wydana decyzja o środowiskowych uwarunkowaniach, znajdujących się na terenie, na którym planuje się realizację przedsięwzięcia, oraz w obszarze oddziaływania przedsięwzięcia lub których oddziaływania mieszczą się w obszarze oddziaływania planowanego przedsięwzięcia - w zakresie, w jakim ich oddziaływania mogą prowadzić do skumulowania oddziaływań z planowanym przedsięwzięciem,</a:t>
            </a:r>
          </a:p>
          <a:p>
            <a:pPr marL="0" indent="0">
              <a:buNone/>
            </a:pPr>
            <a:r>
              <a:rPr lang="pl-PL" sz="3400" dirty="0">
                <a:solidFill>
                  <a:srgbClr val="0070C0"/>
                </a:solidFill>
              </a:rPr>
              <a:t>g) możliwości ograniczenia oddziaływania.</a:t>
            </a:r>
          </a:p>
          <a:p>
            <a:pPr marL="0" indent="0">
              <a:buNone/>
            </a:pPr>
            <a:endParaRPr lang="pl-PL" sz="3400" dirty="0">
              <a:solidFill>
                <a:srgbClr val="0070C0"/>
              </a:solidFill>
            </a:endParaRPr>
          </a:p>
          <a:p>
            <a:pPr marL="0" indent="0">
              <a:buNone/>
            </a:pPr>
            <a:endParaRPr lang="pl-PL" dirty="0"/>
          </a:p>
          <a:p>
            <a:pPr marL="0" indent="0">
              <a:buNone/>
            </a:pPr>
            <a:endParaRPr lang="pl-PL" dirty="0"/>
          </a:p>
        </p:txBody>
      </p:sp>
    </p:spTree>
    <p:extLst>
      <p:ext uri="{BB962C8B-B14F-4D97-AF65-F5344CB8AC3E}">
        <p14:creationId xmlns:p14="http://schemas.microsoft.com/office/powerpoint/2010/main" val="3333539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860198"/>
          </a:xfrm>
        </p:spPr>
        <p:txBody>
          <a:bodyPr>
            <a:normAutofit/>
          </a:bodyPr>
          <a:lstStyle/>
          <a:p>
            <a:r>
              <a:rPr lang="pl-PL" altLang="pl-PL" sz="2800" b="1" dirty="0">
                <a:solidFill>
                  <a:srgbClr val="00B050"/>
                </a:solidFill>
              </a:rPr>
              <a:t>ustawa </a:t>
            </a:r>
            <a:r>
              <a:rPr lang="pl-PL" altLang="pl-PL" sz="2800" b="1" dirty="0" err="1">
                <a:solidFill>
                  <a:srgbClr val="00B050"/>
                </a:solidFill>
              </a:rPr>
              <a:t>ooś</a:t>
            </a:r>
            <a:endParaRPr lang="pl-PL" sz="2800" dirty="0"/>
          </a:p>
        </p:txBody>
      </p:sp>
      <p:sp>
        <p:nvSpPr>
          <p:cNvPr id="3" name="Symbol zastępczy zawartości 2"/>
          <p:cNvSpPr>
            <a:spLocks noGrp="1"/>
          </p:cNvSpPr>
          <p:nvPr>
            <p:ph idx="1"/>
          </p:nvPr>
        </p:nvSpPr>
        <p:spPr>
          <a:xfrm>
            <a:off x="1453277" y="860612"/>
            <a:ext cx="9005207" cy="5629835"/>
          </a:xfrm>
        </p:spPr>
        <p:txBody>
          <a:bodyPr>
            <a:normAutofit fontScale="32500" lnSpcReduction="20000"/>
          </a:bodyPr>
          <a:lstStyle/>
          <a:p>
            <a:pPr>
              <a:buNone/>
              <a:defRPr/>
            </a:pPr>
            <a:r>
              <a:rPr lang="pl-PL" altLang="pl-PL" b="1" i="1" dirty="0">
                <a:solidFill>
                  <a:srgbClr val="0000FF"/>
                </a:solidFill>
              </a:rPr>
              <a:t> </a:t>
            </a:r>
          </a:p>
          <a:p>
            <a:pPr marL="0" indent="0">
              <a:buNone/>
            </a:pPr>
            <a:r>
              <a:rPr lang="pl-PL" sz="5500" b="1" dirty="0" smtClean="0"/>
              <a:t>DYREKTYWA RADY z </a:t>
            </a:r>
            <a:r>
              <a:rPr lang="pl-PL" sz="5500" b="1" dirty="0"/>
              <a:t>dnia 27 czerwca 1985 r. w sprawie oceny wpływu wywieranego przez niektóre przedsięwzięcia publiczne i prywatne na środowisko (85/337/EWG)</a:t>
            </a:r>
            <a:r>
              <a:rPr lang="pl-PL" sz="3100" b="1" dirty="0"/>
              <a:t> </a:t>
            </a:r>
          </a:p>
          <a:p>
            <a:pPr marL="0" indent="0">
              <a:buNone/>
            </a:pPr>
            <a:endParaRPr lang="pl-PL" sz="4000" b="1" dirty="0"/>
          </a:p>
          <a:p>
            <a:pPr marL="0" indent="0">
              <a:buNone/>
            </a:pPr>
            <a:r>
              <a:rPr lang="pl-PL" sz="5500" b="1" dirty="0"/>
              <a:t>DYREKTYWA PARLAMENTU EUROPEJSKIEGO I RADY 2014/52/UE </a:t>
            </a:r>
            <a:r>
              <a:rPr lang="pl-PL" sz="5500" dirty="0"/>
              <a:t>z dnia 16 kwietnia 2014 r. </a:t>
            </a:r>
            <a:r>
              <a:rPr lang="pl-PL" sz="5500" b="1" dirty="0"/>
              <a:t>zmieniająca dyrektywę 2011/92/UE w sprawie oceny wpływu wywieranego przez niektóre przedsięwzięcia publiczne i prywatne na środowisko</a:t>
            </a:r>
            <a:r>
              <a:rPr lang="pl-PL" sz="5500" dirty="0"/>
              <a:t> </a:t>
            </a:r>
            <a:r>
              <a:rPr lang="pl-PL" sz="4300" dirty="0"/>
              <a:t>(</a:t>
            </a:r>
            <a:r>
              <a:rPr lang="pl-PL" sz="4300" dirty="0" err="1"/>
              <a:t>Dz.U.UE</a:t>
            </a:r>
            <a:r>
              <a:rPr lang="pl-PL" sz="4300" dirty="0"/>
              <a:t> L z dnia 25 kwietnia 2014 r.)</a:t>
            </a:r>
            <a:endParaRPr lang="pl-PL" sz="8600" b="1" dirty="0"/>
          </a:p>
          <a:p>
            <a:pPr>
              <a:buNone/>
              <a:defRPr/>
            </a:pPr>
            <a:endParaRPr lang="pl-PL" altLang="pl-PL" sz="4400" b="1" i="1" dirty="0">
              <a:solidFill>
                <a:srgbClr val="00B050"/>
              </a:solidFill>
            </a:endParaRPr>
          </a:p>
          <a:p>
            <a:pPr>
              <a:buNone/>
              <a:defRPr/>
            </a:pPr>
            <a:r>
              <a:rPr lang="pl-PL" altLang="pl-PL" sz="6200" b="1" i="1" dirty="0" smtClean="0">
                <a:solidFill>
                  <a:srgbClr val="00B050"/>
                </a:solidFill>
              </a:rPr>
              <a:t>USTAWA z dnia 3 października 2008 r. o udostępnianiu informacji o środowisku </a:t>
            </a:r>
            <a:r>
              <a:rPr lang="pl-PL" altLang="pl-PL" sz="6200" b="1" i="1" dirty="0" smtClean="0">
                <a:solidFill>
                  <a:srgbClr val="00B050"/>
                </a:solidFill>
              </a:rPr>
              <a:t>i jego </a:t>
            </a:r>
            <a:r>
              <a:rPr lang="pl-PL" altLang="pl-PL" sz="6200" b="1" i="1" dirty="0" smtClean="0">
                <a:solidFill>
                  <a:srgbClr val="00B050"/>
                </a:solidFill>
              </a:rPr>
              <a:t>ochronie, udziale społeczeństwa w ochronie środowiska oraz o ocenach oddziaływania na środowisko  (ustawa </a:t>
            </a:r>
            <a:r>
              <a:rPr lang="pl-PL" altLang="pl-PL" sz="6200" b="1" i="1" dirty="0" err="1" smtClean="0">
                <a:solidFill>
                  <a:srgbClr val="00B050"/>
                </a:solidFill>
              </a:rPr>
              <a:t>ooś</a:t>
            </a:r>
            <a:r>
              <a:rPr lang="pl-PL" altLang="pl-PL" sz="6200" b="1" i="1" dirty="0" smtClean="0">
                <a:solidFill>
                  <a:srgbClr val="00B050"/>
                </a:solidFill>
              </a:rPr>
              <a:t>) </a:t>
            </a:r>
            <a:r>
              <a:rPr lang="pl-PL" sz="5500" dirty="0"/>
              <a:t>(</a:t>
            </a:r>
            <a:r>
              <a:rPr lang="pl-PL" sz="5500" dirty="0" err="1"/>
              <a:t>t.j</a:t>
            </a:r>
            <a:r>
              <a:rPr lang="pl-PL" sz="5500" dirty="0"/>
              <a:t>. Dz. U. z 2017 r. poz. 1405, 1566, 1999, z 2018 </a:t>
            </a:r>
            <a:r>
              <a:rPr lang="pl-PL" sz="5500" dirty="0" smtClean="0"/>
              <a:t>r. </a:t>
            </a:r>
            <a:r>
              <a:rPr lang="pl-PL" sz="5500" dirty="0"/>
              <a:t>poz. 810, </a:t>
            </a:r>
            <a:r>
              <a:rPr lang="pl-PL" sz="5500" dirty="0" smtClean="0"/>
              <a:t>1089, 1669)</a:t>
            </a:r>
          </a:p>
          <a:p>
            <a:pPr>
              <a:defRPr/>
            </a:pPr>
            <a:endParaRPr lang="pl-PL" sz="6200" b="1" i="1" dirty="0" smtClean="0"/>
          </a:p>
          <a:p>
            <a:pPr>
              <a:defRPr/>
            </a:pPr>
            <a:r>
              <a:rPr lang="pl-PL" sz="5500" b="1" i="1" dirty="0" smtClean="0"/>
              <a:t>ustawa </a:t>
            </a:r>
            <a:r>
              <a:rPr lang="pl-PL" sz="5500" b="1" i="1" dirty="0"/>
              <a:t>z dnia 9 października 2015 r.  o zmianie ustawy </a:t>
            </a:r>
            <a:r>
              <a:rPr lang="pl-PL" sz="5500" i="1" dirty="0"/>
              <a:t>o udostępnianiu informacji o środowisku i jego ochronie, udziale społeczeństwa w ochronie środowiska oraz o ocenach oddziaływania na środowisko oraz niektórych innych ustaw </a:t>
            </a:r>
            <a:r>
              <a:rPr lang="pl-PL" sz="5500" i="1" dirty="0" smtClean="0"/>
              <a:t> </a:t>
            </a:r>
            <a:r>
              <a:rPr lang="pl-PL" sz="5500" i="1" dirty="0" smtClean="0">
                <a:ea typeface="Times New Roman"/>
                <a:cs typeface="Arial"/>
              </a:rPr>
              <a:t>(</a:t>
            </a:r>
            <a:r>
              <a:rPr lang="pl-PL" sz="5500" i="1" dirty="0">
                <a:ea typeface="Times New Roman"/>
                <a:cs typeface="Arial"/>
              </a:rPr>
              <a:t>Dz. U. z 2015 r., poz. 1936)</a:t>
            </a:r>
          </a:p>
          <a:p>
            <a:pPr algn="just">
              <a:defRPr/>
            </a:pPr>
            <a:r>
              <a:rPr lang="pl-PL" sz="5500" b="1" i="1" dirty="0" smtClean="0">
                <a:solidFill>
                  <a:srgbClr val="0070C0"/>
                </a:solidFill>
                <a:ea typeface="Times New Roman"/>
                <a:cs typeface="Arial"/>
              </a:rPr>
              <a:t>Ustawa  </a:t>
            </a:r>
            <a:r>
              <a:rPr lang="pl-PL" sz="5500" b="1" i="1" dirty="0">
                <a:solidFill>
                  <a:srgbClr val="0070C0"/>
                </a:solidFill>
              </a:rPr>
              <a:t>z dnia 20 lipca 2017 r</a:t>
            </a:r>
            <a:r>
              <a:rPr lang="pl-PL" sz="5500" dirty="0">
                <a:solidFill>
                  <a:srgbClr val="0070C0"/>
                </a:solidFill>
              </a:rPr>
              <a:t>.  </a:t>
            </a:r>
            <a:r>
              <a:rPr lang="pl-PL" sz="5500" b="1" i="1" dirty="0">
                <a:solidFill>
                  <a:srgbClr val="0070C0"/>
                </a:solidFill>
                <a:ea typeface="Times New Roman"/>
                <a:cs typeface="Arial"/>
              </a:rPr>
              <a:t>Prawo wodne. </a:t>
            </a:r>
            <a:r>
              <a:rPr lang="pl-PL" sz="4300" b="1" i="1" dirty="0">
                <a:solidFill>
                  <a:srgbClr val="0070C0"/>
                </a:solidFill>
                <a:ea typeface="Times New Roman"/>
                <a:cs typeface="Arial"/>
              </a:rPr>
              <a:t>Dz.U.2017.1566 z dnia 2017.08.23</a:t>
            </a:r>
          </a:p>
          <a:p>
            <a:pPr algn="just">
              <a:buNone/>
              <a:defRPr/>
            </a:pPr>
            <a:r>
              <a:rPr lang="pl-PL" sz="4900" b="1" i="1" dirty="0"/>
              <a:t>      art.509 – zmiany w ustawie </a:t>
            </a:r>
            <a:r>
              <a:rPr lang="pl-PL" sz="4900" b="1" i="1" dirty="0" err="1"/>
              <a:t>ooś</a:t>
            </a:r>
            <a:r>
              <a:rPr lang="pl-PL" sz="4900" b="1" i="1" dirty="0"/>
              <a:t> od dnia </a:t>
            </a:r>
            <a:r>
              <a:rPr lang="pl-PL" sz="4900" b="1" i="1" u="sng" dirty="0"/>
              <a:t>1 stycznia 2018 r.</a:t>
            </a:r>
            <a:endParaRPr lang="pl-PL" sz="3400" b="1" i="1" u="sng" dirty="0">
              <a:ea typeface="Times New Roman"/>
              <a:cs typeface="Arial"/>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5307" y="4809367"/>
            <a:ext cx="1375172" cy="137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898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647926"/>
          </a:xfrm>
        </p:spPr>
        <p:txBody>
          <a:bodyPr/>
          <a:lstStyle/>
          <a:p>
            <a:r>
              <a:rPr lang="pl-PL" altLang="pl-PL" sz="3600" b="1" dirty="0">
                <a:solidFill>
                  <a:srgbClr val="00B050"/>
                </a:solidFill>
              </a:rPr>
              <a:t>ustawa </a:t>
            </a:r>
            <a:r>
              <a:rPr lang="pl-PL" altLang="pl-PL" sz="3600" b="1" dirty="0" err="1">
                <a:solidFill>
                  <a:srgbClr val="00B050"/>
                </a:solidFill>
              </a:rPr>
              <a:t>ooś</a:t>
            </a:r>
            <a:endParaRPr lang="pl-PL" dirty="0"/>
          </a:p>
        </p:txBody>
      </p:sp>
      <p:sp>
        <p:nvSpPr>
          <p:cNvPr id="3" name="Symbol zastępczy zawartości 2"/>
          <p:cNvSpPr>
            <a:spLocks noGrp="1"/>
          </p:cNvSpPr>
          <p:nvPr>
            <p:ph idx="1"/>
          </p:nvPr>
        </p:nvSpPr>
        <p:spPr>
          <a:xfrm>
            <a:off x="889930" y="1196754"/>
            <a:ext cx="10466615" cy="4929411"/>
          </a:xfrm>
        </p:spPr>
        <p:txBody>
          <a:bodyPr>
            <a:normAutofit fontScale="55000" lnSpcReduction="20000"/>
          </a:bodyPr>
          <a:lstStyle/>
          <a:p>
            <a:pPr marL="0" indent="0">
              <a:buNone/>
            </a:pPr>
            <a:r>
              <a:rPr lang="pl-PL" sz="3600" b="1" dirty="0"/>
              <a:t>Art. 66. 1. Raport o oddziaływaniu przedsięwzięcia na środowisko powinien </a:t>
            </a:r>
            <a:r>
              <a:rPr lang="pl-PL" sz="3600" b="1" dirty="0" smtClean="0"/>
              <a:t>zawierać</a:t>
            </a:r>
            <a:r>
              <a:rPr lang="pl-PL" sz="2900" b="1" u="sng" dirty="0" smtClean="0"/>
              <a:t> </a:t>
            </a:r>
            <a:r>
              <a:rPr lang="pl-PL" sz="3600" b="1" dirty="0">
                <a:solidFill>
                  <a:srgbClr val="0070C0"/>
                </a:solidFill>
              </a:rPr>
              <a:t>informacje umożliwiające analizę kryteriów wymienionych w art. 62 ust. 1 oraz zawierać</a:t>
            </a:r>
            <a:r>
              <a:rPr lang="pl-PL" sz="3600" b="1" dirty="0" smtClean="0">
                <a:solidFill>
                  <a:srgbClr val="0070C0"/>
                </a:solidFill>
              </a:rPr>
              <a:t>:</a:t>
            </a:r>
          </a:p>
          <a:p>
            <a:pPr marL="0" indent="0">
              <a:buNone/>
            </a:pPr>
            <a:r>
              <a:rPr lang="pl-PL" b="1" dirty="0"/>
              <a:t>1)  opis planowanego przedsięwzięcia, a w szczególności</a:t>
            </a:r>
            <a:r>
              <a:rPr lang="pl-PL" dirty="0" smtClean="0"/>
              <a:t>:</a:t>
            </a:r>
            <a:endParaRPr lang="pl-PL" b="1" dirty="0">
              <a:solidFill>
                <a:schemeClr val="tx2">
                  <a:lumMod val="60000"/>
                  <a:lumOff val="40000"/>
                </a:schemeClr>
              </a:solidFill>
            </a:endParaRPr>
          </a:p>
          <a:p>
            <a:pPr marL="0" indent="0">
              <a:buNone/>
            </a:pPr>
            <a:r>
              <a:rPr lang="pl-PL" dirty="0" smtClean="0"/>
              <a:t>a</a:t>
            </a:r>
            <a:r>
              <a:rPr lang="pl-PL" dirty="0"/>
              <a:t>)  </a:t>
            </a:r>
            <a:r>
              <a:rPr lang="pl-PL" b="1" dirty="0"/>
              <a:t>charakterystykę</a:t>
            </a:r>
            <a:r>
              <a:rPr lang="pl-PL" dirty="0"/>
              <a:t> całego przedsięwzięcia i warunki użytkowania terenu w fazie budowy i eksploatacji lub użytkowania</a:t>
            </a:r>
            <a:r>
              <a:rPr lang="pl-PL" dirty="0" smtClean="0"/>
              <a:t>,</a:t>
            </a:r>
            <a:r>
              <a:rPr lang="pl-PL" dirty="0"/>
              <a:t> </a:t>
            </a:r>
            <a:r>
              <a:rPr lang="pl-PL" i="1" dirty="0" smtClean="0">
                <a:solidFill>
                  <a:srgbClr val="0070C0"/>
                </a:solidFill>
              </a:rPr>
              <a:t>w </a:t>
            </a:r>
            <a:r>
              <a:rPr lang="pl-PL" i="1" dirty="0">
                <a:solidFill>
                  <a:srgbClr val="0070C0"/>
                </a:solidFill>
              </a:rPr>
              <a:t>tym w odniesieniu do obszarów szczególnego zagrożenia powodzią w rozumieniu art. 16 pkt 34 ustawy z dnia 20 lipca 2017 r. - Prawo wodne,";</a:t>
            </a:r>
          </a:p>
          <a:p>
            <a:pPr marL="0" indent="0">
              <a:buNone/>
            </a:pPr>
            <a:r>
              <a:rPr lang="pl-PL" dirty="0" smtClean="0"/>
              <a:t>b</a:t>
            </a:r>
            <a:r>
              <a:rPr lang="pl-PL" dirty="0"/>
              <a:t>)  główne </a:t>
            </a:r>
            <a:r>
              <a:rPr lang="pl-PL" b="1" dirty="0"/>
              <a:t>cechy charakterystyczne procesów </a:t>
            </a:r>
            <a:r>
              <a:rPr lang="pl-PL" dirty="0"/>
              <a:t>produkcyjnych,</a:t>
            </a:r>
          </a:p>
          <a:p>
            <a:pPr marL="514350" indent="-514350">
              <a:buFont typeface="Arial" charset="0"/>
              <a:buAutoNum type="alphaLcParenR" startAt="3"/>
              <a:defRPr/>
            </a:pPr>
            <a:r>
              <a:rPr lang="pl-PL" dirty="0" smtClean="0"/>
              <a:t>przewidywane </a:t>
            </a:r>
            <a:r>
              <a:rPr lang="pl-PL" b="1" dirty="0"/>
              <a:t>rodzaje i ilości zanieczyszczeń</a:t>
            </a:r>
            <a:r>
              <a:rPr lang="pl-PL" dirty="0"/>
              <a:t>, wynikające z funkcjonowania planowanego przedsięwzięcia</a:t>
            </a:r>
            <a:r>
              <a:rPr lang="pl-PL" dirty="0" smtClean="0"/>
              <a:t>;</a:t>
            </a:r>
            <a:r>
              <a:rPr lang="pl-PL" b="1" dirty="0">
                <a:solidFill>
                  <a:schemeClr val="tx2">
                    <a:lumMod val="60000"/>
                    <a:lumOff val="40000"/>
                  </a:schemeClr>
                </a:solidFill>
              </a:rPr>
              <a:t> </a:t>
            </a:r>
            <a:endParaRPr lang="pl-PL" b="1" dirty="0" smtClean="0">
              <a:solidFill>
                <a:schemeClr val="tx2">
                  <a:lumMod val="60000"/>
                  <a:lumOff val="40000"/>
                </a:schemeClr>
              </a:solidFill>
            </a:endParaRPr>
          </a:p>
          <a:p>
            <a:pPr marL="514350" indent="-514350">
              <a:buFont typeface="Arial" charset="0"/>
              <a:buAutoNum type="alphaLcParenR" startAt="3"/>
              <a:defRPr/>
            </a:pPr>
            <a:r>
              <a:rPr lang="pl-PL" b="1" dirty="0" smtClean="0">
                <a:solidFill>
                  <a:schemeClr val="tx2">
                    <a:lumMod val="60000"/>
                    <a:lumOff val="40000"/>
                  </a:schemeClr>
                </a:solidFill>
              </a:rPr>
              <a:t>informacje </a:t>
            </a:r>
            <a:r>
              <a:rPr lang="pl-PL" b="1" dirty="0">
                <a:solidFill>
                  <a:schemeClr val="tx2">
                    <a:lumMod val="60000"/>
                    <a:lumOff val="40000"/>
                  </a:schemeClr>
                </a:solidFill>
              </a:rPr>
              <a:t>o różnorodności biologicznej, wykorzystywaniu zasobów naturalnych, w tym gleby, wody i powierzchni ziemi,</a:t>
            </a:r>
          </a:p>
          <a:p>
            <a:pPr marL="0" indent="0">
              <a:buFont typeface="Arial" charset="0"/>
              <a:buNone/>
              <a:defRPr/>
            </a:pPr>
            <a:r>
              <a:rPr lang="pl-PL" b="1" dirty="0">
                <a:solidFill>
                  <a:schemeClr val="tx2">
                    <a:lumMod val="60000"/>
                    <a:lumOff val="40000"/>
                  </a:schemeClr>
                </a:solidFill>
              </a:rPr>
              <a:t>e)  informacje o zapotrzebowaniu na energię i jej zużyciu,</a:t>
            </a:r>
          </a:p>
          <a:p>
            <a:pPr marL="0" indent="0">
              <a:buFont typeface="Arial" charset="0"/>
              <a:buNone/>
              <a:defRPr/>
            </a:pPr>
            <a:r>
              <a:rPr lang="pl-PL" b="1" dirty="0">
                <a:solidFill>
                  <a:schemeClr val="tx2">
                    <a:lumMod val="60000"/>
                    <a:lumOff val="40000"/>
                  </a:schemeClr>
                </a:solidFill>
              </a:rPr>
              <a:t>f)  informacje o pracach rozbiórkowych dotyczących przedsięwzięć mogących znacząco oddziaływać na środowisko,</a:t>
            </a:r>
          </a:p>
          <a:p>
            <a:pPr marL="514350" indent="-514350">
              <a:buFont typeface="Arial" charset="0"/>
              <a:buAutoNum type="alphaLcParenR" startAt="7"/>
              <a:defRPr/>
            </a:pPr>
            <a:r>
              <a:rPr lang="pl-PL" b="1" dirty="0">
                <a:solidFill>
                  <a:schemeClr val="tx2">
                    <a:lumMod val="60000"/>
                    <a:lumOff val="40000"/>
                  </a:schemeClr>
                </a:solidFill>
              </a:rPr>
              <a:t>ocenione w oparciu o wiedzę naukową ryzyko wystąpienia poważnych awarii lub </a:t>
            </a:r>
            <a:r>
              <a:rPr lang="pl-PL" b="1" u="sng" dirty="0">
                <a:solidFill>
                  <a:schemeClr val="tx2">
                    <a:lumMod val="60000"/>
                    <a:lumOff val="40000"/>
                  </a:schemeClr>
                </a:solidFill>
              </a:rPr>
              <a:t>katastrof naturalnych </a:t>
            </a:r>
            <a:r>
              <a:rPr lang="pl-PL" b="1" dirty="0">
                <a:solidFill>
                  <a:schemeClr val="tx2">
                    <a:lumMod val="60000"/>
                    <a:lumOff val="40000"/>
                  </a:schemeClr>
                </a:solidFill>
              </a:rPr>
              <a:t>i budowlanych, przy uwzględnieniu używanych substancji i stosowanych technologii, </a:t>
            </a:r>
            <a:r>
              <a:rPr lang="pl-PL" b="1" u="sng" dirty="0">
                <a:solidFill>
                  <a:schemeClr val="tx2">
                    <a:lumMod val="60000"/>
                    <a:lumOff val="40000"/>
                  </a:schemeClr>
                </a:solidFill>
              </a:rPr>
              <a:t>w tym ryzyko związane ze zmianą klimatu;</a:t>
            </a:r>
          </a:p>
          <a:p>
            <a:pPr marL="0" indent="0">
              <a:buNone/>
              <a:defRPr/>
            </a:pPr>
            <a:endParaRPr lang="pl-PL" b="1" u="sng" dirty="0">
              <a:solidFill>
                <a:schemeClr val="tx2">
                  <a:lumMod val="60000"/>
                  <a:lumOff val="40000"/>
                </a:schemeClr>
              </a:solidFill>
            </a:endParaRPr>
          </a:p>
          <a:p>
            <a:endParaRPr lang="pl-PL" dirty="0" smtClean="0"/>
          </a:p>
          <a:p>
            <a:endParaRPr lang="pl-PL" dirty="0"/>
          </a:p>
        </p:txBody>
      </p:sp>
    </p:spTree>
    <p:extLst>
      <p:ext uri="{BB962C8B-B14F-4D97-AF65-F5344CB8AC3E}">
        <p14:creationId xmlns:p14="http://schemas.microsoft.com/office/powerpoint/2010/main" val="1762947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41003" y="274638"/>
            <a:ext cx="9429751" cy="562074"/>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r</a:t>
            </a:r>
            <a:r>
              <a:rPr lang="pl-PL" sz="2800" b="1" dirty="0">
                <a:solidFill>
                  <a:srgbClr val="00B050"/>
                </a:solidFill>
              </a:rPr>
              <a:t>aport o oddziaływaniu przedsięwzięcia na środowisko </a:t>
            </a:r>
            <a:endParaRPr lang="pl-PL" dirty="0"/>
          </a:p>
        </p:txBody>
      </p:sp>
      <p:sp>
        <p:nvSpPr>
          <p:cNvPr id="3" name="Symbol zastępczy zawartości 2"/>
          <p:cNvSpPr>
            <a:spLocks noGrp="1"/>
          </p:cNvSpPr>
          <p:nvPr>
            <p:ph idx="1"/>
          </p:nvPr>
        </p:nvSpPr>
        <p:spPr>
          <a:xfrm>
            <a:off x="1559411" y="908728"/>
            <a:ext cx="8988879" cy="5217443"/>
          </a:xfrm>
        </p:spPr>
        <p:txBody>
          <a:bodyPr>
            <a:normAutofit fontScale="32500" lnSpcReduction="20000"/>
          </a:bodyPr>
          <a:lstStyle/>
          <a:p>
            <a:pPr marL="0" indent="0">
              <a:buNone/>
              <a:defRPr/>
            </a:pPr>
            <a:r>
              <a:rPr lang="pl-PL" sz="5500" b="1" u="sng" dirty="0">
                <a:solidFill>
                  <a:schemeClr val="tx2">
                    <a:lumMod val="60000"/>
                    <a:lumOff val="40000"/>
                  </a:schemeClr>
                </a:solidFill>
              </a:rPr>
              <a:t>2</a:t>
            </a:r>
            <a:r>
              <a:rPr lang="pl-PL" sz="5500" b="1" dirty="0">
                <a:solidFill>
                  <a:schemeClr val="tx2">
                    <a:lumMod val="60000"/>
                    <a:lumOff val="40000"/>
                  </a:schemeClr>
                </a:solidFill>
              </a:rPr>
              <a:t>. opis elementów przyrodniczych środowiska </a:t>
            </a:r>
            <a:r>
              <a:rPr lang="pl-PL" sz="5500" dirty="0">
                <a:solidFill>
                  <a:schemeClr val="tx2">
                    <a:lumMod val="60000"/>
                    <a:lumOff val="40000"/>
                  </a:schemeClr>
                </a:solidFill>
              </a:rPr>
              <a:t>objętych zakresem przewidywanego oddziaływania planowanego przedsięwzięcia na środowisko, w tym:</a:t>
            </a:r>
          </a:p>
          <a:p>
            <a:pPr marL="0" indent="0">
              <a:buNone/>
              <a:defRPr/>
            </a:pPr>
            <a:r>
              <a:rPr lang="pl-PL" sz="5500" b="1" dirty="0">
                <a:solidFill>
                  <a:schemeClr val="tx2">
                    <a:lumMod val="60000"/>
                    <a:lumOff val="40000"/>
                  </a:schemeClr>
                </a:solidFill>
              </a:rPr>
              <a:t>a) elementów środowiska objętych ochroną na podstawie ustawy z dnia 16 kwietnia 2004 r. o ochronie przyrody oraz </a:t>
            </a:r>
            <a:r>
              <a:rPr lang="pl-PL" sz="5500" b="1" u="sng" dirty="0">
                <a:solidFill>
                  <a:schemeClr val="tx2">
                    <a:lumMod val="60000"/>
                    <a:lumOff val="40000"/>
                  </a:schemeClr>
                </a:solidFill>
              </a:rPr>
              <a:t>korytarzy ekologicznych </a:t>
            </a:r>
            <a:r>
              <a:rPr lang="pl-PL" sz="5500" b="1" dirty="0">
                <a:solidFill>
                  <a:schemeClr val="tx2">
                    <a:lumMod val="60000"/>
                    <a:lumOff val="40000"/>
                  </a:schemeClr>
                </a:solidFill>
              </a:rPr>
              <a:t>w rozumieniu tej ustawy,</a:t>
            </a:r>
          </a:p>
          <a:p>
            <a:pPr marL="0" indent="0">
              <a:buNone/>
              <a:defRPr/>
            </a:pPr>
            <a:r>
              <a:rPr lang="pl-PL" sz="5500" b="1" dirty="0">
                <a:solidFill>
                  <a:schemeClr val="tx2">
                    <a:lumMod val="60000"/>
                    <a:lumOff val="40000"/>
                  </a:schemeClr>
                </a:solidFill>
              </a:rPr>
              <a:t>b) właściwości </a:t>
            </a:r>
            <a:r>
              <a:rPr lang="pl-PL" sz="5500" b="1" dirty="0" err="1">
                <a:solidFill>
                  <a:schemeClr val="tx2">
                    <a:lumMod val="60000"/>
                    <a:lumOff val="40000"/>
                  </a:schemeClr>
                </a:solidFill>
              </a:rPr>
              <a:t>hydromorfologicznych</a:t>
            </a:r>
            <a:r>
              <a:rPr lang="pl-PL" sz="5500" b="1" dirty="0">
                <a:solidFill>
                  <a:schemeClr val="tx2">
                    <a:lumMod val="60000"/>
                    <a:lumOff val="40000"/>
                  </a:schemeClr>
                </a:solidFill>
              </a:rPr>
              <a:t>, fizykochemicznych, biologicznych i chemicznych wód;</a:t>
            </a:r>
          </a:p>
          <a:p>
            <a:pPr marL="0" indent="0">
              <a:buNone/>
              <a:defRPr/>
            </a:pPr>
            <a:r>
              <a:rPr lang="pl-PL" sz="5500" b="1" dirty="0">
                <a:solidFill>
                  <a:schemeClr val="tx2">
                    <a:lumMod val="60000"/>
                    <a:lumOff val="40000"/>
                  </a:schemeClr>
                </a:solidFill>
              </a:rPr>
              <a:t>2a)  </a:t>
            </a:r>
            <a:r>
              <a:rPr lang="pl-PL" sz="5500" b="1" u="sng" dirty="0">
                <a:solidFill>
                  <a:schemeClr val="tx2">
                    <a:lumMod val="60000"/>
                    <a:lumOff val="40000"/>
                  </a:schemeClr>
                </a:solidFill>
              </a:rPr>
              <a:t>wyniki inwentaryzacji przyrodniczej</a:t>
            </a:r>
            <a:r>
              <a:rPr lang="pl-PL" sz="5500" b="1" dirty="0">
                <a:solidFill>
                  <a:schemeClr val="tx2">
                    <a:lumMod val="60000"/>
                    <a:lumOff val="40000"/>
                  </a:schemeClr>
                </a:solidFill>
              </a:rPr>
              <a:t>, </a:t>
            </a:r>
            <a:r>
              <a:rPr lang="pl-PL" sz="5500" dirty="0">
                <a:solidFill>
                  <a:schemeClr val="tx2">
                    <a:lumMod val="60000"/>
                    <a:lumOff val="40000"/>
                  </a:schemeClr>
                </a:solidFill>
              </a:rPr>
              <a:t>przez którą rozumie się zbiór badań terenowych przeprowadzonych na potrzeby scharakteryzowania elementów środowiska przyrodniczego, jeżeli została przeprowadzona, wraz z opisem zastosowanej metodyki; wyniki inwentaryzacji przyrodniczej wraz z opisem metodyki stanowią załącznik do raportu;</a:t>
            </a:r>
          </a:p>
          <a:p>
            <a:pPr marL="0" indent="0">
              <a:buNone/>
              <a:defRPr/>
            </a:pPr>
            <a:r>
              <a:rPr lang="pl-PL" sz="5500" b="1" dirty="0">
                <a:solidFill>
                  <a:schemeClr val="tx2">
                    <a:lumMod val="60000"/>
                    <a:lumOff val="40000"/>
                  </a:schemeClr>
                </a:solidFill>
              </a:rPr>
              <a:t>2b)  inne dane, na podstawie których dokonano opisu elementów przyrodniczych;</a:t>
            </a:r>
          </a:p>
          <a:p>
            <a:pPr marL="0" indent="0">
              <a:buNone/>
            </a:pPr>
            <a:r>
              <a:rPr lang="pl-PL" sz="5500" b="1" dirty="0"/>
              <a:t>3a)  opis krajobrazu, </a:t>
            </a:r>
            <a:r>
              <a:rPr lang="pl-PL" sz="5500" dirty="0"/>
              <a:t>w którym dane przedsięwzięcie ma być zlokalizowane</a:t>
            </a:r>
            <a:r>
              <a:rPr lang="pl-PL" sz="5500" b="1" dirty="0"/>
              <a:t>;</a:t>
            </a:r>
          </a:p>
          <a:p>
            <a:pPr marL="514350" indent="-514350">
              <a:buAutoNum type="arabicParenR" startAt="4"/>
            </a:pPr>
            <a:r>
              <a:rPr lang="pl-PL" sz="5500" b="1" dirty="0"/>
              <a:t>opis przewidywanych skutków dla środowiska w przypadku niepodejmowania przedsięwzięcia;</a:t>
            </a:r>
          </a:p>
          <a:p>
            <a:pPr marL="0" indent="0">
              <a:buNone/>
            </a:pPr>
            <a:r>
              <a:rPr lang="pl-PL" sz="5500" b="1" dirty="0"/>
              <a:t>5)  opis analizowanych wariantów, w tym:</a:t>
            </a:r>
          </a:p>
          <a:p>
            <a:pPr marL="0" indent="0">
              <a:buNone/>
            </a:pPr>
            <a:r>
              <a:rPr lang="pl-PL" sz="5500" dirty="0"/>
              <a:t>a)  wariantu proponowanego przez wnioskodawcę oraz racjonalnego wariantu alternatywnego,</a:t>
            </a:r>
          </a:p>
          <a:p>
            <a:pPr marL="0" indent="0">
              <a:buNone/>
            </a:pPr>
            <a:r>
              <a:rPr lang="pl-PL" sz="5500" dirty="0"/>
              <a:t>b)  wariantu najkorzystniejszego dla środowiska</a:t>
            </a:r>
          </a:p>
          <a:p>
            <a:pPr marL="0" indent="0">
              <a:buNone/>
            </a:pPr>
            <a:r>
              <a:rPr lang="pl-PL" sz="5500" dirty="0"/>
              <a:t>wraz z uzasadnieniem ich wyboru;</a:t>
            </a:r>
          </a:p>
          <a:p>
            <a:pPr marL="0" indent="0">
              <a:buNone/>
              <a:defRPr/>
            </a:pPr>
            <a:endParaRPr lang="pl-PL" sz="4000" b="1" dirty="0">
              <a:solidFill>
                <a:schemeClr val="tx2">
                  <a:lumMod val="60000"/>
                  <a:lumOff val="40000"/>
                </a:schemeClr>
              </a:solidFill>
            </a:endParaRPr>
          </a:p>
          <a:p>
            <a:pPr marL="0" indent="0">
              <a:buNone/>
            </a:pPr>
            <a:endParaRPr lang="pl-PL" dirty="0"/>
          </a:p>
        </p:txBody>
      </p:sp>
    </p:spTree>
    <p:extLst>
      <p:ext uri="{BB962C8B-B14F-4D97-AF65-F5344CB8AC3E}">
        <p14:creationId xmlns:p14="http://schemas.microsoft.com/office/powerpoint/2010/main" val="251132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77768" y="274638"/>
            <a:ext cx="9674679" cy="778098"/>
          </a:xfrm>
        </p:spPr>
        <p:txBody>
          <a:bodyPr>
            <a:norm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sz="3600" dirty="0"/>
          </a:p>
        </p:txBody>
      </p:sp>
      <p:sp>
        <p:nvSpPr>
          <p:cNvPr id="3" name="Symbol zastępczy zawartości 2"/>
          <p:cNvSpPr>
            <a:spLocks noGrp="1"/>
          </p:cNvSpPr>
          <p:nvPr>
            <p:ph idx="1"/>
          </p:nvPr>
        </p:nvSpPr>
        <p:spPr>
          <a:xfrm>
            <a:off x="1567545" y="1052741"/>
            <a:ext cx="9013371" cy="5073427"/>
          </a:xfrm>
        </p:spPr>
        <p:txBody>
          <a:bodyPr>
            <a:normAutofit fontScale="55000" lnSpcReduction="20000"/>
          </a:bodyPr>
          <a:lstStyle/>
          <a:p>
            <a:pPr marL="0" indent="0">
              <a:buNone/>
            </a:pPr>
            <a:r>
              <a:rPr lang="pl-PL" b="1" dirty="0">
                <a:solidFill>
                  <a:srgbClr val="000000"/>
                </a:solidFill>
                <a:latin typeface="Times New Roman"/>
                <a:ea typeface="Open Sans"/>
                <a:cs typeface="Open Sans"/>
              </a:rPr>
              <a:t>6) </a:t>
            </a:r>
            <a:r>
              <a:rPr lang="pl-PL" b="1" dirty="0">
                <a:solidFill>
                  <a:srgbClr val="000000"/>
                </a:solidFill>
                <a:ea typeface="Open Sans"/>
                <a:cs typeface="Open Sans"/>
              </a:rPr>
              <a:t>określenie przewidywanego oddziaływania </a:t>
            </a:r>
            <a:r>
              <a:rPr lang="pl-PL" b="1" dirty="0" smtClean="0">
                <a:solidFill>
                  <a:srgbClr val="000000"/>
                </a:solidFill>
                <a:ea typeface="Open Sans"/>
                <a:cs typeface="Open Sans"/>
              </a:rPr>
              <a:t>analizowanych </a:t>
            </a:r>
            <a:r>
              <a:rPr lang="pl-PL" b="1" dirty="0">
                <a:solidFill>
                  <a:srgbClr val="000000"/>
                </a:solidFill>
                <a:ea typeface="Open Sans"/>
                <a:cs typeface="Open Sans"/>
              </a:rPr>
              <a:t>wariantów</a:t>
            </a:r>
            <a:r>
              <a:rPr lang="pl-PL" b="1" u="sng" dirty="0">
                <a:solidFill>
                  <a:srgbClr val="569748"/>
                </a:solidFill>
                <a:ea typeface="Open Sans"/>
                <a:cs typeface="Open Sans"/>
              </a:rPr>
              <a:t> </a:t>
            </a:r>
            <a:r>
              <a:rPr lang="pl-PL" b="1" u="sng" dirty="0">
                <a:solidFill>
                  <a:srgbClr val="0070C0"/>
                </a:solidFill>
                <a:ea typeface="Open Sans"/>
                <a:cs typeface="Open Sans"/>
              </a:rPr>
              <a:t>na środowisko</a:t>
            </a:r>
            <a:r>
              <a:rPr lang="pl-PL" b="1" dirty="0">
                <a:solidFill>
                  <a:srgbClr val="000000"/>
                </a:solidFill>
                <a:ea typeface="Open Sans"/>
                <a:cs typeface="Open Sans"/>
              </a:rPr>
              <a:t>, w tym również w przypadku wystąpienia poważnej awarii </a:t>
            </a:r>
            <a:r>
              <a:rPr lang="pl-PL" dirty="0">
                <a:solidFill>
                  <a:srgbClr val="000000"/>
                </a:solidFill>
                <a:ea typeface="Open Sans"/>
                <a:cs typeface="Open Sans"/>
              </a:rPr>
              <a:t>przemysłowej</a:t>
            </a:r>
            <a:r>
              <a:rPr lang="pl-PL" u="sng" dirty="0">
                <a:solidFill>
                  <a:srgbClr val="569748"/>
                </a:solidFill>
                <a:ea typeface="Open Sans"/>
                <a:cs typeface="Open Sans"/>
              </a:rPr>
              <a:t> </a:t>
            </a:r>
            <a:r>
              <a:rPr lang="pl-PL" b="1" u="sng" dirty="0">
                <a:solidFill>
                  <a:srgbClr val="0070C0"/>
                </a:solidFill>
                <a:ea typeface="Open Sans"/>
                <a:cs typeface="Open Sans"/>
              </a:rPr>
              <a:t>i katastrofy naturalnej i budowlanej, na klimat, w tym emisje gazów cieplarnianych i oddziaływania istotne z punktu widzenia dostosowania do zmian klimatu</a:t>
            </a:r>
            <a:r>
              <a:rPr lang="pl-PL" dirty="0">
                <a:solidFill>
                  <a:srgbClr val="000000"/>
                </a:solidFill>
                <a:ea typeface="Open Sans"/>
                <a:cs typeface="Open Sans"/>
              </a:rPr>
              <a:t>, a także możliwego transgranicznego oddziaływania na środowisko, a w przypadku drogi w transeuropejskiej sieci </a:t>
            </a:r>
            <a:r>
              <a:rPr lang="pl-PL" dirty="0" smtClean="0">
                <a:solidFill>
                  <a:srgbClr val="000000"/>
                </a:solidFill>
                <a:ea typeface="Open Sans"/>
                <a:cs typeface="Open Sans"/>
              </a:rPr>
              <a:t>drogowej</a:t>
            </a:r>
            <a:r>
              <a:rPr lang="pl-PL" u="sng" dirty="0" smtClean="0">
                <a:solidFill>
                  <a:srgbClr val="569748"/>
                </a:solidFill>
                <a:ea typeface="Open Sans"/>
                <a:cs typeface="Open Sans"/>
              </a:rPr>
              <a:t>,</a:t>
            </a:r>
            <a:r>
              <a:rPr lang="pl-PL" dirty="0" smtClean="0">
                <a:solidFill>
                  <a:srgbClr val="000000"/>
                </a:solidFill>
                <a:ea typeface="Open Sans"/>
                <a:cs typeface="Open Sans"/>
              </a:rPr>
              <a:t> </a:t>
            </a:r>
            <a:r>
              <a:rPr lang="pl-PL" dirty="0">
                <a:solidFill>
                  <a:srgbClr val="000000"/>
                </a:solidFill>
                <a:ea typeface="Open Sans"/>
                <a:cs typeface="Open Sans"/>
              </a:rPr>
              <a:t>także wpływu planowanej drogi na bezpieczeństwo ruchu drogowego</a:t>
            </a:r>
          </a:p>
          <a:p>
            <a:pPr marL="0" indent="0">
              <a:buNone/>
            </a:pPr>
            <a:r>
              <a:rPr lang="pl-PL" altLang="pl-PL" b="1" u="sng" dirty="0">
                <a:solidFill>
                  <a:srgbClr val="0070C0"/>
                </a:solidFill>
              </a:rPr>
              <a:t>6a) </a:t>
            </a:r>
            <a:r>
              <a:rPr lang="pl-PL" altLang="pl-PL" b="1" dirty="0">
                <a:solidFill>
                  <a:srgbClr val="0070C0"/>
                </a:solidFill>
              </a:rPr>
              <a:t>porównanie oddziaływań analizowanych wariantów na:</a:t>
            </a:r>
          </a:p>
          <a:p>
            <a:pPr marL="0" indent="0">
              <a:buNone/>
            </a:pPr>
            <a:r>
              <a:rPr lang="pl-PL" altLang="pl-PL" b="1" dirty="0">
                <a:solidFill>
                  <a:srgbClr val="0070C0"/>
                </a:solidFill>
              </a:rPr>
              <a:t>a) </a:t>
            </a:r>
            <a:r>
              <a:rPr lang="pl-PL" altLang="pl-PL" dirty="0">
                <a:solidFill>
                  <a:srgbClr val="0070C0"/>
                </a:solidFill>
              </a:rPr>
              <a:t>ludzi, rośliny, zwierzęta, grzyby i siedliska przyrodnicze, wodę i powietrze,</a:t>
            </a:r>
          </a:p>
          <a:p>
            <a:pPr marL="0" indent="0">
              <a:buNone/>
            </a:pPr>
            <a:r>
              <a:rPr lang="pl-PL" altLang="pl-PL" dirty="0">
                <a:solidFill>
                  <a:srgbClr val="0070C0"/>
                </a:solidFill>
              </a:rPr>
              <a:t>b) powierzchnię ziemi, z uwzględnieniem ruchów masowych ziemi, i krajobraz,</a:t>
            </a:r>
          </a:p>
          <a:p>
            <a:pPr marL="0" indent="0">
              <a:buNone/>
            </a:pPr>
            <a:r>
              <a:rPr lang="pl-PL" altLang="pl-PL" dirty="0">
                <a:solidFill>
                  <a:srgbClr val="0070C0"/>
                </a:solidFill>
              </a:rPr>
              <a:t>c) dobra materialne,</a:t>
            </a:r>
          </a:p>
          <a:p>
            <a:pPr marL="0" indent="0">
              <a:buNone/>
            </a:pPr>
            <a:r>
              <a:rPr lang="pl-PL" altLang="pl-PL" dirty="0">
                <a:solidFill>
                  <a:srgbClr val="0070C0"/>
                </a:solidFill>
              </a:rPr>
              <a:t>d) zabytki i krajobraz kulturowy, objęte istniejącą dokumentacją, w szczególności rejestrem lub ewidencją zabytków,</a:t>
            </a:r>
          </a:p>
          <a:p>
            <a:pPr marL="0" indent="0">
              <a:buNone/>
            </a:pPr>
            <a:r>
              <a:rPr lang="pl-PL" altLang="pl-PL" dirty="0">
                <a:solidFill>
                  <a:srgbClr val="0070C0"/>
                </a:solidFill>
              </a:rPr>
              <a:t>e) formy ochrony przyrody, o których mowa w art. 6 ust. 1 ustawy z dnia 16 kwietnia 2004 r. o ochronie przyrody, w tym na cele i przedmiot ochrony obszarów Natura 2000, oraz ciągłość łączących je korytarzy ekologicznych,</a:t>
            </a:r>
          </a:p>
          <a:p>
            <a:pPr marL="0" indent="0">
              <a:buNone/>
            </a:pPr>
            <a:r>
              <a:rPr lang="pl-PL" altLang="pl-PL" dirty="0">
                <a:solidFill>
                  <a:srgbClr val="0070C0"/>
                </a:solidFill>
              </a:rPr>
              <a:t>f) elementy wymienione w art. 68 ust. 2 pkt 2 lit. b, jeżeli zostały uwzględnione w raporcie o oddziaływaniu przedsięwzięcia na środowisko lub jeżeli są wymagane przez właściwy organ,</a:t>
            </a:r>
          </a:p>
          <a:p>
            <a:pPr marL="0" indent="0">
              <a:buNone/>
            </a:pPr>
            <a:r>
              <a:rPr lang="pl-PL" altLang="pl-PL" dirty="0">
                <a:solidFill>
                  <a:srgbClr val="0070C0"/>
                </a:solidFill>
              </a:rPr>
              <a:t>g) wzajemne oddziaływanie między elementami, o których mowa w lit. a-f;</a:t>
            </a:r>
          </a:p>
          <a:p>
            <a:pPr marL="0" indent="0">
              <a:buNone/>
              <a:defRPr/>
            </a:pPr>
            <a:endParaRPr lang="pl-PL" dirty="0">
              <a:solidFill>
                <a:srgbClr val="000000"/>
              </a:solidFill>
              <a:ea typeface="Open Sans"/>
              <a:cs typeface="Open Sans"/>
            </a:endParaRPr>
          </a:p>
          <a:p>
            <a:pPr marL="0" indent="0">
              <a:buNone/>
              <a:defRPr/>
            </a:pPr>
            <a:endParaRPr lang="pl-PL" dirty="0">
              <a:solidFill>
                <a:srgbClr val="000000"/>
              </a:solidFill>
              <a:ea typeface="Open Sans"/>
              <a:cs typeface="Open Sans"/>
            </a:endParaRPr>
          </a:p>
          <a:p>
            <a:pPr marL="0" indent="0">
              <a:buNone/>
              <a:defRPr/>
            </a:pPr>
            <a:endParaRPr lang="pl-PL" sz="2800" dirty="0">
              <a:solidFill>
                <a:srgbClr val="000000"/>
              </a:solidFill>
            </a:endParaRPr>
          </a:p>
        </p:txBody>
      </p:sp>
    </p:spTree>
    <p:extLst>
      <p:ext uri="{BB962C8B-B14F-4D97-AF65-F5344CB8AC3E}">
        <p14:creationId xmlns:p14="http://schemas.microsoft.com/office/powerpoint/2010/main" val="2854258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61409" y="250145"/>
            <a:ext cx="9576707" cy="562074"/>
          </a:xfrm>
        </p:spPr>
        <p:txBody>
          <a:bodyPr>
            <a:norm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sz="3600" dirty="0"/>
          </a:p>
        </p:txBody>
      </p:sp>
      <p:sp>
        <p:nvSpPr>
          <p:cNvPr id="3" name="Symbol zastępczy zawartości 2"/>
          <p:cNvSpPr>
            <a:spLocks noGrp="1"/>
          </p:cNvSpPr>
          <p:nvPr>
            <p:ph idx="1"/>
          </p:nvPr>
        </p:nvSpPr>
        <p:spPr>
          <a:xfrm>
            <a:off x="1600200" y="908728"/>
            <a:ext cx="9005207" cy="5217443"/>
          </a:xfrm>
        </p:spPr>
        <p:txBody>
          <a:bodyPr>
            <a:noAutofit/>
          </a:bodyPr>
          <a:lstStyle/>
          <a:p>
            <a:pPr marL="0" indent="0">
              <a:buNone/>
            </a:pPr>
            <a:r>
              <a:rPr lang="pl-PL" sz="1800" b="1" dirty="0"/>
              <a:t>7)  uzasadnienie proponowanego przez wnioskodawcę wariantu, ze wskazaniem jego oddziaływania na środowisko, w szczególności na</a:t>
            </a:r>
            <a:r>
              <a:rPr lang="pl-PL" sz="1800" dirty="0"/>
              <a:t>:</a:t>
            </a:r>
          </a:p>
          <a:p>
            <a:pPr marL="0" indent="0">
              <a:spcBef>
                <a:spcPts val="0"/>
              </a:spcBef>
              <a:buNone/>
            </a:pPr>
            <a:r>
              <a:rPr lang="pl-PL" sz="1800" dirty="0"/>
              <a:t>a)  ludzi, rośliny, zwierzęta, grzyby i siedliska przyrodnicze, wodę i powietrze,</a:t>
            </a:r>
          </a:p>
          <a:p>
            <a:pPr marL="0" indent="0">
              <a:spcBef>
                <a:spcPts val="0"/>
              </a:spcBef>
              <a:buNone/>
            </a:pPr>
            <a:r>
              <a:rPr lang="pl-PL" sz="1800" dirty="0"/>
              <a:t>b)  powierzchnię ziemi, z uwzględnieniem ruchów masowych ziemi, klimat i krajobraz,</a:t>
            </a:r>
          </a:p>
          <a:p>
            <a:pPr marL="0" indent="0">
              <a:spcBef>
                <a:spcPts val="0"/>
              </a:spcBef>
              <a:buNone/>
            </a:pPr>
            <a:r>
              <a:rPr lang="pl-PL" sz="1800" dirty="0"/>
              <a:t>c)  dobra materialne,</a:t>
            </a:r>
          </a:p>
          <a:p>
            <a:pPr marL="0" indent="0">
              <a:spcBef>
                <a:spcPts val="0"/>
              </a:spcBef>
              <a:buNone/>
            </a:pPr>
            <a:r>
              <a:rPr lang="pl-PL" sz="1800" dirty="0"/>
              <a:t>d)  zabytki i krajobraz kulturowy, objęte istniejącą dokumentacją, w szczególności rejestrem lub ewidencją zabytków,</a:t>
            </a:r>
          </a:p>
          <a:p>
            <a:pPr marL="0" indent="0">
              <a:spcBef>
                <a:spcPts val="0"/>
              </a:spcBef>
              <a:buNone/>
            </a:pPr>
            <a:r>
              <a:rPr lang="pl-PL" sz="1800" dirty="0"/>
              <a:t>da)  krajobraz, </a:t>
            </a:r>
          </a:p>
          <a:p>
            <a:pPr marL="0" indent="0">
              <a:spcBef>
                <a:spcPts val="0"/>
              </a:spcBef>
              <a:buNone/>
            </a:pPr>
            <a:r>
              <a:rPr lang="pl-PL" sz="1800" dirty="0"/>
              <a:t>e)  wzajemne oddziaływanie między elementami, o których mowa w lit. a-da,</a:t>
            </a:r>
          </a:p>
          <a:p>
            <a:pPr marL="0" indent="0">
              <a:spcBef>
                <a:spcPts val="0"/>
              </a:spcBef>
              <a:buNone/>
            </a:pPr>
            <a:r>
              <a:rPr lang="pl-PL" sz="1800" dirty="0"/>
              <a:t>f)  bezpieczeństwo ruchu drogowego w przypadku drogi w transeuropejskiej sieci drogowej;</a:t>
            </a:r>
          </a:p>
          <a:p>
            <a:pPr marL="0" indent="0">
              <a:buNone/>
            </a:pPr>
            <a:r>
              <a:rPr lang="pl-PL" sz="1800" b="1" dirty="0"/>
              <a:t>8)  opis metod prognozowania zastosowanych przez wnioskodawcę oraz opis przewidywanych znaczących oddziaływań planowanego przedsięwzięcia na środowisko, obejmujący bezpośrednie, pośrednie, wtórne, skumulowane, krótko-, średnio- i długoterminowe, stałe i chwilowe oddziaływania na środowisko, wynikające z:</a:t>
            </a:r>
          </a:p>
          <a:p>
            <a:pPr marL="0" indent="0">
              <a:spcBef>
                <a:spcPts val="0"/>
              </a:spcBef>
              <a:buNone/>
            </a:pPr>
            <a:r>
              <a:rPr lang="pl-PL" sz="1800" dirty="0"/>
              <a:t>a)  istnienia przedsięwzięcia,</a:t>
            </a:r>
          </a:p>
          <a:p>
            <a:pPr marL="0" indent="0">
              <a:spcBef>
                <a:spcPts val="0"/>
              </a:spcBef>
              <a:buNone/>
            </a:pPr>
            <a:r>
              <a:rPr lang="pl-PL" sz="1800" dirty="0"/>
              <a:t>b)  wykorzystywania zasobów środowiska,</a:t>
            </a:r>
          </a:p>
          <a:p>
            <a:pPr marL="0" indent="0">
              <a:spcBef>
                <a:spcPts val="0"/>
              </a:spcBef>
              <a:buNone/>
            </a:pPr>
            <a:r>
              <a:rPr lang="pl-PL" sz="1800" dirty="0"/>
              <a:t>c)  emisji;</a:t>
            </a:r>
          </a:p>
          <a:p>
            <a:pPr marL="0" indent="0">
              <a:buNone/>
            </a:pPr>
            <a:endParaRPr lang="pl-PL" sz="1600" dirty="0"/>
          </a:p>
        </p:txBody>
      </p:sp>
    </p:spTree>
    <p:extLst>
      <p:ext uri="{BB962C8B-B14F-4D97-AF65-F5344CB8AC3E}">
        <p14:creationId xmlns:p14="http://schemas.microsoft.com/office/powerpoint/2010/main" val="2090785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88"/>
            <a:ext cx="10972800" cy="843855"/>
          </a:xfrm>
        </p:spPr>
        <p:txBody>
          <a:bodyPr>
            <a:norm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sz="4000" dirty="0"/>
          </a:p>
        </p:txBody>
      </p:sp>
      <p:sp>
        <p:nvSpPr>
          <p:cNvPr id="3" name="Symbol zastępczy zawartości 2"/>
          <p:cNvSpPr>
            <a:spLocks noGrp="1"/>
          </p:cNvSpPr>
          <p:nvPr>
            <p:ph idx="1"/>
          </p:nvPr>
        </p:nvSpPr>
        <p:spPr>
          <a:xfrm>
            <a:off x="1257301" y="1306294"/>
            <a:ext cx="9878787" cy="4819883"/>
          </a:xfrm>
        </p:spPr>
        <p:txBody>
          <a:bodyPr>
            <a:normAutofit fontScale="70000" lnSpcReduction="20000"/>
          </a:bodyPr>
          <a:lstStyle/>
          <a:p>
            <a:pPr marL="0" indent="0">
              <a:buNone/>
            </a:pPr>
            <a:r>
              <a:rPr lang="pl-PL" b="1" dirty="0"/>
              <a:t>9)  opis przewidywanych działań mających na celu zapobieganie, ograniczanie lub kompensację przyrodniczą negatywnych oddziaływań na środowisko, </a:t>
            </a:r>
            <a:r>
              <a:rPr lang="pl-PL" dirty="0"/>
              <a:t>w szczególności na cele i przedmiot ochrony obszaru Natura 2000 oraz integralność tego obszaru;</a:t>
            </a:r>
          </a:p>
          <a:p>
            <a:pPr marL="0" indent="0">
              <a:buNone/>
            </a:pPr>
            <a:r>
              <a:rPr lang="pl-PL" b="1" dirty="0"/>
              <a:t>10)  dla dróg będących przedsięwzięciami mogącymi zawsze znacząco oddziaływać na środowisko:</a:t>
            </a:r>
          </a:p>
          <a:p>
            <a:pPr marL="0" indent="0">
              <a:buNone/>
            </a:pPr>
            <a:r>
              <a:rPr lang="pl-PL" dirty="0"/>
              <a:t>a)  określenie założeń do:</a:t>
            </a:r>
          </a:p>
          <a:p>
            <a:pPr marL="0" indent="0">
              <a:buNone/>
            </a:pPr>
            <a:r>
              <a:rPr lang="pl-PL" dirty="0"/>
              <a:t>–  ratowniczych badań zidentyfikowanych zabytków znajdujących się na obszarze planowanego przedsięwzięcia, odkrywanych w trakcie robót budowlanych,</a:t>
            </a:r>
          </a:p>
          <a:p>
            <a:pPr marL="0" indent="0">
              <a:buNone/>
            </a:pPr>
            <a:r>
              <a:rPr lang="pl-PL" dirty="0"/>
              <a:t>–  programu zabezpieczenia istniejących zabytków przed negatywnym oddziaływaniem planowanego przedsięwzięcia oraz ochrony krajobrazu kulturowego,</a:t>
            </a:r>
          </a:p>
          <a:p>
            <a:pPr marL="0" indent="0">
              <a:buNone/>
            </a:pPr>
            <a:r>
              <a:rPr lang="pl-PL" dirty="0"/>
              <a:t>b)  analizę i ocenę możliwych zagrożeń i szkód dla zabytków chronionych na podstawie przepisów o ochronie zabytków i opiece nad zabytkami, w szczególności zabytków archeologicznych, w sąsiedztwie lub w bezpośrednim zasięgu oddziaływania planowanego przedsięwzięcia;</a:t>
            </a:r>
          </a:p>
          <a:p>
            <a:pPr marL="0" indent="0">
              <a:buNone/>
            </a:pPr>
            <a:endParaRPr lang="pl-PL" dirty="0"/>
          </a:p>
        </p:txBody>
      </p:sp>
    </p:spTree>
    <p:extLst>
      <p:ext uri="{BB962C8B-B14F-4D97-AF65-F5344CB8AC3E}">
        <p14:creationId xmlns:p14="http://schemas.microsoft.com/office/powerpoint/2010/main" val="3779644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sz="4000" dirty="0"/>
          </a:p>
        </p:txBody>
      </p:sp>
      <p:sp>
        <p:nvSpPr>
          <p:cNvPr id="3" name="Symbol zastępczy zawartości 2"/>
          <p:cNvSpPr>
            <a:spLocks noGrp="1"/>
          </p:cNvSpPr>
          <p:nvPr>
            <p:ph idx="1"/>
          </p:nvPr>
        </p:nvSpPr>
        <p:spPr>
          <a:xfrm>
            <a:off x="1102181" y="1175662"/>
            <a:ext cx="9821635" cy="5110843"/>
          </a:xfrm>
        </p:spPr>
        <p:txBody>
          <a:bodyPr>
            <a:normAutofit fontScale="92500" lnSpcReduction="20000"/>
          </a:bodyPr>
          <a:lstStyle/>
          <a:p>
            <a:pPr marL="0" indent="0">
              <a:buNone/>
            </a:pPr>
            <a:r>
              <a:rPr lang="pl-PL" sz="2200" b="1" dirty="0"/>
              <a:t>10a)  dla instalacji do spalania paliw w celu wytwarzania energii elektrycznej, o elektrycznej mocy znamionowej nie mniejszej niż 300 MW ocenę gotowości instalacji do wychwytywania dwutlenku węgla,</a:t>
            </a:r>
            <a:r>
              <a:rPr lang="pl-PL" sz="2200" dirty="0"/>
              <a:t> określoną na podstawie analizy:</a:t>
            </a:r>
          </a:p>
          <a:p>
            <a:pPr marL="0" indent="0">
              <a:buNone/>
            </a:pPr>
            <a:r>
              <a:rPr lang="pl-PL" sz="2200" dirty="0"/>
              <a:t>a)  dostępności podziemnych składowisk dwutlenku węgla,</a:t>
            </a:r>
          </a:p>
          <a:p>
            <a:pPr marL="0" indent="0">
              <a:buNone/>
            </a:pPr>
            <a:r>
              <a:rPr lang="pl-PL" sz="2200" dirty="0"/>
              <a:t>b)  wykonalności technicznej i ekonomicznej sieci transportowych dwutlenku węgla;</a:t>
            </a:r>
          </a:p>
          <a:p>
            <a:pPr marL="0" indent="0">
              <a:buNone/>
            </a:pPr>
            <a:r>
              <a:rPr lang="pl-PL" sz="2200" dirty="0"/>
              <a:t>11)  jeżeli planowane przedsięwzięcie jest związane z użyciem instalacji, </a:t>
            </a:r>
            <a:r>
              <a:rPr lang="pl-PL" sz="2200" b="1" dirty="0"/>
              <a:t>porównanie proponowanej technologii z technologią spełniającą wymagania, o których mowa w art. 143 ustawy z dnia 27 kwietnia 2001 r. - Prawo ochrony środowiska;</a:t>
            </a:r>
          </a:p>
          <a:p>
            <a:pPr marL="0" indent="0">
              <a:buNone/>
            </a:pPr>
            <a:r>
              <a:rPr lang="pl-PL" sz="2200" dirty="0"/>
              <a:t>11a)  </a:t>
            </a:r>
            <a:r>
              <a:rPr lang="pl-PL" sz="2200" b="1" u="sng" dirty="0">
                <a:solidFill>
                  <a:srgbClr val="0070C0"/>
                </a:solidFill>
              </a:rPr>
              <a:t>odniesienie się do celów środowiskowych </a:t>
            </a:r>
            <a:r>
              <a:rPr lang="pl-PL" sz="2200" u="sng" dirty="0">
                <a:solidFill>
                  <a:srgbClr val="0070C0"/>
                </a:solidFill>
              </a:rPr>
              <a:t>wynikających z dokumentów strategicznych istotnych z punktu widzenia realizacji przedsięwzięcia</a:t>
            </a:r>
            <a:r>
              <a:rPr lang="pl-PL" sz="2200" b="1" u="sng" dirty="0">
                <a:solidFill>
                  <a:srgbClr val="0070C0"/>
                </a:solidFill>
              </a:rPr>
              <a:t>;</a:t>
            </a:r>
            <a:endParaRPr lang="pl-PL" sz="2200" dirty="0"/>
          </a:p>
          <a:p>
            <a:pPr marL="0" indent="0">
              <a:buNone/>
            </a:pPr>
            <a:r>
              <a:rPr lang="pl-PL" sz="2200" b="1" dirty="0" smtClean="0"/>
              <a:t>12) wskazanie</a:t>
            </a:r>
            <a:r>
              <a:rPr lang="pl-PL" sz="2200" b="1" dirty="0"/>
              <a:t>, czy dla planowanego przedsięwzięcia jest konieczne ustanowienie obszaru ograniczonego użytkowania </a:t>
            </a:r>
            <a:r>
              <a:rPr lang="pl-PL" sz="2200" dirty="0"/>
              <a:t>w rozumieniu przepisów ustawy z dnia 27 kwietnia 2001 r. - Prawo ochrony środowiska, oraz określenie granic takiego obszaru, ograniczeń w zakresie przeznaczenia terenu, wymagań technicznych dotyczących obiektów budowlanych i sposobów korzystania z nich; nie dotyczy to przedsięwzięć polegających na budowie drogi krajowej</a:t>
            </a:r>
            <a:r>
              <a:rPr lang="pl-PL" sz="2200" dirty="0" smtClean="0"/>
              <a:t>;</a:t>
            </a:r>
          </a:p>
          <a:p>
            <a:pPr marL="0" indent="0">
              <a:buNone/>
            </a:pPr>
            <a:r>
              <a:rPr lang="pl-PL" sz="2200" b="1" dirty="0"/>
              <a:t>13)  przedstawienie zagadnień w formie graficznej;</a:t>
            </a:r>
          </a:p>
          <a:p>
            <a:pPr marL="0" indent="0">
              <a:buNone/>
            </a:pPr>
            <a:endParaRPr lang="pl-PL" sz="2200" b="1" dirty="0"/>
          </a:p>
          <a:p>
            <a:pPr marL="0" indent="0">
              <a:buNone/>
            </a:pPr>
            <a:endParaRPr lang="pl-PL" dirty="0"/>
          </a:p>
        </p:txBody>
      </p:sp>
    </p:spTree>
    <p:extLst>
      <p:ext uri="{BB962C8B-B14F-4D97-AF65-F5344CB8AC3E}">
        <p14:creationId xmlns:p14="http://schemas.microsoft.com/office/powerpoint/2010/main" val="3004403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41054" y="274638"/>
            <a:ext cx="8825593" cy="778098"/>
          </a:xfrm>
        </p:spPr>
        <p:txBody>
          <a:bodyPr>
            <a:no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sz="3600" dirty="0"/>
          </a:p>
        </p:txBody>
      </p:sp>
      <p:sp>
        <p:nvSpPr>
          <p:cNvPr id="3" name="Symbol zastępczy zawartości 2"/>
          <p:cNvSpPr>
            <a:spLocks noGrp="1"/>
          </p:cNvSpPr>
          <p:nvPr>
            <p:ph idx="1"/>
          </p:nvPr>
        </p:nvSpPr>
        <p:spPr>
          <a:xfrm>
            <a:off x="1298123" y="1045030"/>
            <a:ext cx="9258300" cy="5081135"/>
          </a:xfrm>
        </p:spPr>
        <p:txBody>
          <a:bodyPr>
            <a:noAutofit/>
          </a:bodyPr>
          <a:lstStyle/>
          <a:p>
            <a:pPr marL="0" indent="0">
              <a:buNone/>
            </a:pPr>
            <a:r>
              <a:rPr lang="pl-PL" sz="2000" b="1" dirty="0" smtClean="0"/>
              <a:t>14</a:t>
            </a:r>
            <a:r>
              <a:rPr lang="pl-PL" sz="2000" b="1" dirty="0"/>
              <a:t>)  przedstawienie zagadnień w formie kartograficznej </a:t>
            </a:r>
            <a:r>
              <a:rPr lang="pl-PL" sz="2000" dirty="0"/>
              <a:t>w skali odpowiadającej przedmiotowi i szczegółowości analizowanych w raporcie zagadnień oraz umożliwiającej kompleksowe przedstawienie przeprowadzonych analiz oddziaływania przedsięwzięcia na środowisko;</a:t>
            </a:r>
          </a:p>
          <a:p>
            <a:pPr marL="0" indent="0">
              <a:buNone/>
            </a:pPr>
            <a:r>
              <a:rPr lang="pl-PL" sz="2000" b="1" dirty="0"/>
              <a:t>15)  analizę możliwych konfliktów społecznych </a:t>
            </a:r>
            <a:r>
              <a:rPr lang="pl-PL" sz="2000" dirty="0"/>
              <a:t>związanych z planowanym przedsięwzięciem;</a:t>
            </a:r>
          </a:p>
          <a:p>
            <a:pPr marL="0" indent="0">
              <a:buNone/>
            </a:pPr>
            <a:r>
              <a:rPr lang="pl-PL" sz="2000" b="1" dirty="0"/>
              <a:t>16)  przedstawienie propozycji monitoringu </a:t>
            </a:r>
            <a:r>
              <a:rPr lang="pl-PL" sz="2000" dirty="0"/>
              <a:t>oddziaływania planowanego przedsięwzięcia na etapie jego budowy i eksploatacji lub użytkowania, w szczególności na cele i przedmiot ochrony obszaru Natura 2000 oraz integralność tego obszaru;</a:t>
            </a:r>
          </a:p>
          <a:p>
            <a:pPr marL="0" indent="0">
              <a:buNone/>
            </a:pPr>
            <a:r>
              <a:rPr lang="pl-PL" sz="2000" b="1" dirty="0"/>
              <a:t>17)  wskazanie trudności wynikających z niedostatków techniki lub luk we współczesnej wiedzy, jakie napotkano, opracowując raport;</a:t>
            </a:r>
          </a:p>
          <a:p>
            <a:pPr marL="0" indent="0">
              <a:buNone/>
              <a:defRPr/>
            </a:pPr>
            <a:r>
              <a:rPr lang="pl-PL" sz="2000" b="1" dirty="0" smtClean="0"/>
              <a:t>18) streszczenie </a:t>
            </a:r>
            <a:r>
              <a:rPr lang="pl-PL" sz="2000" b="1" dirty="0"/>
              <a:t>w języku niespecjalistycznym </a:t>
            </a:r>
            <a:r>
              <a:rPr lang="pl-PL" sz="2000" dirty="0"/>
              <a:t>informacji zawartych w raporcie, w odniesieniu do każdego elementu raportu</a:t>
            </a:r>
            <a:r>
              <a:rPr lang="pl-PL" sz="2000" dirty="0" smtClean="0"/>
              <a:t>;</a:t>
            </a:r>
            <a:endParaRPr lang="pl-PL" sz="2000" dirty="0"/>
          </a:p>
        </p:txBody>
      </p:sp>
    </p:spTree>
    <p:extLst>
      <p:ext uri="{BB962C8B-B14F-4D97-AF65-F5344CB8AC3E}">
        <p14:creationId xmlns:p14="http://schemas.microsoft.com/office/powerpoint/2010/main" val="2246982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88"/>
            <a:ext cx="10972800" cy="794883"/>
          </a:xfrm>
        </p:spPr>
        <p:txBody>
          <a:bodyPr>
            <a:norm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r</a:t>
            </a:r>
            <a:r>
              <a:rPr lang="pl-PL" sz="2400" b="1" dirty="0">
                <a:solidFill>
                  <a:srgbClr val="00B050"/>
                </a:solidFill>
              </a:rPr>
              <a:t>aport o oddziaływaniu przedsięwzięcia na środowisko </a:t>
            </a:r>
            <a:endParaRPr lang="pl-PL" sz="4000" dirty="0"/>
          </a:p>
        </p:txBody>
      </p:sp>
      <p:sp>
        <p:nvSpPr>
          <p:cNvPr id="3" name="Symbol zastępczy zawartości 2"/>
          <p:cNvSpPr>
            <a:spLocks noGrp="1"/>
          </p:cNvSpPr>
          <p:nvPr>
            <p:ph idx="1"/>
          </p:nvPr>
        </p:nvSpPr>
        <p:spPr>
          <a:xfrm>
            <a:off x="857253" y="1053195"/>
            <a:ext cx="10368643" cy="5072971"/>
          </a:xfrm>
        </p:spPr>
        <p:txBody>
          <a:bodyPr>
            <a:normAutofit fontScale="62500" lnSpcReduction="20000"/>
          </a:bodyPr>
          <a:lstStyle/>
          <a:p>
            <a:pPr marL="0" indent="0">
              <a:buNone/>
              <a:defRPr/>
            </a:pPr>
            <a:r>
              <a:rPr lang="pl-PL" b="1" dirty="0"/>
              <a:t>19)</a:t>
            </a:r>
            <a:r>
              <a:rPr lang="pl-PL" dirty="0"/>
              <a:t>  </a:t>
            </a:r>
            <a:r>
              <a:rPr lang="pl-PL" b="1" u="sng" dirty="0">
                <a:solidFill>
                  <a:srgbClr val="0070C0"/>
                </a:solidFill>
              </a:rPr>
              <a:t>podpis autora</a:t>
            </a:r>
            <a:r>
              <a:rPr lang="pl-PL" b="1" dirty="0">
                <a:solidFill>
                  <a:srgbClr val="0070C0"/>
                </a:solidFill>
              </a:rPr>
              <a:t>, a w przypadku gdy wykonawcą raportu jest zespół autorów - kierującego tym zespołem, wraz z podaniem imienia i nazwiska oraz daty sporządzenia raportu;</a:t>
            </a:r>
          </a:p>
          <a:p>
            <a:pPr marL="0" indent="0">
              <a:buNone/>
              <a:defRPr/>
            </a:pPr>
            <a:r>
              <a:rPr lang="pl-PL" b="1" dirty="0" smtClean="0">
                <a:solidFill>
                  <a:srgbClr val="0070C0"/>
                </a:solidFill>
              </a:rPr>
              <a:t>19a</a:t>
            </a:r>
            <a:r>
              <a:rPr lang="pl-PL" b="1" dirty="0">
                <a:solidFill>
                  <a:srgbClr val="0070C0"/>
                </a:solidFill>
              </a:rPr>
              <a:t>)  </a:t>
            </a:r>
            <a:r>
              <a:rPr lang="pl-PL" b="1" u="sng" dirty="0">
                <a:solidFill>
                  <a:srgbClr val="0070C0"/>
                </a:solidFill>
              </a:rPr>
              <a:t>oświadczenie autora</a:t>
            </a:r>
            <a:r>
              <a:rPr lang="pl-PL" b="1" dirty="0">
                <a:solidFill>
                  <a:srgbClr val="0070C0"/>
                </a:solidFill>
              </a:rPr>
              <a:t>, a w przypadku gdy wykonawcą raportu jest zespół autorów - kierującego tym zespołem, o spełnieniu wymagań, o których mowa w art. 74a ust. 2, stanowiące załącznik do raportu</a:t>
            </a:r>
            <a:r>
              <a:rPr lang="pl-PL" b="1" u="sng" dirty="0">
                <a:solidFill>
                  <a:srgbClr val="0070C0"/>
                </a:solidFill>
              </a:rPr>
              <a:t>;</a:t>
            </a:r>
            <a:endParaRPr lang="pl-PL" dirty="0"/>
          </a:p>
          <a:p>
            <a:pPr marL="0" indent="0">
              <a:buNone/>
            </a:pPr>
            <a:r>
              <a:rPr lang="pl-PL" b="1" dirty="0"/>
              <a:t>20)  źródła informacji stanowiące podstawę do sporządzenia raportu</a:t>
            </a:r>
          </a:p>
          <a:p>
            <a:pPr marL="0" indent="0">
              <a:buNone/>
            </a:pPr>
            <a:endParaRPr lang="pl-PL" dirty="0" smtClean="0"/>
          </a:p>
          <a:p>
            <a:pPr marL="0" indent="0">
              <a:buNone/>
            </a:pPr>
            <a:r>
              <a:rPr lang="pl-PL" dirty="0" smtClean="0"/>
              <a:t>4</a:t>
            </a:r>
            <a:r>
              <a:rPr lang="pl-PL" dirty="0"/>
              <a:t>. Jeżeli dla planowanego przedsięwzięcia jest konieczne ustanowienie </a:t>
            </a:r>
            <a:r>
              <a:rPr lang="pl-PL" b="1" dirty="0"/>
              <a:t>obszaru ograniczonego użytkowania</a:t>
            </a:r>
            <a:r>
              <a:rPr lang="pl-PL" dirty="0"/>
              <a:t>, do raportu powinna być załączona poświadczona przez właściwy organ kopia mapy ewidencyjnej z zaznaczonym przebiegiem granic obszaru, na którym jest konieczne utworzenie obszaru ograniczonego użytkowania. Nie dotyczy to przedsięwzięć polegających na budowie drogi krajowej.</a:t>
            </a:r>
          </a:p>
          <a:p>
            <a:pPr marL="0" indent="0">
              <a:buNone/>
            </a:pPr>
            <a:r>
              <a:rPr lang="pl-PL" dirty="0"/>
              <a:t>5. Jeżeli planowane przedsięwzięcie jest związane z użyciem instalacji objętej obowiązkiem uzyskania pozwolenia zintegrowanego, raport o oddziaływaniu przedsięwzięcia na środowisko powinien zawierać porównanie proponowanej techniki z najlepszymi dostępnymi technikami.</a:t>
            </a:r>
          </a:p>
          <a:p>
            <a:pPr marL="0" indent="0">
              <a:buNone/>
            </a:pPr>
            <a:r>
              <a:rPr lang="pl-PL" dirty="0"/>
              <a:t>6. Raport o oddziaływaniu przedsięwzięcia na środowisko powinien uwzględniać oddziaływanie przedsięwzięcia na etapach jego realizacji, eksploatacji lub użytkowania oraz likwidacji.</a:t>
            </a:r>
          </a:p>
          <a:p>
            <a:pPr marL="0" indent="0">
              <a:buNone/>
            </a:pPr>
            <a:endParaRPr lang="pl-PL" dirty="0"/>
          </a:p>
        </p:txBody>
      </p:sp>
    </p:spTree>
    <p:extLst>
      <p:ext uri="{BB962C8B-B14F-4D97-AF65-F5344CB8AC3E}">
        <p14:creationId xmlns:p14="http://schemas.microsoft.com/office/powerpoint/2010/main" val="669500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53"/>
            <a:ext cx="10972800" cy="639748"/>
          </a:xfrm>
        </p:spPr>
        <p:txBody>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824617" y="938899"/>
            <a:ext cx="10148207" cy="5195435"/>
          </a:xfrm>
        </p:spPr>
        <p:txBody>
          <a:bodyPr>
            <a:normAutofit fontScale="47500" lnSpcReduction="20000"/>
          </a:bodyPr>
          <a:lstStyle/>
          <a:p>
            <a:pPr marL="0" indent="0">
              <a:buNone/>
              <a:defRPr/>
            </a:pPr>
            <a:r>
              <a:rPr lang="pl-PL" sz="3800" b="1" dirty="0">
                <a:solidFill>
                  <a:srgbClr val="0070C0"/>
                </a:solidFill>
              </a:rPr>
              <a:t>Art. 74a. 1. Prognozę oddziaływania na środowisko, raport o oddziaływaniu przedsięwzięcia na środowisko oraz raport o oddziaływaniu przedsięwzięcia na obszar Natura 2000 sporządza osoba, o której mowa w </a:t>
            </a:r>
            <a:r>
              <a:rPr lang="pl-PL" sz="3800" b="1" dirty="0" smtClean="0">
                <a:solidFill>
                  <a:srgbClr val="0070C0"/>
                </a:solidFill>
              </a:rPr>
              <a:t>ust. 2</a:t>
            </a:r>
            <a:r>
              <a:rPr lang="pl-PL" sz="3800" b="1" dirty="0">
                <a:solidFill>
                  <a:srgbClr val="0070C0"/>
                </a:solidFill>
              </a:rPr>
              <a:t>.</a:t>
            </a:r>
          </a:p>
          <a:p>
            <a:pPr marL="0" indent="0">
              <a:buNone/>
              <a:defRPr/>
            </a:pPr>
            <a:r>
              <a:rPr lang="pl-PL" sz="3800" b="1" dirty="0">
                <a:solidFill>
                  <a:srgbClr val="0070C0"/>
                </a:solidFill>
              </a:rPr>
              <a:t>2. </a:t>
            </a:r>
            <a:r>
              <a:rPr lang="pl-PL" sz="3800" b="1" u="sng" dirty="0">
                <a:solidFill>
                  <a:srgbClr val="0070C0"/>
                </a:solidFill>
              </a:rPr>
              <a:t>Autorem prognozy oddziaływania na środowisko, raportu o oddziaływaniu przedsięwzięcia na środowisko oraz raportu o oddziaływaniu przedsięwzięcia na obszar Natura 2000</a:t>
            </a:r>
            <a:r>
              <a:rPr lang="pl-PL" sz="3800" b="1" dirty="0">
                <a:solidFill>
                  <a:srgbClr val="0070C0"/>
                </a:solidFill>
              </a:rPr>
              <a:t>, a w przypadku zespołu autorów - kierującym tym zespołem powinna być osoba, która</a:t>
            </a:r>
            <a:r>
              <a:rPr lang="pl-PL" b="1" dirty="0">
                <a:solidFill>
                  <a:srgbClr val="0070C0"/>
                </a:solidFill>
              </a:rPr>
              <a:t>:</a:t>
            </a:r>
          </a:p>
          <a:p>
            <a:pPr marL="0" indent="0">
              <a:buNone/>
              <a:defRPr/>
            </a:pPr>
            <a:r>
              <a:rPr lang="pl-PL" b="1" dirty="0">
                <a:solidFill>
                  <a:srgbClr val="0070C0"/>
                </a:solidFill>
              </a:rPr>
              <a:t>1) </a:t>
            </a:r>
            <a:r>
              <a:rPr lang="pl-PL" b="1" dirty="0" smtClean="0">
                <a:solidFill>
                  <a:srgbClr val="0070C0"/>
                </a:solidFill>
              </a:rPr>
              <a:t>ukończyła</a:t>
            </a:r>
            <a:r>
              <a:rPr lang="pl-PL" b="1" dirty="0">
                <a:solidFill>
                  <a:srgbClr val="0070C0"/>
                </a:solidFill>
              </a:rPr>
              <a:t>, w rozumieniu przepisów o szkolnictwie wyższym i nauce, co najmniej studia pierwszego stopnia lub studia drugiego stopnia, lub jednolite studia magisterskie na kierunkach związanych z kształceniem w zakresie</a:t>
            </a:r>
            <a:r>
              <a:rPr lang="pl-PL" b="1" dirty="0" smtClean="0">
                <a:solidFill>
                  <a:srgbClr val="0070C0"/>
                </a:solidFill>
              </a:rPr>
              <a:t>:</a:t>
            </a:r>
            <a:endParaRPr lang="pl-PL" b="1" dirty="0">
              <a:solidFill>
                <a:srgbClr val="0070C0"/>
              </a:solidFill>
            </a:endParaRPr>
          </a:p>
          <a:p>
            <a:pPr marL="0" indent="0">
              <a:buNone/>
              <a:defRPr/>
            </a:pPr>
            <a:r>
              <a:rPr lang="pl-PL" b="1" dirty="0" smtClean="0">
                <a:solidFill>
                  <a:srgbClr val="0070C0"/>
                </a:solidFill>
              </a:rPr>
              <a:t>a</a:t>
            </a:r>
            <a:r>
              <a:rPr lang="pl-PL" b="1" dirty="0">
                <a:solidFill>
                  <a:srgbClr val="0070C0"/>
                </a:solidFill>
              </a:rPr>
              <a:t>) nauk ścisłych z dziedzin nauk chemicznych,</a:t>
            </a:r>
          </a:p>
          <a:p>
            <a:pPr marL="0" indent="0">
              <a:buNone/>
              <a:defRPr/>
            </a:pPr>
            <a:r>
              <a:rPr lang="pl-PL" b="1" dirty="0">
                <a:solidFill>
                  <a:srgbClr val="0070C0"/>
                </a:solidFill>
              </a:rPr>
              <a:t>b) nauk przyrodniczych z dziedzin nauk biologicznych oraz nauk o Ziemi,</a:t>
            </a:r>
          </a:p>
          <a:p>
            <a:pPr marL="0" indent="0">
              <a:buNone/>
              <a:defRPr/>
            </a:pPr>
            <a:r>
              <a:rPr lang="pl-PL" b="1" dirty="0">
                <a:solidFill>
                  <a:srgbClr val="0070C0"/>
                </a:solidFill>
              </a:rPr>
              <a:t>c) nauk technicznych z dziedzin nauk technicznych z dyscyplin: biotechnologia, górnictwo i geologia inżynierska, inżynieria środowiska,</a:t>
            </a:r>
          </a:p>
          <a:p>
            <a:pPr marL="0" indent="0">
              <a:buNone/>
              <a:defRPr/>
            </a:pPr>
            <a:r>
              <a:rPr lang="pl-PL" b="1" dirty="0">
                <a:solidFill>
                  <a:srgbClr val="0070C0"/>
                </a:solidFill>
              </a:rPr>
              <a:t>d) nauk rolniczych, leśnych i weterynaryjnych z dziedzin nauk rolniczych, nauk leśnych </a:t>
            </a:r>
            <a:r>
              <a:rPr lang="pl-PL" b="1" dirty="0" smtClean="0">
                <a:solidFill>
                  <a:srgbClr val="0070C0"/>
                </a:solidFill>
              </a:rPr>
              <a:t>lub</a:t>
            </a:r>
          </a:p>
          <a:p>
            <a:pPr marL="0" indent="0">
              <a:buNone/>
              <a:defRPr/>
            </a:pPr>
            <a:endParaRPr lang="pl-PL" b="1" dirty="0">
              <a:solidFill>
                <a:srgbClr val="0070C0"/>
              </a:solidFill>
            </a:endParaRPr>
          </a:p>
          <a:p>
            <a:pPr marL="0" indent="0">
              <a:buNone/>
              <a:defRPr/>
            </a:pPr>
            <a:r>
              <a:rPr lang="pl-PL" b="1" dirty="0">
                <a:solidFill>
                  <a:srgbClr val="0070C0"/>
                </a:solidFill>
              </a:rPr>
              <a:t>2) ukończyła, w rozumieniu przepisów o szkolnictwie wyższym i nauce, co najmniej studia pierwszego stopnia lub studia drugiego stopnia, lub jednolite studia magisterskie i posiada co najmniej </a:t>
            </a:r>
            <a:r>
              <a:rPr lang="pl-PL" b="1" u="sng" dirty="0">
                <a:solidFill>
                  <a:srgbClr val="0070C0"/>
                </a:solidFill>
              </a:rPr>
              <a:t>5-letnie doświadczenie </a:t>
            </a:r>
            <a:r>
              <a:rPr lang="pl-PL" b="1" dirty="0">
                <a:solidFill>
                  <a:srgbClr val="0070C0"/>
                </a:solidFill>
              </a:rPr>
              <a:t>w pracach w zespołach przygotowujących raporty o oddziaływaniu przedsięwzięcia na środowisko lub prognozy oddziaływania na środowisko lub brała udział w przygotowaniu co najmniej 5 raportów o oddziaływaniu przedsięwzięcia na środowisko lub prognoz oddziaływania na środowisko</a:t>
            </a:r>
            <a:r>
              <a:rPr lang="pl-PL" dirty="0"/>
              <a:t>.</a:t>
            </a:r>
            <a:endParaRPr lang="pl-PL" b="1" dirty="0">
              <a:solidFill>
                <a:srgbClr val="0070C0"/>
              </a:solidFill>
            </a:endParaRPr>
          </a:p>
          <a:p>
            <a:pPr marL="0" indent="0">
              <a:buNone/>
              <a:defRPr/>
            </a:pPr>
            <a:endParaRPr lang="pl-PL" dirty="0">
              <a:solidFill>
                <a:srgbClr val="0070C0"/>
              </a:solidFill>
            </a:endParaRPr>
          </a:p>
          <a:p>
            <a:pPr marL="0" indent="0">
              <a:buNone/>
              <a:defRPr/>
            </a:pPr>
            <a:r>
              <a:rPr lang="pl-PL" b="1" dirty="0">
                <a:solidFill>
                  <a:srgbClr val="0070C0"/>
                </a:solidFill>
              </a:rPr>
              <a:t>3. </a:t>
            </a:r>
            <a:r>
              <a:rPr lang="pl-PL" b="1" u="sng" dirty="0">
                <a:solidFill>
                  <a:srgbClr val="0070C0"/>
                </a:solidFill>
              </a:rPr>
              <a:t>Oświadczenia,</a:t>
            </a:r>
            <a:r>
              <a:rPr lang="pl-PL" b="1" dirty="0">
                <a:solidFill>
                  <a:srgbClr val="0070C0"/>
                </a:solidFill>
              </a:rPr>
              <a:t> o których mowa w art. 51 ust. 2 pkt 1 lit. f oraz art. 66 ust. 1 pkt 19a, składa się pod rygorem odpowiedzialności karnej za składanie fałszywych oświadczeń. Składający oświadczenie jest obowiązany do zawarcia w nim klauzuli następującej treści: "Jestem świadomy odpowiedzialności karnej za złożenie fałszywego oświadczenia.". Klauzula ta zastępuje pouczenie organu o odpowiedzialności karnej za składanie fałszywych oświadczeń.</a:t>
            </a:r>
            <a:endParaRPr lang="pl-PL" dirty="0">
              <a:solidFill>
                <a:srgbClr val="0070C0"/>
              </a:solidFill>
            </a:endParaRPr>
          </a:p>
          <a:p>
            <a:pPr marL="0" indent="0">
              <a:buNone/>
            </a:pPr>
            <a:endParaRPr lang="pl-PL" dirty="0"/>
          </a:p>
        </p:txBody>
      </p:sp>
    </p:spTree>
    <p:extLst>
      <p:ext uri="{BB962C8B-B14F-4D97-AF65-F5344CB8AC3E}">
        <p14:creationId xmlns:p14="http://schemas.microsoft.com/office/powerpoint/2010/main" val="2816613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Autofit/>
          </a:bodyPr>
          <a:lstStyle/>
          <a:p>
            <a:r>
              <a:rPr lang="pl-PL" sz="2400" b="1" dirty="0">
                <a:solidFill>
                  <a:srgbClr val="00B050"/>
                </a:solidFill>
              </a:rPr>
              <a:t>Organy opiniujące na etapie </a:t>
            </a:r>
            <a:r>
              <a:rPr lang="pl-PL" sz="2400" b="1" dirty="0" err="1">
                <a:solidFill>
                  <a:srgbClr val="00B050"/>
                </a:solidFill>
              </a:rPr>
              <a:t>scopingu</a:t>
            </a:r>
            <a:r>
              <a:rPr lang="pl-PL" sz="2400" b="1" dirty="0">
                <a:solidFill>
                  <a:srgbClr val="00B050"/>
                </a:solidFill>
              </a:rPr>
              <a:t> i screeningu </a:t>
            </a:r>
            <a:br>
              <a:rPr lang="pl-PL" sz="2400" b="1" dirty="0">
                <a:solidFill>
                  <a:srgbClr val="00B050"/>
                </a:solidFill>
              </a:rPr>
            </a:br>
            <a:r>
              <a:rPr lang="pl-PL" sz="2400" b="1" dirty="0">
                <a:solidFill>
                  <a:srgbClr val="00B050"/>
                </a:solidFill>
              </a:rPr>
              <a:t>-  </a:t>
            </a:r>
            <a:r>
              <a:rPr lang="pl-PL" sz="2400" b="1" i="1" dirty="0">
                <a:solidFill>
                  <a:srgbClr val="00B050"/>
                </a:solidFill>
              </a:rPr>
              <a:t>art. 64 ust 1 ustawy </a:t>
            </a:r>
            <a:r>
              <a:rPr lang="pl-PL" sz="2400" b="1" i="1" dirty="0" err="1">
                <a:solidFill>
                  <a:srgbClr val="00B050"/>
                </a:solidFill>
              </a:rPr>
              <a:t>ooś</a:t>
            </a:r>
            <a:r>
              <a:rPr lang="pl-PL" sz="2400" b="1" i="1" dirty="0">
                <a:solidFill>
                  <a:srgbClr val="00B050"/>
                </a:solidFill>
              </a:rPr>
              <a:t>:</a:t>
            </a:r>
            <a:endParaRPr lang="pl-PL" sz="2400" i="1" dirty="0">
              <a:solidFill>
                <a:srgbClr val="00B050"/>
              </a:solidFill>
            </a:endParaRPr>
          </a:p>
        </p:txBody>
      </p:sp>
      <p:sp>
        <p:nvSpPr>
          <p:cNvPr id="3" name="Symbol zastępczy zawartości 2"/>
          <p:cNvSpPr>
            <a:spLocks noGrp="1"/>
          </p:cNvSpPr>
          <p:nvPr>
            <p:ph idx="1"/>
          </p:nvPr>
        </p:nvSpPr>
        <p:spPr>
          <a:xfrm>
            <a:off x="1981200" y="1052741"/>
            <a:ext cx="8229600" cy="5073427"/>
          </a:xfrm>
        </p:spPr>
        <p:txBody>
          <a:bodyPr>
            <a:normAutofit fontScale="62500" lnSpcReduction="20000"/>
          </a:bodyPr>
          <a:lstStyle/>
          <a:p>
            <a:endParaRPr lang="pl-PL" sz="1600" dirty="0">
              <a:solidFill>
                <a:srgbClr val="000000"/>
              </a:solidFill>
            </a:endParaRPr>
          </a:p>
          <a:p>
            <a:r>
              <a:rPr lang="pl-PL" b="1" dirty="0">
                <a:solidFill>
                  <a:srgbClr val="00B050"/>
                </a:solidFill>
              </a:rPr>
              <a:t>RDOŚ</a:t>
            </a:r>
            <a:r>
              <a:rPr lang="pl-PL" b="1" dirty="0"/>
              <a:t>  - </a:t>
            </a:r>
            <a:r>
              <a:rPr lang="pl-PL" dirty="0"/>
              <a:t>opiniowania z RDOŚ nie stosuje się, jeżeli ten sam miejscowo RDOŚ / GDOŚ jest właściwy do wydania DŚU </a:t>
            </a:r>
          </a:p>
          <a:p>
            <a:r>
              <a:rPr lang="pl-PL" b="1" dirty="0">
                <a:solidFill>
                  <a:srgbClr val="00B050"/>
                </a:solidFill>
              </a:rPr>
              <a:t>Właściwy organ Państwowej Inspekcji Sanitarnej  </a:t>
            </a:r>
            <a:r>
              <a:rPr lang="pl-PL" b="1" dirty="0"/>
              <a:t>-  </a:t>
            </a:r>
            <a:r>
              <a:rPr lang="pl-PL" dirty="0"/>
              <a:t>Państwowy </a:t>
            </a:r>
          </a:p>
          <a:p>
            <a:pPr marL="0" indent="0">
              <a:buNone/>
            </a:pPr>
            <a:r>
              <a:rPr lang="pl-PL" dirty="0"/>
              <a:t>      Powiatowy Inspektor sanitarny / Państwowy Wojewódzki </a:t>
            </a:r>
          </a:p>
          <a:p>
            <a:pPr marL="0" indent="0">
              <a:buNone/>
            </a:pPr>
            <a:r>
              <a:rPr lang="pl-PL" dirty="0"/>
              <a:t>      Inspektor sanitarny </a:t>
            </a:r>
          </a:p>
          <a:p>
            <a:r>
              <a:rPr lang="pl-PL" b="1" dirty="0">
                <a:solidFill>
                  <a:srgbClr val="00B050"/>
                </a:solidFill>
              </a:rPr>
              <a:t>Organ właściwy do wydania pozwolenia zintegrowanego – Marszałek albo Starosta - </a:t>
            </a:r>
            <a:r>
              <a:rPr lang="pl-PL" dirty="0"/>
              <a:t>jeśli przedsięwzięcie zalicza się do instalacji z art. 201 ust. 1 ustawy Prawo Ochrony Środowiska wymagających Pozwolenia Zintegrowanego </a:t>
            </a:r>
          </a:p>
          <a:p>
            <a:r>
              <a:rPr lang="pl-PL" b="1" dirty="0">
                <a:solidFill>
                  <a:srgbClr val="00B050"/>
                </a:solidFill>
              </a:rPr>
              <a:t>Dyrektor urzędu morskiego </a:t>
            </a:r>
            <a:r>
              <a:rPr lang="pl-PL" dirty="0"/>
              <a:t>- w przypadku gdy przedsięwzięcie jest realizowane na obszarze morskim </a:t>
            </a:r>
          </a:p>
          <a:p>
            <a:pPr>
              <a:lnSpc>
                <a:spcPct val="120000"/>
              </a:lnSpc>
              <a:spcBef>
                <a:spcPts val="0"/>
              </a:spcBef>
            </a:pPr>
            <a:r>
              <a:rPr lang="pl-PL" b="1" dirty="0">
                <a:solidFill>
                  <a:srgbClr val="00B050"/>
                </a:solidFill>
              </a:rPr>
              <a:t>Organ właściwy do wydania oceny wodnoprawnej  - </a:t>
            </a:r>
            <a:r>
              <a:rPr lang="pl-PL" b="1" i="1" dirty="0">
                <a:solidFill>
                  <a:srgbClr val="00B050"/>
                </a:solidFill>
              </a:rPr>
              <a:t>od 1 stycznia 2018 r. na etapie screeningu opinia właściwej jednostki Państwowego Gospodarstwa Wodnego „Wody Polskie” </a:t>
            </a:r>
            <a:r>
              <a:rPr lang="pl-PL" sz="2900" b="1" i="1" dirty="0"/>
              <a:t>- </a:t>
            </a:r>
            <a:r>
              <a:rPr lang="pl-PL" sz="2900" i="1" dirty="0"/>
              <a:t>art. 509 ustawy z dnia 20 lipca 2017r. Prawo wodne (Dz. U. z 2017 r., poz. 1566), zmieniającej ustawę </a:t>
            </a:r>
            <a:r>
              <a:rPr lang="pl-PL" sz="2900" i="1" dirty="0" err="1"/>
              <a:t>ooś</a:t>
            </a:r>
            <a:r>
              <a:rPr lang="pl-PL" sz="2900" i="1" dirty="0"/>
              <a:t>       z dniem 1 stycznia 2018 r. </a:t>
            </a:r>
          </a:p>
          <a:p>
            <a:pPr marL="0" indent="0">
              <a:buNone/>
            </a:pPr>
            <a:endParaRPr lang="pl-PL" dirty="0"/>
          </a:p>
        </p:txBody>
      </p:sp>
    </p:spTree>
    <p:extLst>
      <p:ext uri="{BB962C8B-B14F-4D97-AF65-F5344CB8AC3E}">
        <p14:creationId xmlns:p14="http://schemas.microsoft.com/office/powerpoint/2010/main" val="392838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90776"/>
          </a:xfrm>
        </p:spPr>
        <p:txBody>
          <a:bodyPr>
            <a:normAutofit/>
          </a:bodyPr>
          <a:lstStyle/>
          <a:p>
            <a:r>
              <a:rPr lang="pl-PL" altLang="pl-PL" sz="2400" b="1" dirty="0">
                <a:solidFill>
                  <a:srgbClr val="00B050"/>
                </a:solidFill>
              </a:rPr>
              <a:t>ustawa </a:t>
            </a:r>
            <a:r>
              <a:rPr lang="pl-PL" altLang="pl-PL" sz="2400" b="1" dirty="0" err="1" smtClean="0">
                <a:solidFill>
                  <a:srgbClr val="00B050"/>
                </a:solidFill>
              </a:rPr>
              <a:t>ooś</a:t>
            </a:r>
            <a:r>
              <a:rPr lang="pl-PL" altLang="pl-PL" sz="2400" b="1" dirty="0" smtClean="0">
                <a:solidFill>
                  <a:srgbClr val="00B050"/>
                </a:solidFill>
              </a:rPr>
              <a:t> - definicje</a:t>
            </a:r>
            <a:endParaRPr lang="pl-PL" sz="2400" dirty="0">
              <a:solidFill>
                <a:srgbClr val="00B050"/>
              </a:solidFill>
            </a:endParaRPr>
          </a:p>
        </p:txBody>
      </p:sp>
      <p:sp>
        <p:nvSpPr>
          <p:cNvPr id="3" name="Symbol zastępczy zawartości 2"/>
          <p:cNvSpPr>
            <a:spLocks noGrp="1"/>
          </p:cNvSpPr>
          <p:nvPr>
            <p:ph idx="1"/>
          </p:nvPr>
        </p:nvSpPr>
        <p:spPr>
          <a:xfrm>
            <a:off x="1232841" y="898074"/>
            <a:ext cx="9315449" cy="5388429"/>
          </a:xfrm>
        </p:spPr>
        <p:txBody>
          <a:bodyPr>
            <a:normAutofit fontScale="25000" lnSpcReduction="20000"/>
          </a:bodyPr>
          <a:lstStyle/>
          <a:p>
            <a:pPr marL="0" indent="0">
              <a:buNone/>
            </a:pPr>
            <a:r>
              <a:rPr lang="pl-PL" sz="6400" b="1" dirty="0"/>
              <a:t>Art.  1. </a:t>
            </a:r>
            <a:r>
              <a:rPr lang="pl-PL" sz="6400" b="1" dirty="0" smtClean="0"/>
              <a:t>Ustawa </a:t>
            </a:r>
            <a:r>
              <a:rPr lang="pl-PL" sz="6400" b="1" dirty="0"/>
              <a:t>określa:</a:t>
            </a:r>
          </a:p>
          <a:p>
            <a:pPr marL="0" indent="0">
              <a:buNone/>
            </a:pPr>
            <a:r>
              <a:rPr lang="pl-PL" sz="6400" dirty="0"/>
              <a:t>1)  zasady i tryb postępowania w sprawach:</a:t>
            </a:r>
          </a:p>
          <a:p>
            <a:pPr marL="0" indent="0">
              <a:buNone/>
            </a:pPr>
            <a:r>
              <a:rPr lang="pl-PL" sz="6400" dirty="0"/>
              <a:t>  a)  udostępniania informacji o środowisku i jego ochronie,</a:t>
            </a:r>
          </a:p>
          <a:p>
            <a:pPr marL="0" indent="0">
              <a:buNone/>
            </a:pPr>
            <a:r>
              <a:rPr lang="pl-PL" sz="6400" dirty="0"/>
              <a:t>  b)  ocen oddziaływania na środowisko,</a:t>
            </a:r>
          </a:p>
          <a:p>
            <a:pPr marL="0" indent="0">
              <a:buNone/>
            </a:pPr>
            <a:r>
              <a:rPr lang="pl-PL" sz="6400" dirty="0"/>
              <a:t>  c)  transgranicznego oddziaływania na środowisko;</a:t>
            </a:r>
          </a:p>
          <a:p>
            <a:pPr marL="0" indent="0">
              <a:buNone/>
            </a:pPr>
            <a:r>
              <a:rPr lang="pl-PL" sz="6400" dirty="0"/>
              <a:t>2)  zasady udziału społeczeństwa w ochronie środowiska;</a:t>
            </a:r>
          </a:p>
          <a:p>
            <a:pPr marL="0" indent="0">
              <a:buNone/>
            </a:pPr>
            <a:r>
              <a:rPr lang="pl-PL" sz="6400" dirty="0"/>
              <a:t>3)  organy administracji właściwe w sprawach, o których mowa w pkt 1.</a:t>
            </a:r>
          </a:p>
          <a:p>
            <a:pPr marL="0" indent="0">
              <a:buNone/>
            </a:pPr>
            <a:r>
              <a:rPr lang="pl-PL" sz="6400" b="1" dirty="0" smtClean="0"/>
              <a:t>Art</a:t>
            </a:r>
            <a:r>
              <a:rPr lang="pl-PL" sz="6400" b="1" dirty="0"/>
              <a:t>.  3. </a:t>
            </a:r>
            <a:r>
              <a:rPr lang="pl-PL" sz="6400" dirty="0"/>
              <a:t>1. </a:t>
            </a:r>
            <a:r>
              <a:rPr lang="pl-PL" sz="6400" b="1" dirty="0"/>
              <a:t>Ilekroć w ustawie jest mowa o:</a:t>
            </a:r>
          </a:p>
          <a:p>
            <a:pPr marL="0" indent="0">
              <a:buNone/>
            </a:pPr>
            <a:r>
              <a:rPr lang="pl-PL" sz="6400" dirty="0"/>
              <a:t>8)  </a:t>
            </a:r>
            <a:r>
              <a:rPr lang="pl-PL" sz="6400" b="1" dirty="0"/>
              <a:t>ocenie oddziaływania przedsięwzięcia na środowisko </a:t>
            </a:r>
            <a:r>
              <a:rPr lang="pl-PL" sz="6400" dirty="0"/>
              <a:t>- rozumie się przez to postępowanie w sprawie oceny oddziaływania na środowisko planowanego przedsięwzięcia, obejmujące w szczególności:</a:t>
            </a:r>
          </a:p>
          <a:p>
            <a:pPr marL="0" indent="0">
              <a:buNone/>
            </a:pPr>
            <a:r>
              <a:rPr lang="pl-PL" sz="6400" dirty="0"/>
              <a:t>  a)  weryfikację raportu o oddziaływaniu przedsięwzięcia na środowisko,</a:t>
            </a:r>
          </a:p>
          <a:p>
            <a:pPr marL="0" indent="0">
              <a:buNone/>
            </a:pPr>
            <a:r>
              <a:rPr lang="pl-PL" sz="6400" dirty="0"/>
              <a:t>  b)  uzyskanie wymaganych ustawą opinii i uzgodnień,</a:t>
            </a:r>
          </a:p>
          <a:p>
            <a:pPr marL="0" indent="0">
              <a:buNone/>
            </a:pPr>
            <a:r>
              <a:rPr lang="pl-PL" sz="6400" dirty="0"/>
              <a:t>  c)  zapewnienie możliwości udziału społeczeństwa w postępowaniu;</a:t>
            </a:r>
          </a:p>
          <a:p>
            <a:pPr marL="0" indent="0">
              <a:buNone/>
            </a:pPr>
            <a:r>
              <a:rPr lang="pl-PL" sz="6400" dirty="0"/>
              <a:t>7)  </a:t>
            </a:r>
            <a:r>
              <a:rPr lang="pl-PL" sz="6400" b="1" dirty="0"/>
              <a:t>ocenie oddziaływania przedsięwzięcia na obszar Natura 2000 </a:t>
            </a:r>
            <a:r>
              <a:rPr lang="pl-PL" sz="6400" dirty="0"/>
              <a:t>- rozumie się przez to ocenę oddziaływania przedsięwzięcia na środowisko ograniczoną do badania oddziaływania przedsięwzięcia na obszar Natura 2000;</a:t>
            </a:r>
          </a:p>
          <a:p>
            <a:pPr marL="0" indent="0">
              <a:buNone/>
            </a:pPr>
            <a:r>
              <a:rPr lang="pl-PL" sz="6400" dirty="0" smtClean="0"/>
              <a:t>17</a:t>
            </a:r>
            <a:r>
              <a:rPr lang="pl-PL" sz="6400" dirty="0"/>
              <a:t>)  </a:t>
            </a:r>
            <a:r>
              <a:rPr lang="pl-PL" sz="6400" b="1" dirty="0"/>
              <a:t>znaczącym negatywnym oddziaływaniu na obszar Natura 2000 </a:t>
            </a:r>
            <a:r>
              <a:rPr lang="pl-PL" sz="6400" dirty="0"/>
              <a:t>- rozumie się przez to oddziaływanie na cele ochrony obszaru Natura 2000, w tym w szczególności działania mogące:</a:t>
            </a:r>
          </a:p>
          <a:p>
            <a:pPr marL="514350" indent="-514350">
              <a:buFont typeface="+mj-lt"/>
              <a:buAutoNum type="alphaLcParenR"/>
            </a:pPr>
            <a:r>
              <a:rPr lang="pl-PL" sz="6400" dirty="0"/>
              <a:t>pogorszyć stan siedlisk przyrodniczych lub siedlisk gatunków roślin i zwierząt, dla których ochrony został wyznaczony obszar Natura 2000, lub</a:t>
            </a:r>
          </a:p>
          <a:p>
            <a:pPr marL="514350" indent="-514350">
              <a:buFont typeface="+mj-lt"/>
              <a:buAutoNum type="alphaLcParenR"/>
            </a:pPr>
            <a:r>
              <a:rPr lang="pl-PL" sz="6400" dirty="0"/>
              <a:t>wpłynąć negatywnie na gatunki, dla których ochrony został wyznaczony obszar Natura 2000, lub</a:t>
            </a:r>
          </a:p>
          <a:p>
            <a:pPr marL="514350" indent="-514350">
              <a:buFont typeface="+mj-lt"/>
              <a:buAutoNum type="alphaLcParenR"/>
            </a:pPr>
            <a:r>
              <a:rPr lang="pl-PL" sz="6400" dirty="0"/>
              <a:t>pogorszyć integralność obszaru Natura 2000 lub jego powiązania z innymi obszarami.</a:t>
            </a:r>
          </a:p>
          <a:p>
            <a:pPr marL="0" indent="0">
              <a:buNone/>
            </a:pPr>
            <a:r>
              <a:rPr lang="pl-PL" sz="6400" b="1" dirty="0"/>
              <a:t>10) organizacji ekologicznej </a:t>
            </a:r>
            <a:r>
              <a:rPr lang="pl-PL" sz="6400" dirty="0"/>
              <a:t>- rozumie się przez to organizację społeczną, której statutowym celem jest ochrona środowiska;</a:t>
            </a:r>
          </a:p>
          <a:p>
            <a:pPr marL="0" indent="0">
              <a:buNone/>
            </a:pP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9445" y="1161817"/>
            <a:ext cx="1296903" cy="130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517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Autofit/>
          </a:bodyPr>
          <a:lstStyle/>
          <a:p>
            <a:r>
              <a:rPr lang="pl-PL" sz="2400" b="1" dirty="0">
                <a:solidFill>
                  <a:srgbClr val="00B050"/>
                </a:solidFill>
              </a:rPr>
              <a:t>Organy opiniujące/ uzgadniające na etapie oceny oś  -  </a:t>
            </a:r>
            <a:br>
              <a:rPr lang="pl-PL" sz="2400" b="1" dirty="0">
                <a:solidFill>
                  <a:srgbClr val="00B050"/>
                </a:solidFill>
              </a:rPr>
            </a:br>
            <a:r>
              <a:rPr lang="pl-PL" sz="2400" b="1" i="1" dirty="0">
                <a:solidFill>
                  <a:srgbClr val="00B050"/>
                </a:solidFill>
              </a:rPr>
              <a:t>art. 77 ust. 1 ustawy </a:t>
            </a:r>
            <a:r>
              <a:rPr lang="pl-PL" sz="2400" b="1" i="1" dirty="0" err="1">
                <a:solidFill>
                  <a:srgbClr val="00B050"/>
                </a:solidFill>
              </a:rPr>
              <a:t>ooś</a:t>
            </a:r>
            <a:r>
              <a:rPr lang="pl-PL" sz="2400" b="1" i="1" dirty="0">
                <a:solidFill>
                  <a:srgbClr val="00B050"/>
                </a:solidFill>
              </a:rPr>
              <a:t>:</a:t>
            </a:r>
            <a:endParaRPr lang="pl-PL" sz="2400" i="1" dirty="0">
              <a:solidFill>
                <a:srgbClr val="00B050"/>
              </a:solidFill>
            </a:endParaRPr>
          </a:p>
        </p:txBody>
      </p:sp>
      <p:sp>
        <p:nvSpPr>
          <p:cNvPr id="3" name="Symbol zastępczy zawartości 2"/>
          <p:cNvSpPr>
            <a:spLocks noGrp="1"/>
          </p:cNvSpPr>
          <p:nvPr>
            <p:ph idx="1"/>
          </p:nvPr>
        </p:nvSpPr>
        <p:spPr>
          <a:xfrm>
            <a:off x="1981200" y="1052741"/>
            <a:ext cx="8229600" cy="5073427"/>
          </a:xfrm>
        </p:spPr>
        <p:txBody>
          <a:bodyPr>
            <a:normAutofit fontScale="62500" lnSpcReduction="20000"/>
          </a:bodyPr>
          <a:lstStyle/>
          <a:p>
            <a:endParaRPr lang="pl-PL" sz="1600" dirty="0">
              <a:solidFill>
                <a:srgbClr val="000000"/>
              </a:solidFill>
            </a:endParaRPr>
          </a:p>
          <a:p>
            <a:r>
              <a:rPr lang="pl-PL" b="1" u="sng" dirty="0">
                <a:solidFill>
                  <a:srgbClr val="00B050"/>
                </a:solidFill>
              </a:rPr>
              <a:t>RDOŚ</a:t>
            </a:r>
            <a:r>
              <a:rPr lang="pl-PL" b="1" u="sng" dirty="0"/>
              <a:t>  - uzgodnienie </a:t>
            </a:r>
            <a:r>
              <a:rPr lang="pl-PL" dirty="0"/>
              <a:t>(nie stosuje się, jeżeli ten sam miejscowo RDOŚ / GDOŚ jest właściwy do wydania DŚU) </a:t>
            </a:r>
          </a:p>
          <a:p>
            <a:r>
              <a:rPr lang="pl-PL" b="1" dirty="0" smtClean="0">
                <a:solidFill>
                  <a:srgbClr val="00B050"/>
                </a:solidFill>
              </a:rPr>
              <a:t>właściwy </a:t>
            </a:r>
            <a:r>
              <a:rPr lang="pl-PL" b="1" dirty="0">
                <a:solidFill>
                  <a:srgbClr val="00B050"/>
                </a:solidFill>
              </a:rPr>
              <a:t>organ Państwowej Inspekcji Sanitarnej  </a:t>
            </a:r>
            <a:r>
              <a:rPr lang="pl-PL" b="1" dirty="0"/>
              <a:t>-  </a:t>
            </a:r>
            <a:r>
              <a:rPr lang="pl-PL" dirty="0"/>
              <a:t>Państwowy </a:t>
            </a:r>
          </a:p>
          <a:p>
            <a:pPr marL="0" indent="0">
              <a:buNone/>
            </a:pPr>
            <a:r>
              <a:rPr lang="pl-PL" dirty="0"/>
              <a:t>      Powiatowy Inspektor sanitarny / Państwowy Wojewódzki </a:t>
            </a:r>
          </a:p>
          <a:p>
            <a:pPr marL="0" indent="0">
              <a:buNone/>
            </a:pPr>
            <a:r>
              <a:rPr lang="pl-PL" dirty="0"/>
              <a:t>      Inspektor sanitarny  - </a:t>
            </a:r>
            <a:r>
              <a:rPr lang="pl-PL" b="1" dirty="0"/>
              <a:t>opinia</a:t>
            </a:r>
          </a:p>
          <a:p>
            <a:r>
              <a:rPr lang="pl-PL" b="1" dirty="0" smtClean="0">
                <a:solidFill>
                  <a:srgbClr val="00B050"/>
                </a:solidFill>
              </a:rPr>
              <a:t>organ </a:t>
            </a:r>
            <a:r>
              <a:rPr lang="pl-PL" b="1" dirty="0">
                <a:solidFill>
                  <a:srgbClr val="00B050"/>
                </a:solidFill>
              </a:rPr>
              <a:t>właściwy do wydania pozwolenia zintegrowanego – Marszałek albo Starosta - </a:t>
            </a:r>
            <a:r>
              <a:rPr lang="pl-PL" dirty="0"/>
              <a:t>jeśli przedsięwzięcie zalicza się do instalacji z art. 201 ust. 1 ustawy Prawo Ochrony Środowiska wymagających Pozwolenia Zintegrowanego  -</a:t>
            </a:r>
            <a:r>
              <a:rPr lang="pl-PL" b="1" dirty="0"/>
              <a:t>opinia</a:t>
            </a:r>
          </a:p>
          <a:p>
            <a:r>
              <a:rPr lang="pl-PL" b="1" dirty="0" smtClean="0">
                <a:solidFill>
                  <a:srgbClr val="00B050"/>
                </a:solidFill>
              </a:rPr>
              <a:t>dyrektor </a:t>
            </a:r>
            <a:r>
              <a:rPr lang="pl-PL" b="1" dirty="0">
                <a:solidFill>
                  <a:srgbClr val="00B050"/>
                </a:solidFill>
              </a:rPr>
              <a:t>urzędu morskiego </a:t>
            </a:r>
            <a:r>
              <a:rPr lang="pl-PL" dirty="0"/>
              <a:t>- w przypadku gdy przedsięwzięcie jest realizowane na obszarze morskim - </a:t>
            </a:r>
            <a:r>
              <a:rPr lang="pl-PL" b="1" u="sng" dirty="0"/>
              <a:t>uzgodnienie</a:t>
            </a:r>
          </a:p>
          <a:p>
            <a:pPr>
              <a:lnSpc>
                <a:spcPct val="120000"/>
              </a:lnSpc>
              <a:spcBef>
                <a:spcPts val="0"/>
              </a:spcBef>
            </a:pPr>
            <a:r>
              <a:rPr lang="pl-PL" b="1" dirty="0" smtClean="0">
                <a:solidFill>
                  <a:srgbClr val="00B050"/>
                </a:solidFill>
              </a:rPr>
              <a:t>organ </a:t>
            </a:r>
            <a:r>
              <a:rPr lang="pl-PL" b="1" dirty="0">
                <a:solidFill>
                  <a:srgbClr val="00B050"/>
                </a:solidFill>
              </a:rPr>
              <a:t>właściwy do wydania oceny wodnoprawnej  - </a:t>
            </a:r>
            <a:r>
              <a:rPr lang="pl-PL" b="1" i="1" dirty="0">
                <a:solidFill>
                  <a:srgbClr val="00B050"/>
                </a:solidFill>
              </a:rPr>
              <a:t>od 1 stycznia 2018 r. na etapie screeningu opinia właściwej jednostki Państwowego Gospodarstwa Wodnego „Wody Polskie” </a:t>
            </a:r>
            <a:r>
              <a:rPr lang="pl-PL" sz="2900" i="1" dirty="0"/>
              <a:t>- art. 509 ustawy  z dnia 20 lipca 2017r. Prawo wodne (Dz. U. z 2017 r., poz. 1566), zmieniającej ustawę </a:t>
            </a:r>
            <a:r>
              <a:rPr lang="pl-PL" sz="2900" i="1" dirty="0" err="1"/>
              <a:t>ooś</a:t>
            </a:r>
            <a:endParaRPr lang="pl-PL" sz="2900" i="1" dirty="0"/>
          </a:p>
          <a:p>
            <a:pPr marL="0" indent="0">
              <a:lnSpc>
                <a:spcPct val="120000"/>
              </a:lnSpc>
              <a:spcBef>
                <a:spcPts val="0"/>
              </a:spcBef>
              <a:buNone/>
            </a:pPr>
            <a:r>
              <a:rPr lang="pl-PL" sz="2900" i="1" dirty="0"/>
              <a:t>      z dniem 1 stycznia 2018 r. - </a:t>
            </a:r>
            <a:r>
              <a:rPr lang="pl-PL" b="1" u="sng" dirty="0"/>
              <a:t>uzgodnienie</a:t>
            </a:r>
          </a:p>
          <a:p>
            <a:pPr marL="0" indent="0">
              <a:buNone/>
            </a:pPr>
            <a:endParaRPr lang="pl-PL" dirty="0"/>
          </a:p>
        </p:txBody>
      </p:sp>
    </p:spTree>
    <p:extLst>
      <p:ext uri="{BB962C8B-B14F-4D97-AF65-F5344CB8AC3E}">
        <p14:creationId xmlns:p14="http://schemas.microsoft.com/office/powerpoint/2010/main" val="1634203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81844" y="274638"/>
            <a:ext cx="8956221" cy="778098"/>
          </a:xfrm>
        </p:spPr>
        <p:txBody>
          <a:bodyPr>
            <a:noAutofit/>
          </a:bodyPr>
          <a:lstStyle/>
          <a:p>
            <a:r>
              <a:rPr lang="pl-PL" altLang="pl-PL" sz="2400" b="1" dirty="0">
                <a:solidFill>
                  <a:srgbClr val="00B050"/>
                </a:solidFill>
              </a:rPr>
              <a:t>ustawa </a:t>
            </a:r>
            <a:r>
              <a:rPr lang="pl-PL" altLang="pl-PL" sz="2400" b="1" dirty="0" err="1" smtClean="0">
                <a:solidFill>
                  <a:srgbClr val="00B050"/>
                </a:solidFill>
              </a:rPr>
              <a:t>ooś</a:t>
            </a:r>
            <a:r>
              <a:rPr lang="pl-PL" altLang="pl-PL" sz="2400" b="1" dirty="0" smtClean="0">
                <a:solidFill>
                  <a:srgbClr val="00B050"/>
                </a:solidFill>
              </a:rPr>
              <a:t> - d</a:t>
            </a:r>
            <a:r>
              <a:rPr lang="pl-PL" sz="2400" b="1" dirty="0" smtClean="0">
                <a:solidFill>
                  <a:srgbClr val="00B050"/>
                </a:solidFill>
                <a:ea typeface="+mn-ea"/>
                <a:cs typeface="+mn-cs"/>
              </a:rPr>
              <a:t>ecyzja </a:t>
            </a:r>
            <a:r>
              <a:rPr lang="pl-PL" sz="2400" b="1" dirty="0">
                <a:solidFill>
                  <a:srgbClr val="00B050"/>
                </a:solidFill>
                <a:ea typeface="+mn-ea"/>
                <a:cs typeface="+mn-cs"/>
              </a:rPr>
              <a:t>o środowiskowych uwarunkowaniach </a:t>
            </a:r>
            <a:endParaRPr lang="pl-PL" sz="2400" dirty="0">
              <a:solidFill>
                <a:srgbClr val="00B050"/>
              </a:solidFill>
            </a:endParaRPr>
          </a:p>
        </p:txBody>
      </p:sp>
      <p:sp>
        <p:nvSpPr>
          <p:cNvPr id="3" name="Symbol zastępczy zawartości 2"/>
          <p:cNvSpPr>
            <a:spLocks noGrp="1"/>
          </p:cNvSpPr>
          <p:nvPr>
            <p:ph idx="1"/>
          </p:nvPr>
        </p:nvSpPr>
        <p:spPr>
          <a:xfrm>
            <a:off x="1200151" y="1124747"/>
            <a:ext cx="9405256" cy="5001419"/>
          </a:xfrm>
        </p:spPr>
        <p:txBody>
          <a:bodyPr>
            <a:normAutofit fontScale="62500" lnSpcReduction="20000"/>
          </a:bodyPr>
          <a:lstStyle/>
          <a:p>
            <a:pPr marL="0" indent="0">
              <a:buNone/>
            </a:pPr>
            <a:r>
              <a:rPr lang="pl-PL" sz="3400" b="1" dirty="0"/>
              <a:t>Art.  71. </a:t>
            </a:r>
            <a:r>
              <a:rPr lang="pl-PL" sz="3400" b="1" dirty="0" smtClean="0"/>
              <a:t>1</a:t>
            </a:r>
            <a:r>
              <a:rPr lang="pl-PL" sz="3400" b="1" dirty="0"/>
              <a:t>. Decyzja o środowiskowych uwarunkowaniach określa środowiskowe uwarunkowania realizacji przedsięwzięcia.</a:t>
            </a:r>
          </a:p>
          <a:p>
            <a:pPr marL="0" indent="0">
              <a:buNone/>
            </a:pPr>
            <a:r>
              <a:rPr lang="pl-PL" b="1" dirty="0"/>
              <a:t>Art.  72. [Przypadki, w których wydanie decyzji o środowiskowych uwarunkowaniach jest obowiązkowe] </a:t>
            </a:r>
            <a:endParaRPr lang="pl-PL" dirty="0"/>
          </a:p>
          <a:p>
            <a:pPr marL="0" indent="0">
              <a:buNone/>
            </a:pPr>
            <a:r>
              <a:rPr lang="pl-PL" b="1" dirty="0" smtClean="0"/>
              <a:t>1. Wydanie </a:t>
            </a:r>
            <a:r>
              <a:rPr lang="pl-PL" b="1" dirty="0"/>
              <a:t>decyzji o środowiskowych uwarunkowaniach następuje przed </a:t>
            </a:r>
            <a:r>
              <a:rPr lang="pl-PL" b="1" dirty="0" smtClean="0"/>
              <a:t>uzyskaniem:</a:t>
            </a:r>
          </a:p>
          <a:p>
            <a:pPr marL="0" indent="0">
              <a:buNone/>
            </a:pPr>
            <a:r>
              <a:rPr lang="pl-PL" dirty="0" smtClean="0"/>
              <a:t>1) </a:t>
            </a:r>
            <a:r>
              <a:rPr lang="pl-PL" b="1" dirty="0" smtClean="0"/>
              <a:t>decyzji </a:t>
            </a:r>
            <a:r>
              <a:rPr lang="pl-PL" b="1" dirty="0"/>
              <a:t>o pozwoleniu na budowę, decyzji o zatwierdzeniu projektu budowlanego oraz decyzji o pozwoleniu na wznowienie robót budowlanych </a:t>
            </a:r>
            <a:r>
              <a:rPr lang="pl-PL" dirty="0"/>
              <a:t>– wydawanych na podstawie ustawy z dnia 7 lipca 1994 r. – Prawo budowlane (Dz. U. z 2016 r. poz. 290, 961, 1165, 1250 i 2255); </a:t>
            </a:r>
            <a:endParaRPr lang="pl-PL" dirty="0" smtClean="0"/>
          </a:p>
          <a:p>
            <a:pPr marL="0" indent="0">
              <a:buNone/>
            </a:pPr>
            <a:r>
              <a:rPr lang="pl-PL" b="1" dirty="0" smtClean="0"/>
              <a:t>2</a:t>
            </a:r>
            <a:r>
              <a:rPr lang="pl-PL" b="1" dirty="0"/>
              <a:t>)  decyzji o pozwoleniu na rozbiórkę obiektów jądrowych - </a:t>
            </a:r>
            <a:r>
              <a:rPr lang="pl-PL" dirty="0"/>
              <a:t>wydawanej na podstawie ustawy z dnia 7 lipca 1994 r. - Prawo budowlane;</a:t>
            </a:r>
          </a:p>
          <a:p>
            <a:pPr marL="0" indent="0">
              <a:buNone/>
            </a:pPr>
            <a:r>
              <a:rPr lang="pl-PL" b="1" dirty="0"/>
              <a:t>3)  decyzji o warunkach zabudowy i zagospodarowania terenu - wydawanej na podstawie ustawy z dnia 27 marca 2003 r. o planowaniu i zagospodarowaniu przestrzennym</a:t>
            </a:r>
            <a:r>
              <a:rPr lang="pl-PL" dirty="0"/>
              <a:t>;</a:t>
            </a:r>
          </a:p>
          <a:p>
            <a:pPr marL="0" indent="0">
              <a:buNone/>
            </a:pPr>
            <a:r>
              <a:rPr lang="pl-PL" b="1" dirty="0"/>
              <a:t>6)</a:t>
            </a:r>
            <a:r>
              <a:rPr lang="pl-PL" dirty="0"/>
              <a:t> </a:t>
            </a:r>
            <a:r>
              <a:rPr lang="pl-PL" b="1" dirty="0"/>
              <a:t>pozwolenia wodnoprawnego na regulację wód, pozwolenia wodnoprawnego na wykonanie urządzeń wodnych oraz pozwolenia wodnoprawnego na wydobywanie z wód kamienia, żwiru, piasku oraz innych materiałów</a:t>
            </a:r>
            <a:r>
              <a:rPr lang="pl-PL" dirty="0"/>
              <a:t>, wydawanych na podstawie ustawy z dnia 20 lipca 2017 r. – Prawo wodne; </a:t>
            </a:r>
            <a:endParaRPr lang="pl-PL" sz="4000" dirty="0"/>
          </a:p>
          <a:p>
            <a:pPr marL="0" indent="0">
              <a:buNone/>
            </a:pPr>
            <a:endParaRPr lang="pl-PL" dirty="0"/>
          </a:p>
        </p:txBody>
      </p:sp>
    </p:spTree>
    <p:extLst>
      <p:ext uri="{BB962C8B-B14F-4D97-AF65-F5344CB8AC3E}">
        <p14:creationId xmlns:p14="http://schemas.microsoft.com/office/powerpoint/2010/main" val="42433908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850106"/>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216479" y="1028701"/>
            <a:ext cx="9486900" cy="5097464"/>
          </a:xfrm>
        </p:spPr>
        <p:txBody>
          <a:bodyPr>
            <a:normAutofit fontScale="62500" lnSpcReduction="20000"/>
          </a:bodyPr>
          <a:lstStyle/>
          <a:p>
            <a:pPr marL="0" indent="0">
              <a:buNone/>
            </a:pPr>
            <a:r>
              <a:rPr lang="pl-PL" sz="3100" b="1" dirty="0" smtClean="0"/>
              <a:t>10</a:t>
            </a:r>
            <a:r>
              <a:rPr lang="pl-PL" sz="3100" b="1" dirty="0"/>
              <a:t>)  decyzji o zezwoleniu na realizację inwestycji drogowej - </a:t>
            </a:r>
            <a:r>
              <a:rPr lang="pl-PL" sz="3100" dirty="0"/>
              <a:t>wydawanej na podstawie ustawy z dnia 10 kwietnia 2003 r. o szczególnych zasadach przygotowania i realizacji inwestycji w zakresie dróg publicznych (Dz. U. z 2015 r. poz. 2031);</a:t>
            </a:r>
          </a:p>
          <a:p>
            <a:pPr marL="0" indent="0">
              <a:buNone/>
            </a:pPr>
            <a:r>
              <a:rPr lang="pl-PL" sz="3100" b="1" dirty="0"/>
              <a:t>11)  decyzji o ustaleniu lokalizacji linii kolejowej - </a:t>
            </a:r>
            <a:r>
              <a:rPr lang="pl-PL" sz="3100" dirty="0"/>
              <a:t>wydawanej na podstawie ustawy z dnia 28 marca 2003 r. o transporcie kolejowym (Dz. U. z 2015 r. poz. 1297, z </a:t>
            </a:r>
            <a:r>
              <a:rPr lang="pl-PL" sz="3100" dirty="0" err="1"/>
              <a:t>późn</a:t>
            </a:r>
            <a:r>
              <a:rPr lang="pl-PL" sz="3100" dirty="0"/>
              <a:t>. zm.);</a:t>
            </a:r>
          </a:p>
          <a:p>
            <a:pPr marL="0" indent="0">
              <a:buNone/>
            </a:pPr>
            <a:r>
              <a:rPr lang="pl-PL" sz="3100" dirty="0" smtClean="0"/>
              <a:t>14) decyzji </a:t>
            </a:r>
            <a:r>
              <a:rPr lang="pl-PL" sz="3100" dirty="0"/>
              <a:t>o zezwoleniu na realizację inwestycji w zakresie </a:t>
            </a:r>
            <a:r>
              <a:rPr lang="pl-PL" sz="3100" b="1" dirty="0"/>
              <a:t>lotniska użytku publicznego</a:t>
            </a:r>
            <a:r>
              <a:rPr lang="pl-PL" sz="3100" dirty="0"/>
              <a:t> w rozumieniu przepisów ustawy z dnia 12 lutego 2009 r. o szczególnych zasadach przygotowania i realizacji inwestycji w zakresie lotnisk użytku publicznego (Dz. U. z 2015 r. poz. 2143</a:t>
            </a:r>
            <a:r>
              <a:rPr lang="pl-PL" sz="3100" dirty="0" smtClean="0"/>
              <a:t>);</a:t>
            </a:r>
          </a:p>
          <a:p>
            <a:pPr marL="0" indent="0">
              <a:buNone/>
            </a:pPr>
            <a:r>
              <a:rPr lang="pl-PL" b="1" dirty="0"/>
              <a:t>18) decyzji o pozwoleniu na realizację inwestycji w rozumieniu przepisów ustawy z dnia 8 lipca 2010 r. o szczególnych zasadach przygotowania do realizacji inwestycji w zakresie budowli przeciwpowodziowych</a:t>
            </a:r>
            <a:r>
              <a:rPr lang="pl-PL" dirty="0"/>
              <a:t>;</a:t>
            </a:r>
          </a:p>
          <a:p>
            <a:pPr marL="0" indent="0">
              <a:buNone/>
            </a:pPr>
            <a:r>
              <a:rPr lang="pl-PL" dirty="0"/>
              <a:t>21)  </a:t>
            </a:r>
            <a:r>
              <a:rPr lang="pl-PL" b="1" dirty="0"/>
              <a:t>zezwolenia na zbieranie odpadów, zezwolenia na przetwarzanie odpadów i zezwolenia na zbieranie i przetwarzanie odpadów </a:t>
            </a:r>
            <a:r>
              <a:rPr lang="pl-PL" dirty="0"/>
              <a:t>wydawanych na podstawie ustawy z dnia 14 grudnia 2012 r. o odpadach;</a:t>
            </a:r>
          </a:p>
          <a:p>
            <a:pPr marL="0" indent="0">
              <a:buNone/>
            </a:pPr>
            <a:r>
              <a:rPr lang="pl-PL" b="1" dirty="0"/>
              <a:t>1a. Wydanie decyzji o środowiskowych uwarunkowaniach następuje także przed dokonaniem zgłoszenia budowy lub wykonania robót budowlanych oraz zgłoszenia zmiany sposobu użytkowania obiektu budowlanego lub jego części na podstawie ustawy z dnia 7 lipca 1994 r. - Prawo budowlane</a:t>
            </a:r>
            <a:r>
              <a:rPr lang="pl-PL" sz="2800" b="1" dirty="0"/>
              <a:t>.</a:t>
            </a:r>
          </a:p>
          <a:p>
            <a:pPr marL="514350" indent="-514350">
              <a:buAutoNum type="arabicParenR" startAt="14"/>
            </a:pPr>
            <a:endParaRPr lang="pl-PL" sz="3100" dirty="0"/>
          </a:p>
        </p:txBody>
      </p:sp>
    </p:spTree>
    <p:extLst>
      <p:ext uri="{BB962C8B-B14F-4D97-AF65-F5344CB8AC3E}">
        <p14:creationId xmlns:p14="http://schemas.microsoft.com/office/powerpoint/2010/main" val="3054936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88"/>
            <a:ext cx="10972800" cy="558119"/>
          </a:xfrm>
        </p:spPr>
        <p:txBody>
          <a:bodyPr>
            <a:norm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d</a:t>
            </a:r>
            <a:r>
              <a:rPr lang="pl-PL" sz="2400" b="1" dirty="0">
                <a:solidFill>
                  <a:srgbClr val="00B050"/>
                </a:solidFill>
              </a:rPr>
              <a:t>ecyzja o środowiskowych uwarunkowaniach </a:t>
            </a:r>
            <a:endParaRPr lang="pl-PL" sz="4000" dirty="0"/>
          </a:p>
        </p:txBody>
      </p:sp>
      <p:sp>
        <p:nvSpPr>
          <p:cNvPr id="3" name="Symbol zastępczy zawartości 2"/>
          <p:cNvSpPr>
            <a:spLocks noGrp="1"/>
          </p:cNvSpPr>
          <p:nvPr>
            <p:ph idx="1"/>
          </p:nvPr>
        </p:nvSpPr>
        <p:spPr>
          <a:xfrm>
            <a:off x="1020536" y="873579"/>
            <a:ext cx="9854293" cy="5252586"/>
          </a:xfrm>
        </p:spPr>
        <p:txBody>
          <a:bodyPr>
            <a:normAutofit fontScale="40000" lnSpcReduction="20000"/>
          </a:bodyPr>
          <a:lstStyle/>
          <a:p>
            <a:pPr marL="0" indent="0">
              <a:spcBef>
                <a:spcPts val="0"/>
              </a:spcBef>
              <a:buNone/>
              <a:defRPr/>
            </a:pPr>
            <a:r>
              <a:rPr lang="pl-PL" altLang="pl-PL" sz="4500" b="1" dirty="0"/>
              <a:t>Art. 72 ust. 2. </a:t>
            </a:r>
            <a:r>
              <a:rPr lang="pl-PL" sz="4500" b="1" dirty="0">
                <a:ea typeface="Times New Roman"/>
                <a:cs typeface="Times New Roman"/>
              </a:rPr>
              <a:t>Wymogu uzyskania decyzji o środowiskowych uwarunkowaniach nie stosuje się w przypadku zmiany</a:t>
            </a:r>
            <a:r>
              <a:rPr lang="pl-PL" sz="4000" b="1" dirty="0">
                <a:ea typeface="Times New Roman"/>
                <a:cs typeface="Times New Roman"/>
              </a:rPr>
              <a:t>:</a:t>
            </a:r>
            <a:endParaRPr lang="pl-PL" sz="8000" b="1" dirty="0">
              <a:ea typeface="Calibri"/>
              <a:cs typeface="Times New Roman"/>
            </a:endParaRPr>
          </a:p>
          <a:p>
            <a:pPr marL="0" indent="0">
              <a:lnSpc>
                <a:spcPct val="115000"/>
              </a:lnSpc>
              <a:buNone/>
              <a:defRPr/>
            </a:pPr>
            <a:r>
              <a:rPr lang="pl-PL" sz="4000" dirty="0">
                <a:ea typeface="Times New Roman"/>
                <a:cs typeface="Times New Roman"/>
              </a:rPr>
              <a:t>1)   </a:t>
            </a:r>
            <a:r>
              <a:rPr lang="pl-PL" sz="4000" b="1" dirty="0">
                <a:ea typeface="Times New Roman"/>
                <a:cs typeface="Times New Roman"/>
              </a:rPr>
              <a:t>decyzji, o których mowa w ust. </a:t>
            </a:r>
            <a:r>
              <a:rPr lang="pl-PL" sz="4000" b="1" dirty="0" smtClean="0">
                <a:ea typeface="Times New Roman"/>
                <a:cs typeface="Times New Roman"/>
              </a:rPr>
              <a:t>1</a:t>
            </a:r>
            <a:r>
              <a:rPr lang="pl-PL" sz="4000" b="1" dirty="0"/>
              <a:t> </a:t>
            </a:r>
            <a:r>
              <a:rPr lang="pl-PL" sz="4000" i="1" dirty="0" smtClean="0"/>
              <a:t>(decyzji </a:t>
            </a:r>
            <a:r>
              <a:rPr lang="pl-PL" sz="4000" i="1" dirty="0"/>
              <a:t>o pozwoleniu na budowę, decyzji o zatwierdzeniu projektu budowlanego oraz decyzji o pozwoleniu na wznowienie robót </a:t>
            </a:r>
            <a:r>
              <a:rPr lang="pl-PL" sz="4000" i="1" dirty="0" smtClean="0"/>
              <a:t>budowlanych)</a:t>
            </a:r>
            <a:r>
              <a:rPr lang="pl-PL" sz="4000" i="1" dirty="0" smtClean="0">
                <a:ea typeface="Times New Roman"/>
                <a:cs typeface="Times New Roman"/>
              </a:rPr>
              <a:t>,</a:t>
            </a:r>
            <a:r>
              <a:rPr lang="pl-PL" sz="4000" dirty="0" smtClean="0">
                <a:ea typeface="Times New Roman"/>
                <a:cs typeface="Times New Roman"/>
              </a:rPr>
              <a:t> </a:t>
            </a:r>
            <a:r>
              <a:rPr lang="pl-PL" sz="4000" dirty="0">
                <a:ea typeface="Times New Roman"/>
                <a:cs typeface="Times New Roman"/>
              </a:rPr>
              <a:t>polegających na:</a:t>
            </a:r>
            <a:endParaRPr lang="pl-PL" sz="6000" dirty="0">
              <a:ea typeface="Calibri"/>
              <a:cs typeface="Times New Roman"/>
            </a:endParaRPr>
          </a:p>
          <a:p>
            <a:pPr marL="114300" indent="0">
              <a:lnSpc>
                <a:spcPct val="120000"/>
              </a:lnSpc>
              <a:spcBef>
                <a:spcPts val="0"/>
              </a:spcBef>
              <a:buNone/>
              <a:defRPr/>
            </a:pPr>
            <a:r>
              <a:rPr lang="pl-PL" sz="4000" dirty="0">
                <a:ea typeface="Times New Roman"/>
                <a:cs typeface="Times New Roman"/>
              </a:rPr>
              <a:t>a)  ustaleniu lub zmianie formy lub wielkości zabezpieczenia roszczeń mogących powstać wskutek wykonywania działalności objętej decyzją,</a:t>
            </a:r>
            <a:endParaRPr lang="pl-PL" sz="6000" dirty="0">
              <a:ea typeface="Calibri"/>
              <a:cs typeface="Times New Roman"/>
            </a:endParaRPr>
          </a:p>
          <a:p>
            <a:pPr marL="114300" indent="0">
              <a:lnSpc>
                <a:spcPct val="120000"/>
              </a:lnSpc>
              <a:spcBef>
                <a:spcPts val="0"/>
              </a:spcBef>
              <a:buNone/>
              <a:defRPr/>
            </a:pPr>
            <a:r>
              <a:rPr lang="pl-PL" sz="4000" dirty="0">
                <a:ea typeface="Times New Roman"/>
                <a:cs typeface="Times New Roman"/>
              </a:rPr>
              <a:t>b)  zmianie danych wnioskodawcy;</a:t>
            </a:r>
            <a:endParaRPr lang="pl-PL" sz="6000" dirty="0">
              <a:ea typeface="Calibri"/>
              <a:cs typeface="Times New Roman"/>
            </a:endParaRPr>
          </a:p>
          <a:p>
            <a:pPr marL="0" indent="0">
              <a:lnSpc>
                <a:spcPct val="115000"/>
              </a:lnSpc>
              <a:buNone/>
              <a:defRPr/>
            </a:pPr>
            <a:r>
              <a:rPr lang="pl-PL" sz="4000" b="1" dirty="0">
                <a:ea typeface="Times New Roman"/>
                <a:cs typeface="Times New Roman"/>
              </a:rPr>
              <a:t>1a)   decyzji, o których mowa w ust. 1 pkt 1, 10, </a:t>
            </a:r>
            <a:r>
              <a:rPr lang="pl-PL" sz="4000" b="1" dirty="0" smtClean="0">
                <a:ea typeface="Times New Roman"/>
                <a:cs typeface="Times New Roman"/>
              </a:rPr>
              <a:t>14 </a:t>
            </a:r>
            <a:r>
              <a:rPr lang="pl-PL" sz="4000" i="1" dirty="0" smtClean="0">
                <a:ea typeface="Times New Roman"/>
                <a:cs typeface="Times New Roman"/>
              </a:rPr>
              <a:t>(</a:t>
            </a:r>
            <a:r>
              <a:rPr lang="pl-PL" sz="4000" i="1" dirty="0" smtClean="0"/>
              <a:t>decyzji </a:t>
            </a:r>
            <a:r>
              <a:rPr lang="pl-PL" sz="4000" i="1" dirty="0"/>
              <a:t>o zezwoleniu na realizację inwestycji </a:t>
            </a:r>
            <a:r>
              <a:rPr lang="pl-PL" sz="4000" i="1" dirty="0" smtClean="0"/>
              <a:t>drogowej)</a:t>
            </a:r>
            <a:r>
              <a:rPr lang="pl-PL" sz="4000" b="1" dirty="0" smtClean="0">
                <a:ea typeface="Times New Roman"/>
                <a:cs typeface="Times New Roman"/>
              </a:rPr>
              <a:t>, </a:t>
            </a:r>
            <a:r>
              <a:rPr lang="pl-PL" sz="4000" b="1" dirty="0">
                <a:ea typeface="Times New Roman"/>
                <a:cs typeface="Times New Roman"/>
              </a:rPr>
              <a:t>18 i 19, polegających na zmianie zatwierdzonego projektu budowlanego dotyczącej:</a:t>
            </a:r>
            <a:endParaRPr lang="pl-PL" sz="6000" b="1" dirty="0">
              <a:ea typeface="Calibri"/>
              <a:cs typeface="Times New Roman"/>
            </a:endParaRPr>
          </a:p>
          <a:p>
            <a:pPr marL="114300" indent="0">
              <a:lnSpc>
                <a:spcPct val="115000"/>
              </a:lnSpc>
              <a:buNone/>
              <a:defRPr/>
            </a:pPr>
            <a:r>
              <a:rPr lang="pl-PL" sz="4000" dirty="0">
                <a:ea typeface="Times New Roman"/>
                <a:cs typeface="Times New Roman"/>
              </a:rPr>
              <a:t>a)   charakterystycznych parametrów obiektu budowlanego, w szczególności: kubatury, powierzchni zabudowy, wysokości, długości, szerokości i liczby kondygnacji, oraz charakterystycznych parametrów drogi w zakresie niewymagającym zmiany granic pasa drogowego,</a:t>
            </a:r>
            <a:endParaRPr lang="pl-PL" sz="6000" dirty="0">
              <a:ea typeface="Calibri"/>
              <a:cs typeface="Times New Roman"/>
            </a:endParaRPr>
          </a:p>
          <a:p>
            <a:pPr marL="114300" indent="0">
              <a:lnSpc>
                <a:spcPct val="115000"/>
              </a:lnSpc>
              <a:buNone/>
              <a:defRPr/>
            </a:pPr>
            <a:r>
              <a:rPr lang="pl-PL" sz="4000" dirty="0">
                <a:ea typeface="Times New Roman"/>
                <a:cs typeface="Times New Roman"/>
              </a:rPr>
              <a:t>b)  zapewnienia warunków niezbędnych do korzystania z tego obiektu przez osoby niepełnosprawne,</a:t>
            </a:r>
            <a:endParaRPr lang="pl-PL" sz="6000" dirty="0">
              <a:ea typeface="Calibri"/>
              <a:cs typeface="Times New Roman"/>
            </a:endParaRPr>
          </a:p>
          <a:p>
            <a:pPr marL="114300" indent="0">
              <a:lnSpc>
                <a:spcPct val="115000"/>
              </a:lnSpc>
              <a:buNone/>
              <a:defRPr/>
            </a:pPr>
            <a:r>
              <a:rPr lang="pl-PL" sz="4000" dirty="0">
                <a:ea typeface="Times New Roman"/>
                <a:cs typeface="Times New Roman"/>
              </a:rPr>
              <a:t>c)   charakterystycznych parametrów drogi w zakresie niewymagającym zmiany granic pasa drogowego  </a:t>
            </a:r>
          </a:p>
          <a:p>
            <a:pPr marL="114300" indent="0">
              <a:lnSpc>
                <a:spcPct val="115000"/>
              </a:lnSpc>
              <a:buNone/>
              <a:defRPr/>
            </a:pPr>
            <a:r>
              <a:rPr lang="pl-PL" sz="4000" b="1" dirty="0">
                <a:ea typeface="Times New Roman"/>
                <a:cs typeface="Times New Roman"/>
              </a:rPr>
              <a:t>które nie spowodują zmian uwarunkowań określonych w wydanej decyzji o środowiskowych uwarunkowaniach;</a:t>
            </a:r>
            <a:endParaRPr lang="pl-PL" sz="6000" b="1" dirty="0">
              <a:ea typeface="Calibri"/>
              <a:cs typeface="Times New Roman"/>
            </a:endParaRPr>
          </a:p>
          <a:p>
            <a:pPr marL="0" indent="0">
              <a:buNone/>
            </a:pPr>
            <a:endParaRPr lang="pl-PL" sz="4000" dirty="0" smtClean="0"/>
          </a:p>
          <a:p>
            <a:pPr marL="0" indent="0">
              <a:buNone/>
            </a:pPr>
            <a:r>
              <a:rPr lang="pl-PL" sz="4500" dirty="0" smtClean="0"/>
              <a:t>2b</a:t>
            </a:r>
            <a:r>
              <a:rPr lang="pl-PL" sz="4500" dirty="0"/>
              <a:t>. W przypadku decyzji o środowiskowych uwarunkowaniach określającej warunki realizacji przedsięwzięcia, przepis ust. 2 pkt 1a stosuje się, jeżeli odstąpienie od zatwierdzonego projektu budowlanego, o którym mowa w ust. 2 pkt 1a, nie spowoduje zmian uwarunkowań określonych w tej decyzji</a:t>
            </a:r>
            <a:r>
              <a:rPr lang="pl-PL" sz="3500" dirty="0"/>
              <a:t>.</a:t>
            </a:r>
          </a:p>
          <a:p>
            <a:pPr marL="0" indent="0">
              <a:buNone/>
            </a:pPr>
            <a:endParaRPr lang="pl-PL" sz="3500" dirty="0"/>
          </a:p>
          <a:p>
            <a:pPr marL="0" indent="0">
              <a:buNone/>
            </a:pPr>
            <a:endParaRPr lang="pl-PL" dirty="0"/>
          </a:p>
        </p:txBody>
      </p:sp>
    </p:spTree>
    <p:extLst>
      <p:ext uri="{BB962C8B-B14F-4D97-AF65-F5344CB8AC3E}">
        <p14:creationId xmlns:p14="http://schemas.microsoft.com/office/powerpoint/2010/main" val="2995188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33626"/>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045062" y="881743"/>
            <a:ext cx="9968591" cy="5380264"/>
          </a:xfrm>
        </p:spPr>
        <p:txBody>
          <a:bodyPr>
            <a:normAutofit fontScale="55000" lnSpcReduction="20000"/>
          </a:bodyPr>
          <a:lstStyle/>
          <a:p>
            <a:pPr marL="0" indent="0">
              <a:buNone/>
              <a:defRPr/>
            </a:pPr>
            <a:r>
              <a:rPr lang="pl-PL" dirty="0"/>
              <a:t>3.  </a:t>
            </a:r>
            <a:r>
              <a:rPr lang="pl-PL" b="1" dirty="0"/>
              <a:t>Decyzję o środowiskowych uwarunkowaniach dołącza się do wniosku o wydanie decyzji, o których mowa w ust. 1, oraz zgłoszenia, o którym mowa w ust. 1a. Złożenie wniosku lub dokonanie zgłoszenia następuje </a:t>
            </a:r>
            <a:r>
              <a:rPr lang="pl-PL" b="1" u="sng" dirty="0"/>
              <a:t>w terminie 6 lat </a:t>
            </a:r>
            <a:r>
              <a:rPr lang="pl-PL" b="1" dirty="0"/>
              <a:t>od dnia, w którym decyzja o środowiskowych uwarunkowaniach stała się ostateczna, z zastrzeżeniem ust. 4 i 4b.</a:t>
            </a:r>
          </a:p>
          <a:p>
            <a:pPr marL="0" indent="0">
              <a:buNone/>
              <a:defRPr/>
            </a:pPr>
            <a:r>
              <a:rPr lang="pl-PL" dirty="0" smtClean="0"/>
              <a:t>4.  Złożenie wniosku lub dokonanie zgłoszenia może nastąpić </a:t>
            </a:r>
            <a:r>
              <a:rPr lang="pl-PL" b="1" dirty="0" smtClean="0"/>
              <a:t>w </a:t>
            </a:r>
            <a:r>
              <a:rPr lang="pl-PL" b="1" u="sng" dirty="0" smtClean="0"/>
              <a:t>terminie 10 lat </a:t>
            </a:r>
            <a:r>
              <a:rPr lang="pl-PL" b="1" dirty="0" smtClean="0"/>
              <a:t>od dnia, w którym decyzja o środowiskowych uwarunkowaniach stała się ostateczna</a:t>
            </a:r>
            <a:r>
              <a:rPr lang="pl-PL" dirty="0" smtClean="0"/>
              <a:t>, o ile strona, która złożyła wniosek o wydanie decyzji o środowiskowych uwarunkowaniach, lub podmiot, na który została przeniesiona ta decyzja, </a:t>
            </a:r>
            <a:r>
              <a:rPr lang="pl-PL" u="sng" dirty="0" smtClean="0"/>
              <a:t>otrzymali</a:t>
            </a:r>
            <a:r>
              <a:rPr lang="pl-PL" dirty="0" smtClean="0"/>
              <a:t>, przed upływem terminu, o którym mowa w ust. 3, </a:t>
            </a:r>
            <a:r>
              <a:rPr lang="pl-PL" u="sng" dirty="0" smtClean="0"/>
              <a:t>od organu, który wydał decyzję o środowiskowych uwarunkowaniach, stanowisko,</a:t>
            </a:r>
            <a:r>
              <a:rPr lang="pl-PL" dirty="0" smtClean="0"/>
              <a:t> że realizacja planowanego przedsięwzięcia przebiega etapowo oraz, że aktualne są warunki realizacji przedsięwzięcia  </a:t>
            </a:r>
            <a:r>
              <a:rPr lang="pl-PL" b="1" dirty="0" smtClean="0"/>
              <a:t>określone</a:t>
            </a:r>
            <a:r>
              <a:rPr lang="pl-PL" dirty="0" smtClean="0"/>
              <a:t> w decyzji o środowiskowych uwarunkowaniach lub postanowieniu, o którym mowa w art. 90 ust. 1, jeżeli było wydane. Zajęcie stanowiska następuje w drodze postanowienia </a:t>
            </a:r>
            <a:r>
              <a:rPr lang="pl-PL" b="1" dirty="0" smtClean="0"/>
              <a:t>uwzględniającego informacje </a:t>
            </a:r>
            <a:r>
              <a:rPr lang="pl-PL" dirty="0" smtClean="0"/>
              <a:t>na temat stanu środowiska i możliwości realizacji warunków wynikających z decyzji o środowiskowych uwarunkowaniach</a:t>
            </a:r>
          </a:p>
          <a:p>
            <a:pPr marL="0" indent="0">
              <a:buNone/>
            </a:pPr>
            <a:r>
              <a:rPr lang="pl-PL" dirty="0"/>
              <a:t>5. W okresie, o którym mowa w ust. 3, 4 i 4b, dla danego przedsięwzięcia wydaje się jedną decyzję o środowiskowych uwarunkowaniach. </a:t>
            </a:r>
            <a:r>
              <a:rPr lang="pl-PL" b="1" dirty="0"/>
              <a:t>Jedną decyzję o środowiskowych uwarunkowaniach wydaje się także w przypadku, gdy dla danego przedsięwzięcia jest wymagane uzyskanie więcej niż jednej z decyzji, o których mowa w ust. 1</a:t>
            </a:r>
            <a:r>
              <a:rPr lang="pl-PL" dirty="0"/>
              <a:t>, lub gdy wnioskodawca uzyskuje odrębnie decyzje dla poszczególnych etapów realizacji przedsięwzięcia.</a:t>
            </a:r>
          </a:p>
          <a:p>
            <a:pPr marL="0" indent="0">
              <a:buNone/>
            </a:pPr>
            <a:r>
              <a:rPr lang="pl-PL" dirty="0"/>
              <a:t>6. Organ właściwy do wydania decyzji, o których mowa w ust. 1, dotyczących przedsięwzięć mogących znacząco oddziaływać na środowisko, podaje do publicznej wiadomości informacje o wydanej decyzji i o możliwościach zapoznania się z jej treścią oraz z dokumentacją sprawy.</a:t>
            </a:r>
          </a:p>
          <a:p>
            <a:pPr marL="0" indent="0">
              <a:buNone/>
            </a:pPr>
            <a:endParaRPr lang="pl-PL" b="1" i="1" dirty="0" smtClean="0">
              <a:solidFill>
                <a:srgbClr val="00B050"/>
              </a:solidFill>
            </a:endParaRPr>
          </a:p>
        </p:txBody>
      </p:sp>
    </p:spTree>
    <p:extLst>
      <p:ext uri="{BB962C8B-B14F-4D97-AF65-F5344CB8AC3E}">
        <p14:creationId xmlns:p14="http://schemas.microsoft.com/office/powerpoint/2010/main" val="7288718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036867" y="1600206"/>
            <a:ext cx="10050236" cy="4525963"/>
          </a:xfrm>
        </p:spPr>
        <p:txBody>
          <a:bodyPr>
            <a:normAutofit fontScale="55000" lnSpcReduction="20000"/>
          </a:bodyPr>
          <a:lstStyle/>
          <a:p>
            <a:pPr marL="0" indent="0">
              <a:buNone/>
            </a:pPr>
            <a:r>
              <a:rPr lang="pl-PL" dirty="0"/>
              <a:t>5. W okresie, o którym mowa w ust. 3, 4 i 4b, dla danego przedsięwzięcia wydaje się jedną decyzję o środowiskowych uwarunkowaniach. </a:t>
            </a:r>
            <a:r>
              <a:rPr lang="pl-PL" b="1" dirty="0"/>
              <a:t>Jedną decyzję o środowiskowych uwarunkowaniach wydaje się także w przypadku, gdy dla danego przedsięwzięcia jest wymagane uzyskanie więcej niż jednej z decyzji, o których mowa w ust. 1</a:t>
            </a:r>
            <a:r>
              <a:rPr lang="pl-PL" dirty="0"/>
              <a:t>, lub gdy wnioskodawca uzyskuje odrębnie decyzje dla poszczególnych etapów realizacji przedsięwzięcia.</a:t>
            </a:r>
          </a:p>
          <a:p>
            <a:pPr marL="0" indent="0">
              <a:buNone/>
            </a:pPr>
            <a:r>
              <a:rPr lang="pl-PL" dirty="0"/>
              <a:t>6. Organ właściwy do wydania decyzji, o których mowa w ust. 1, dotyczących przedsięwzięć mogących znacząco oddziaływać na środowisko, podaje do publicznej wiadomości informacje o wydanej decyzji i o możliwościach zapoznania się z jej treścią oraz z dokumentacją sprawy.</a:t>
            </a:r>
          </a:p>
          <a:p>
            <a:pPr marL="0" indent="0">
              <a:buNone/>
            </a:pPr>
            <a:endParaRPr lang="pl-PL" b="1" i="1" dirty="0" smtClean="0">
              <a:solidFill>
                <a:srgbClr val="00B050"/>
              </a:solidFill>
            </a:endParaRPr>
          </a:p>
          <a:p>
            <a:pPr marL="0" indent="0">
              <a:buNone/>
            </a:pPr>
            <a:r>
              <a:rPr lang="pl-PL" b="1" i="1" dirty="0" smtClean="0">
                <a:solidFill>
                  <a:srgbClr val="00B050"/>
                </a:solidFill>
              </a:rPr>
              <a:t>USTAWA </a:t>
            </a:r>
            <a:r>
              <a:rPr lang="pl-PL" i="1" dirty="0">
                <a:solidFill>
                  <a:srgbClr val="00B050"/>
                </a:solidFill>
              </a:rPr>
              <a:t>z dnia 24 lipca 2015 r.  </a:t>
            </a:r>
            <a:r>
              <a:rPr lang="pl-PL" b="1" i="1" dirty="0">
                <a:solidFill>
                  <a:srgbClr val="00B050"/>
                </a:solidFill>
              </a:rPr>
              <a:t>o zmianie ustawy o udostępnianiu informacji o środowisku i jego ochronie, udziale społeczeństwa w ochronie środowiska oraz o ocenach oddziaływania na środowisko oraz ustawy o szczególnych zasadach przygotowania i realizacji inwestycji w zakresie dróg publicznych:</a:t>
            </a:r>
            <a:endParaRPr lang="pl-PL" i="1" dirty="0"/>
          </a:p>
          <a:p>
            <a:pPr marL="0" indent="0">
              <a:buNone/>
            </a:pPr>
            <a:r>
              <a:rPr lang="pl-PL" b="1" dirty="0"/>
              <a:t>Art. 3. </a:t>
            </a:r>
            <a:r>
              <a:rPr lang="pl-PL" dirty="0"/>
              <a:t>1. </a:t>
            </a:r>
            <a:r>
              <a:rPr lang="pl-PL" b="1" dirty="0"/>
              <a:t>W przypadku przedsięwzięć w zakresie dróg publicznych lub linii kolejowych</a:t>
            </a:r>
            <a:r>
              <a:rPr lang="pl-PL" dirty="0"/>
              <a:t>, dla których </a:t>
            </a:r>
            <a:r>
              <a:rPr lang="pl-PL" u="sng" dirty="0"/>
              <a:t>przed dniem wejścia w życie niniejszej ustawy</a:t>
            </a:r>
            <a:r>
              <a:rPr lang="pl-PL" dirty="0"/>
              <a:t> została wydana decyzja o środowiskowych uwarunkowaniach </a:t>
            </a:r>
            <a:r>
              <a:rPr lang="pl-PL" b="1" dirty="0"/>
              <a:t>złożenie wniosku o wydanie decyzji,</a:t>
            </a:r>
            <a:r>
              <a:rPr lang="pl-PL" dirty="0"/>
              <a:t> o których mowa w art. 72 ust. 1 pkt 1, 3, 10–12 ustawy zmienianej w art. 1, lub dokonanie zgłoszenia, o którym mowa w art. 72 ust. 1a tej ustawy, następuje </a:t>
            </a:r>
            <a:r>
              <a:rPr lang="pl-PL" b="1" u="sng" dirty="0"/>
              <a:t>w terminie 6 lat </a:t>
            </a:r>
            <a:r>
              <a:rPr lang="pl-PL" dirty="0"/>
              <a:t>od dnia, w którym decyzja o środowiskowych uwarunkowaniach stała się ostateczna.</a:t>
            </a:r>
          </a:p>
          <a:p>
            <a:pPr marL="0" indent="0">
              <a:buNone/>
            </a:pPr>
            <a:endParaRPr lang="pl-PL" dirty="0"/>
          </a:p>
        </p:txBody>
      </p:sp>
    </p:spTree>
    <p:extLst>
      <p:ext uri="{BB962C8B-B14F-4D97-AF65-F5344CB8AC3E}">
        <p14:creationId xmlns:p14="http://schemas.microsoft.com/office/powerpoint/2010/main" val="77812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981200" y="1052741"/>
            <a:ext cx="8665029" cy="5073427"/>
          </a:xfrm>
        </p:spPr>
        <p:txBody>
          <a:bodyPr>
            <a:normAutofit/>
          </a:bodyPr>
          <a:lstStyle/>
          <a:p>
            <a:pPr marL="0" indent="0">
              <a:lnSpc>
                <a:spcPct val="80000"/>
              </a:lnSpc>
              <a:buNone/>
            </a:pPr>
            <a:r>
              <a:rPr lang="pl-PL" sz="2000" b="1" dirty="0"/>
              <a:t>Art.  75. [Organ właściwy do wydania decyzji o środowiskowych uwarunkowaniach] </a:t>
            </a:r>
            <a:endParaRPr lang="pl-PL" sz="2000" dirty="0"/>
          </a:p>
          <a:p>
            <a:pPr marL="0" indent="0">
              <a:lnSpc>
                <a:spcPct val="80000"/>
              </a:lnSpc>
              <a:buNone/>
            </a:pPr>
            <a:r>
              <a:rPr lang="pl-PL" sz="2000" b="1" dirty="0"/>
              <a:t>1. Organem właściwym do wydania decyzji o środowiskowych uwarunkowaniach jest:</a:t>
            </a:r>
          </a:p>
          <a:p>
            <a:pPr marL="0" indent="0">
              <a:lnSpc>
                <a:spcPct val="80000"/>
              </a:lnSpc>
              <a:buNone/>
            </a:pPr>
            <a:r>
              <a:rPr lang="pl-PL" sz="2400" b="1" dirty="0"/>
              <a:t>1)  </a:t>
            </a:r>
            <a:r>
              <a:rPr lang="pl-PL" sz="2000" b="1" u="sng" dirty="0"/>
              <a:t>regionalny dyrektor ochrony środowiska - </a:t>
            </a:r>
            <a:r>
              <a:rPr lang="pl-PL" sz="2000" u="sng" dirty="0"/>
              <a:t>w przypadku</a:t>
            </a:r>
            <a:r>
              <a:rPr lang="pl-PL" sz="2000" b="1" u="sng" dirty="0"/>
              <a:t>:</a:t>
            </a:r>
          </a:p>
          <a:p>
            <a:pPr marL="0" indent="0">
              <a:lnSpc>
                <a:spcPct val="80000"/>
              </a:lnSpc>
              <a:buNone/>
            </a:pPr>
            <a:r>
              <a:rPr lang="pl-PL" sz="2000" dirty="0"/>
              <a:t>a)  </a:t>
            </a:r>
            <a:r>
              <a:rPr lang="pl-PL" sz="2000" b="1" dirty="0"/>
              <a:t>będących przedsięwzięciami mogącymi zawsze znacząco oddziaływać na środowisko:</a:t>
            </a:r>
          </a:p>
          <a:p>
            <a:pPr marL="0" indent="0">
              <a:lnSpc>
                <a:spcPct val="80000"/>
              </a:lnSpc>
              <a:buNone/>
            </a:pPr>
            <a:r>
              <a:rPr lang="pl-PL" sz="2000" b="1" dirty="0"/>
              <a:t>–  dróg,</a:t>
            </a:r>
          </a:p>
          <a:p>
            <a:pPr marL="0" indent="0">
              <a:lnSpc>
                <a:spcPct val="80000"/>
              </a:lnSpc>
              <a:buNone/>
            </a:pPr>
            <a:r>
              <a:rPr lang="pl-PL" sz="2000" b="1" dirty="0"/>
              <a:t>–  linii kolejowych,</a:t>
            </a:r>
          </a:p>
          <a:p>
            <a:pPr marL="0" indent="0">
              <a:lnSpc>
                <a:spcPct val="80000"/>
              </a:lnSpc>
              <a:buNone/>
            </a:pPr>
            <a:r>
              <a:rPr lang="pl-PL" sz="2000" b="1" dirty="0"/>
              <a:t>–  napowietrznych linii elektroenergetycznych,</a:t>
            </a:r>
          </a:p>
          <a:p>
            <a:pPr marL="0" indent="0">
              <a:lnSpc>
                <a:spcPct val="80000"/>
              </a:lnSpc>
              <a:buNone/>
            </a:pPr>
            <a:r>
              <a:rPr lang="pl-PL" sz="2000" b="1" dirty="0"/>
              <a:t>–  instalacji do </a:t>
            </a:r>
            <a:r>
              <a:rPr lang="pl-PL" sz="2000" b="1" dirty="0" err="1"/>
              <a:t>przesyłu</a:t>
            </a:r>
            <a:r>
              <a:rPr lang="pl-PL" sz="2000" b="1" dirty="0"/>
              <a:t> ropy naftowej, produktów naftowych, substancji chemicznych lub gazu,</a:t>
            </a:r>
          </a:p>
          <a:p>
            <a:pPr marL="0" indent="0">
              <a:lnSpc>
                <a:spcPct val="80000"/>
              </a:lnSpc>
              <a:buNone/>
            </a:pPr>
            <a:r>
              <a:rPr lang="pl-PL" sz="2000" b="1" dirty="0"/>
              <a:t>–  sztucznych zbiorników wodnych,</a:t>
            </a:r>
          </a:p>
          <a:p>
            <a:pPr marL="0" indent="0">
              <a:lnSpc>
                <a:spcPct val="80000"/>
              </a:lnSpc>
              <a:buNone/>
            </a:pPr>
            <a:r>
              <a:rPr lang="pl-PL" sz="2000" b="1" dirty="0"/>
              <a:t>–  obiektów jądrowych,</a:t>
            </a:r>
          </a:p>
          <a:p>
            <a:pPr marL="0" indent="0">
              <a:lnSpc>
                <a:spcPct val="80000"/>
              </a:lnSpc>
              <a:buNone/>
            </a:pPr>
            <a:r>
              <a:rPr lang="pl-PL" sz="2000" b="1" dirty="0"/>
              <a:t>–  składowisk odpadów promieniotwórczych,</a:t>
            </a:r>
          </a:p>
          <a:p>
            <a:pPr marL="0" indent="0">
              <a:lnSpc>
                <a:spcPct val="80000"/>
              </a:lnSpc>
              <a:buNone/>
            </a:pPr>
            <a:r>
              <a:rPr lang="pl-PL" sz="2000" b="1" dirty="0"/>
              <a:t>b)  przedsięwzięć realizowanych na terenach zamkniętych</a:t>
            </a:r>
            <a:r>
              <a:rPr lang="pl-PL" sz="1800" b="1" dirty="0"/>
              <a:t>,</a:t>
            </a:r>
          </a:p>
        </p:txBody>
      </p:sp>
    </p:spTree>
    <p:extLst>
      <p:ext uri="{BB962C8B-B14F-4D97-AF65-F5344CB8AC3E}">
        <p14:creationId xmlns:p14="http://schemas.microsoft.com/office/powerpoint/2010/main" val="392232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771682" y="1052741"/>
            <a:ext cx="8621487" cy="5073427"/>
          </a:xfrm>
        </p:spPr>
        <p:txBody>
          <a:bodyPr>
            <a:normAutofit fontScale="62500" lnSpcReduction="20000"/>
          </a:bodyPr>
          <a:lstStyle/>
          <a:p>
            <a:pPr marL="0" indent="0">
              <a:buNone/>
            </a:pPr>
            <a:r>
              <a:rPr lang="pl-PL" dirty="0"/>
              <a:t>c)  przedsięwzięć realizowanych na obszarach morskich,</a:t>
            </a:r>
          </a:p>
          <a:p>
            <a:pPr marL="0" indent="0">
              <a:buNone/>
            </a:pPr>
            <a:r>
              <a:rPr lang="pl-PL" dirty="0"/>
              <a:t>d)  zmiany lasu, niestanowiącego własności Skarbu Państwa, na użytek rolny,</a:t>
            </a:r>
          </a:p>
          <a:p>
            <a:pPr marL="0" indent="0">
              <a:buNone/>
            </a:pPr>
            <a:r>
              <a:rPr lang="pl-PL" dirty="0"/>
              <a:t>e)  przedsięwzięć polegających na realizacji inwestycji w zakresie lotniska użytku publicznego w rozumieniu przepisów ustawy z dnia 12 lutego 2009 r. o szczególnych zasadach przygotowania i realizacji inwestycji w zakresie lotnisk użytku publicznego,</a:t>
            </a:r>
          </a:p>
          <a:p>
            <a:pPr marL="0" indent="0">
              <a:buNone/>
            </a:pPr>
            <a:r>
              <a:rPr lang="pl-PL" dirty="0"/>
              <a:t>f)  inwestycji w zakresie </a:t>
            </a:r>
            <a:r>
              <a:rPr lang="pl-PL" b="1" dirty="0"/>
              <a:t>terminalu,</a:t>
            </a:r>
          </a:p>
          <a:p>
            <a:pPr marL="0" indent="0">
              <a:buNone/>
            </a:pPr>
            <a:r>
              <a:rPr lang="pl-PL" dirty="0"/>
              <a:t>g)  inwestycji związanych z regionalnymi sieciami szerokopasmowymi,</a:t>
            </a:r>
          </a:p>
          <a:p>
            <a:pPr marL="0" indent="0">
              <a:buNone/>
            </a:pPr>
            <a:r>
              <a:rPr lang="pl-PL" dirty="0"/>
              <a:t>h)  przedsięwzięć polegających na zmianie lub rozbudowie przedsięwzięć wymienionych w lit. a-g, i oraz j,</a:t>
            </a:r>
          </a:p>
          <a:p>
            <a:pPr marL="0" indent="0">
              <a:buNone/>
            </a:pPr>
            <a:r>
              <a:rPr lang="pl-PL" dirty="0"/>
              <a:t>i)  </a:t>
            </a:r>
            <a:r>
              <a:rPr lang="pl-PL" b="1" dirty="0"/>
              <a:t>przedsięwzięć polegających na realizacji inwestycji w rozumieniu przepisów ustawy z dnia 8 lipca 2010 r. o szczególnych zasadach przygotowania do realizacji inwestycji w zakresie budowli przeciwpowodziowych</a:t>
            </a:r>
            <a:r>
              <a:rPr lang="pl-PL" dirty="0"/>
              <a:t>;</a:t>
            </a:r>
          </a:p>
          <a:p>
            <a:pPr marL="0" indent="0">
              <a:buNone/>
            </a:pPr>
            <a:r>
              <a:rPr lang="pl-PL" dirty="0"/>
              <a:t>j)  przedsięwzięć polegających na poszukiwaniu lub rozpoznawaniu złóż kopalin lub na wydobywaniu kopalin ze złóż, o których mowa w art. 10 ust. 1 ustawy z dnia 9 czerwca 2011 r. - Prawo geologiczne i górnicze, prowadzonych na podstawie koncesji,</a:t>
            </a:r>
          </a:p>
          <a:p>
            <a:pPr marL="0" indent="0">
              <a:buNone/>
            </a:pPr>
            <a:endParaRPr lang="pl-PL" dirty="0"/>
          </a:p>
        </p:txBody>
      </p:sp>
    </p:spTree>
    <p:extLst>
      <p:ext uri="{BB962C8B-B14F-4D97-AF65-F5344CB8AC3E}">
        <p14:creationId xmlns:p14="http://schemas.microsoft.com/office/powerpoint/2010/main" val="8236057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sz="3600" dirty="0"/>
          </a:p>
        </p:txBody>
      </p:sp>
      <p:sp>
        <p:nvSpPr>
          <p:cNvPr id="3" name="Symbol zastępczy zawartości 2"/>
          <p:cNvSpPr>
            <a:spLocks noGrp="1"/>
          </p:cNvSpPr>
          <p:nvPr>
            <p:ph idx="1"/>
          </p:nvPr>
        </p:nvSpPr>
        <p:spPr>
          <a:xfrm>
            <a:off x="1755321" y="1124747"/>
            <a:ext cx="8613323" cy="5001419"/>
          </a:xfrm>
        </p:spPr>
        <p:txBody>
          <a:bodyPr>
            <a:normAutofit fontScale="62500" lnSpcReduction="20000"/>
          </a:bodyPr>
          <a:lstStyle/>
          <a:p>
            <a:pPr marL="0" indent="0">
              <a:buNone/>
              <a:defRPr/>
            </a:pPr>
            <a:r>
              <a:rPr lang="pl-PL" dirty="0"/>
              <a:t>k)  </a:t>
            </a:r>
            <a:r>
              <a:rPr lang="pl-PL" b="1" dirty="0"/>
              <a:t>napowietrznych linii elektroenergetycznych lub stacji elektroenergetycznych </a:t>
            </a:r>
            <a:r>
              <a:rPr lang="pl-PL" dirty="0"/>
              <a:t>będących przedsięwzięciami mogącymi zawsze znacząco oddziaływać na środowisko albo przedsięwzięciami mogącymi potencjalnie znacząco oddziaływać na środowisko, wymienionych w załączniku do ustawy z dnia 24 lipca 2015 r. o przygotowaniu i realizacji strategicznych inwestycji w zakresie sieci przesyłowych;</a:t>
            </a:r>
          </a:p>
          <a:p>
            <a:pPr marL="0" indent="0">
              <a:buNone/>
              <a:defRPr/>
            </a:pPr>
            <a:r>
              <a:rPr lang="pl-PL" dirty="0"/>
              <a:t>r)  </a:t>
            </a:r>
            <a:r>
              <a:rPr lang="pl-PL" b="1" dirty="0"/>
              <a:t>elektrowni wiatrowych</a:t>
            </a:r>
            <a:r>
              <a:rPr lang="pl-PL" dirty="0"/>
              <a:t>, o których mowa w art. 2 pkt 1 ustawy z dnia 20 maja 2016 r. o inwestycjach w zakresie elektrowni wiatrowych (Dz. U. poz. 961);</a:t>
            </a:r>
          </a:p>
          <a:p>
            <a:pPr marL="0" indent="0">
              <a:buNone/>
              <a:defRPr/>
            </a:pPr>
            <a:r>
              <a:rPr lang="pl-PL" b="1" u="sng" dirty="0">
                <a:solidFill>
                  <a:schemeClr val="tx2">
                    <a:lumMod val="60000"/>
                    <a:lumOff val="40000"/>
                  </a:schemeClr>
                </a:solidFill>
              </a:rPr>
              <a:t>l</a:t>
            </a:r>
            <a:r>
              <a:rPr lang="pl-PL" b="1" dirty="0">
                <a:solidFill>
                  <a:schemeClr val="tx2">
                    <a:lumMod val="60000"/>
                    <a:lumOff val="40000"/>
                  </a:schemeClr>
                </a:solidFill>
              </a:rPr>
              <a:t>) przedsięwzięć, o których mowa w pkt 4, dla których </a:t>
            </a:r>
            <a:r>
              <a:rPr lang="pl-PL" b="1" u="sng" dirty="0">
                <a:solidFill>
                  <a:schemeClr val="tx2">
                    <a:lumMod val="60000"/>
                    <a:lumOff val="40000"/>
                  </a:schemeClr>
                </a:solidFill>
              </a:rPr>
              <a:t>wnioskodawcą jest jednostka samorządu terytorialnego</a:t>
            </a:r>
            <a:r>
              <a:rPr lang="pl-PL" b="1" dirty="0">
                <a:solidFill>
                  <a:schemeClr val="tx2">
                    <a:lumMod val="60000"/>
                    <a:lumOff val="40000"/>
                  </a:schemeClr>
                </a:solidFill>
              </a:rPr>
              <a:t>, dla której organem wykonawczym jest organ właściwy do wydania decyzji o środowiskowych uwarunkowaniach, lub podmiot od niej zależny w rozumieniu art. 24m ust. 2 ustawy z dnia 8 marca 1990 r. o samorządzie gminnym (Dz. U. z 2015 r. poz. 1515 i 1890),</a:t>
            </a:r>
          </a:p>
          <a:p>
            <a:pPr marL="0" indent="0">
              <a:buNone/>
              <a:defRPr/>
            </a:pPr>
            <a:r>
              <a:rPr lang="pl-PL" b="1" dirty="0">
                <a:solidFill>
                  <a:schemeClr val="tx2">
                    <a:lumMod val="60000"/>
                    <a:lumOff val="40000"/>
                  </a:schemeClr>
                </a:solidFill>
              </a:rPr>
              <a:t>o) przedsięwzięć, w odniesieniu do których wniósł sprzeciw, o którym mowa w art. 72 ust. 10,</a:t>
            </a:r>
          </a:p>
          <a:p>
            <a:pPr marL="0" indent="0">
              <a:buNone/>
              <a:defRPr/>
            </a:pPr>
            <a:r>
              <a:rPr lang="pl-PL" b="1" dirty="0">
                <a:solidFill>
                  <a:schemeClr val="tx2">
                    <a:lumMod val="60000"/>
                    <a:lumOff val="40000"/>
                  </a:schemeClr>
                </a:solidFill>
              </a:rPr>
              <a:t>p) przedsięwzięć polegających na zmianie lub rozbudowie przedsięwzięć, dla których do wydania decyzji o środowiskowych uwarunkowaniach właściwy był regionalny dyrektor ochrony </a:t>
            </a:r>
            <a:r>
              <a:rPr lang="pl-PL" b="1" dirty="0" smtClean="0">
                <a:solidFill>
                  <a:schemeClr val="tx2">
                    <a:lumMod val="60000"/>
                    <a:lumOff val="40000"/>
                  </a:schemeClr>
                </a:solidFill>
              </a:rPr>
              <a:t>środowiska</a:t>
            </a:r>
            <a:endParaRPr lang="pl-PL" dirty="0"/>
          </a:p>
        </p:txBody>
      </p:sp>
    </p:spTree>
    <p:extLst>
      <p:ext uri="{BB962C8B-B14F-4D97-AF65-F5344CB8AC3E}">
        <p14:creationId xmlns:p14="http://schemas.microsoft.com/office/powerpoint/2010/main" val="10819848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363470" y="1371601"/>
            <a:ext cx="9446079" cy="4754564"/>
          </a:xfrm>
        </p:spPr>
        <p:txBody>
          <a:bodyPr>
            <a:normAutofit fontScale="77500" lnSpcReduction="20000"/>
          </a:bodyPr>
          <a:lstStyle/>
          <a:p>
            <a:pPr marL="0" indent="0">
              <a:buNone/>
            </a:pPr>
            <a:r>
              <a:rPr lang="pl-PL" sz="3100" dirty="0"/>
              <a:t>1a)  </a:t>
            </a:r>
            <a:r>
              <a:rPr lang="pl-PL" sz="3100" b="1" dirty="0"/>
              <a:t>Generalny Dyrektor Ochrony Środowiska </a:t>
            </a:r>
            <a:r>
              <a:rPr lang="pl-PL" sz="3100" dirty="0"/>
              <a:t>- w przypadku inwestycji w zakresie budowy obiektu energetyki jądrowej i inwestycji towarzyszących realizowanej na podstawie ustawy z dnia 29 czerwca 2011 r. o przygotowaniu i realizacji inwestycji w zakresie obiektów energetyki jądrowej oraz inwestycji towarzyszących;</a:t>
            </a:r>
          </a:p>
          <a:p>
            <a:pPr marL="0" indent="0">
              <a:buNone/>
            </a:pPr>
            <a:r>
              <a:rPr lang="pl-PL" sz="3100" b="1" dirty="0"/>
              <a:t>2)  starosta - w przypadku scalania, wymiany lub podziału gruntów;</a:t>
            </a:r>
          </a:p>
          <a:p>
            <a:pPr marL="0" indent="0">
              <a:buNone/>
            </a:pPr>
            <a:r>
              <a:rPr lang="pl-PL" sz="3100" b="1" dirty="0"/>
              <a:t>3)  dyrektor regionalnej dyrekcji Lasów Państwowych - w przypadku zmiany lasu, stanowiącego własność Skarbu Państwa, na użytek rolny;</a:t>
            </a:r>
          </a:p>
          <a:p>
            <a:pPr marL="0" indent="0">
              <a:buNone/>
            </a:pPr>
            <a:r>
              <a:rPr lang="pl-PL" sz="3100" b="1" dirty="0"/>
              <a:t>4)  </a:t>
            </a:r>
            <a:r>
              <a:rPr lang="pl-PL" sz="3100" b="1" u="sng" dirty="0"/>
              <a:t>wójt, burmistrz, prezydent miasta - w przypadku pozostałych przedsięwzięć.</a:t>
            </a:r>
          </a:p>
          <a:p>
            <a:pPr marL="0" indent="0">
              <a:buNone/>
            </a:pPr>
            <a:r>
              <a:rPr lang="pl-PL" sz="3100" dirty="0"/>
              <a:t>6. W przypadku przedsięwzięcia realizowanego w części na terenie zamkniętym dla całego przedsięwzięcia decyzję o środowiskowych uwarunkowaniach wydaje regionalny dyrektor ochrony środowiska.</a:t>
            </a:r>
          </a:p>
          <a:p>
            <a:endParaRPr lang="pl-PL" sz="3100" dirty="0"/>
          </a:p>
          <a:p>
            <a:pPr marL="0" indent="0">
              <a:buNone/>
            </a:pPr>
            <a:endParaRPr lang="pl-PL" dirty="0"/>
          </a:p>
        </p:txBody>
      </p:sp>
    </p:spTree>
    <p:extLst>
      <p:ext uri="{BB962C8B-B14F-4D97-AF65-F5344CB8AC3E}">
        <p14:creationId xmlns:p14="http://schemas.microsoft.com/office/powerpoint/2010/main" val="2764963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7764" y="184831"/>
            <a:ext cx="10972800" cy="754062"/>
          </a:xfrm>
        </p:spPr>
        <p:txBody>
          <a:bodyPr>
            <a:normAutofit/>
          </a:bodyPr>
          <a:lstStyle/>
          <a:p>
            <a:r>
              <a:rPr lang="pl-PL" altLang="pl-PL" sz="2400" b="1" dirty="0">
                <a:solidFill>
                  <a:srgbClr val="00B050"/>
                </a:solidFill>
              </a:rPr>
              <a:t>ustawa </a:t>
            </a:r>
            <a:r>
              <a:rPr lang="pl-PL" altLang="pl-PL" sz="2400" b="1" dirty="0" err="1">
                <a:solidFill>
                  <a:srgbClr val="00B050"/>
                </a:solidFill>
              </a:rPr>
              <a:t>ooś</a:t>
            </a:r>
            <a:r>
              <a:rPr lang="pl-PL" altLang="pl-PL" sz="2400" b="1" dirty="0">
                <a:solidFill>
                  <a:srgbClr val="00B050"/>
                </a:solidFill>
              </a:rPr>
              <a:t> - definicje</a:t>
            </a:r>
            <a:endParaRPr lang="pl-PL" dirty="0"/>
          </a:p>
        </p:txBody>
      </p:sp>
      <p:sp>
        <p:nvSpPr>
          <p:cNvPr id="3" name="Symbol zastępczy zawartości 2"/>
          <p:cNvSpPr>
            <a:spLocks noGrp="1"/>
          </p:cNvSpPr>
          <p:nvPr>
            <p:ph idx="1"/>
          </p:nvPr>
        </p:nvSpPr>
        <p:spPr>
          <a:xfrm>
            <a:off x="555172" y="1012381"/>
            <a:ext cx="10692493" cy="5138285"/>
          </a:xfrm>
        </p:spPr>
        <p:txBody>
          <a:bodyPr>
            <a:noAutofit/>
          </a:bodyPr>
          <a:lstStyle/>
          <a:p>
            <a:pPr marL="0" indent="0">
              <a:lnSpc>
                <a:spcPct val="80000"/>
              </a:lnSpc>
              <a:buNone/>
            </a:pPr>
            <a:r>
              <a:rPr lang="pl-PL" sz="1800" dirty="0"/>
              <a:t>11)  </a:t>
            </a:r>
            <a:r>
              <a:rPr lang="pl-PL" sz="1800" b="1" dirty="0"/>
              <a:t>podaniu informacji do publicznej wiadomości </a:t>
            </a:r>
            <a:r>
              <a:rPr lang="pl-PL" sz="1600" dirty="0"/>
              <a:t>- rozumie się przez to:</a:t>
            </a:r>
          </a:p>
          <a:p>
            <a:pPr marL="514350" indent="-514350">
              <a:lnSpc>
                <a:spcPct val="80000"/>
              </a:lnSpc>
              <a:buFont typeface="+mj-lt"/>
              <a:buAutoNum type="alphaLcParenR"/>
            </a:pPr>
            <a:r>
              <a:rPr lang="pl-PL" sz="1600" dirty="0"/>
              <a:t>udostępnienie informacji na stronie Biuletynu Informacji Publicznej, organu właściwego w sprawie,</a:t>
            </a:r>
          </a:p>
          <a:p>
            <a:pPr marL="514350" indent="-514350">
              <a:lnSpc>
                <a:spcPct val="80000"/>
              </a:lnSpc>
              <a:buFont typeface="+mj-lt"/>
              <a:buAutoNum type="alphaLcParenR"/>
            </a:pPr>
            <a:r>
              <a:rPr lang="pl-PL" sz="1600" dirty="0"/>
              <a:t>ogłoszenie informacji, w sposób zwyczajowo przyjęty, w siedzibie organu właściwego w sprawie,</a:t>
            </a:r>
          </a:p>
          <a:p>
            <a:pPr marL="514350" indent="-514350">
              <a:lnSpc>
                <a:spcPct val="80000"/>
              </a:lnSpc>
              <a:buFont typeface="+mj-lt"/>
              <a:buAutoNum type="alphaLcParenR"/>
            </a:pPr>
            <a:r>
              <a:rPr lang="pl-PL" sz="1600" dirty="0"/>
              <a:t>ogłoszenie informacji przez obwieszczenie w sposób zwyczajowo przyjęty w miejscu planowanego przedsięwzięcia, a w przypadku projektu dokumentu wymagającego udziału społeczeństwa - w prasie o odpowiednim do rodzaju dokumentu zasięgu,</a:t>
            </a:r>
          </a:p>
          <a:p>
            <a:pPr marL="514350" indent="-514350">
              <a:lnSpc>
                <a:spcPct val="80000"/>
              </a:lnSpc>
              <a:buFont typeface="+mj-lt"/>
              <a:buAutoNum type="alphaLcParenR"/>
            </a:pPr>
            <a:r>
              <a:rPr lang="pl-PL" sz="1600" dirty="0"/>
              <a:t>w przypadku gdy siedziba organu właściwego w sprawie mieści się na terenie innej gminy niż gmina właściwa miejscowo ze względu na przedmiot postępowania - także przez ogłoszenie w prasie lub w sposób zwyczajowo przyjęty w miejscowości lub miejscowościach właściwych ze względu na przedmiot postępowania;</a:t>
            </a:r>
          </a:p>
          <a:p>
            <a:pPr marL="0" indent="0">
              <a:lnSpc>
                <a:spcPct val="80000"/>
              </a:lnSpc>
              <a:buNone/>
            </a:pPr>
            <a:r>
              <a:rPr lang="pl-PL" sz="1600" dirty="0" smtClean="0"/>
              <a:t>13</a:t>
            </a:r>
            <a:r>
              <a:rPr lang="pl-PL" sz="1600" dirty="0"/>
              <a:t>)  </a:t>
            </a:r>
            <a:r>
              <a:rPr lang="pl-PL" sz="1800" b="1" dirty="0"/>
              <a:t>przedsięwzięciu -</a:t>
            </a:r>
            <a:r>
              <a:rPr lang="pl-PL" sz="1600" dirty="0"/>
              <a:t> rozumie się przez to zamierzenie budowlane lub inną ingerencję w środowisko polegającą na przekształceniu lub zmianie sposobu wykorzystania terenu, w tym również na wydobywaniu kopalin; przedsięwzięcia powiązane technologicznie kwalifikuje się jako jedno przedsięwzięcie, także jeżeli są one realizowane przez różne podmioty;</a:t>
            </a:r>
          </a:p>
          <a:p>
            <a:pPr marL="0" indent="0">
              <a:lnSpc>
                <a:spcPct val="80000"/>
              </a:lnSpc>
              <a:buNone/>
            </a:pPr>
            <a:r>
              <a:rPr lang="pl-PL" sz="1600" dirty="0"/>
              <a:t>14)  </a:t>
            </a:r>
            <a:r>
              <a:rPr lang="pl-PL" sz="1800" b="1" dirty="0"/>
              <a:t>strategicznej ocenie oddziaływania na środowisko </a:t>
            </a:r>
            <a:r>
              <a:rPr lang="pl-PL" sz="1600" dirty="0"/>
              <a:t>- rozumie się przez to postępowanie w sprawie oceny oddziaływania na środowisko </a:t>
            </a:r>
            <a:r>
              <a:rPr lang="pl-PL" sz="1600" b="1" u="sng" dirty="0"/>
              <a:t>skutków realizacji polityki, strategii, planu lub programu, </a:t>
            </a:r>
            <a:r>
              <a:rPr lang="pl-PL" sz="1600" dirty="0"/>
              <a:t>obejmujące w szczególności:</a:t>
            </a:r>
          </a:p>
          <a:p>
            <a:pPr marL="514350" indent="-514350">
              <a:lnSpc>
                <a:spcPct val="80000"/>
              </a:lnSpc>
              <a:buFont typeface="+mj-lt"/>
              <a:buAutoNum type="alphaLcParenR"/>
            </a:pPr>
            <a:r>
              <a:rPr lang="pl-PL" sz="1600" dirty="0"/>
              <a:t>uzgodnienie stopnia szczegółowości informacji zawartych w prognozie oddziaływania na środowisko,</a:t>
            </a:r>
          </a:p>
          <a:p>
            <a:pPr marL="514350" indent="-514350">
              <a:lnSpc>
                <a:spcPct val="80000"/>
              </a:lnSpc>
              <a:buFont typeface="+mj-lt"/>
              <a:buAutoNum type="alphaLcParenR"/>
            </a:pPr>
            <a:r>
              <a:rPr lang="pl-PL" sz="1600" dirty="0"/>
              <a:t>sporządzenie prognozy oddziaływania na środowisko,</a:t>
            </a:r>
          </a:p>
          <a:p>
            <a:pPr marL="514350" indent="-514350">
              <a:lnSpc>
                <a:spcPct val="80000"/>
              </a:lnSpc>
              <a:buFont typeface="+mj-lt"/>
              <a:buAutoNum type="alphaLcParenR"/>
            </a:pPr>
            <a:r>
              <a:rPr lang="pl-PL" sz="1600" dirty="0"/>
              <a:t>uzyskanie wymaganych ustawą opinii,</a:t>
            </a:r>
          </a:p>
          <a:p>
            <a:pPr marL="514350" indent="-514350">
              <a:lnSpc>
                <a:spcPct val="80000"/>
              </a:lnSpc>
              <a:buFont typeface="+mj-lt"/>
              <a:buAutoNum type="alphaLcParenR"/>
            </a:pPr>
            <a:r>
              <a:rPr lang="pl-PL" sz="1600" dirty="0"/>
              <a:t>zapewnienie możliwości udziału społeczeństwa w postępowaniu</a:t>
            </a:r>
            <a:r>
              <a:rPr lang="pl-PL" sz="1600" dirty="0" smtClean="0"/>
              <a:t>;</a:t>
            </a:r>
          </a:p>
          <a:p>
            <a:pPr marL="0" indent="0">
              <a:buNone/>
            </a:pPr>
            <a:r>
              <a:rPr lang="pl-PL" sz="1600" dirty="0" smtClean="0"/>
              <a:t>15</a:t>
            </a:r>
            <a:r>
              <a:rPr lang="pl-PL" sz="1600" dirty="0"/>
              <a:t>)  </a:t>
            </a:r>
            <a:r>
              <a:rPr lang="pl-PL" sz="1800" b="1" dirty="0"/>
              <a:t>środowisku </a:t>
            </a:r>
            <a:r>
              <a:rPr lang="pl-PL" sz="1600" dirty="0"/>
              <a:t>- rozumie się przez to środowisko w rozumieniu ustawy z dnia 27 kwietnia 2001 r. - Prawo ochrony środowiska;</a:t>
            </a:r>
          </a:p>
          <a:p>
            <a:pPr marL="0" indent="0">
              <a:buNone/>
            </a:pPr>
            <a:r>
              <a:rPr lang="pl-PL" sz="1600" dirty="0"/>
              <a:t>16</a:t>
            </a:r>
            <a:r>
              <a:rPr lang="pl-PL" sz="1800" b="1" dirty="0"/>
              <a:t>)  zanieczyszczeniu </a:t>
            </a:r>
            <a:r>
              <a:rPr lang="pl-PL" sz="1600" dirty="0"/>
              <a:t>- rozumie się przez to zanieczyszczenie w rozumieniu ustawy z dnia 27 kwietnia 2001 r. - Prawo ochrony środowiska;</a:t>
            </a:r>
          </a:p>
          <a:p>
            <a:pPr marL="0" indent="0">
              <a:buNone/>
            </a:pPr>
            <a:endParaRPr lang="pl-PL" sz="1600" dirty="0"/>
          </a:p>
        </p:txBody>
      </p:sp>
    </p:spTree>
    <p:extLst>
      <p:ext uri="{BB962C8B-B14F-4D97-AF65-F5344CB8AC3E}">
        <p14:creationId xmlns:p14="http://schemas.microsoft.com/office/powerpoint/2010/main" val="1202594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755321" y="1124747"/>
            <a:ext cx="8792936" cy="5001419"/>
          </a:xfrm>
        </p:spPr>
        <p:txBody>
          <a:bodyPr>
            <a:normAutofit fontScale="62500" lnSpcReduction="20000"/>
          </a:bodyPr>
          <a:lstStyle/>
          <a:p>
            <a:pPr marL="0" indent="0">
              <a:buNone/>
            </a:pPr>
            <a:endParaRPr lang="pl-PL" b="1" dirty="0"/>
          </a:p>
          <a:p>
            <a:pPr marL="0" indent="0">
              <a:buNone/>
            </a:pPr>
            <a:r>
              <a:rPr lang="pl-PL" b="1" dirty="0"/>
              <a:t>Art.  76. [Uprawnienia Generalnego Dyrektora Ochrony Środowiska] </a:t>
            </a:r>
            <a:endParaRPr lang="pl-PL" dirty="0"/>
          </a:p>
          <a:p>
            <a:pPr marL="0" indent="0">
              <a:buNone/>
            </a:pPr>
            <a:r>
              <a:rPr lang="pl-PL" dirty="0"/>
              <a:t>1. W przypadku stwierdzenia nieprawidłowości w zakresie wydawania decyzji o środowiskowych uwarunkowaniach przez organy, o których mowa w art. 75 ust. 1 pkt 2-4, Generalny Dyrektor Ochrony Środowiska </a:t>
            </a:r>
            <a:r>
              <a:rPr lang="pl-PL" b="1" dirty="0"/>
              <a:t>kieruje wystąpienie</a:t>
            </a:r>
            <a:r>
              <a:rPr lang="pl-PL" dirty="0"/>
              <a:t>, którego treścią może być w szczególności </a:t>
            </a:r>
            <a:r>
              <a:rPr lang="pl-PL" b="1" dirty="0"/>
              <a:t>wniosek o stwierdzenie nieważności tej decyzji</a:t>
            </a:r>
            <a:r>
              <a:rPr lang="pl-PL" dirty="0"/>
              <a:t>.</a:t>
            </a:r>
          </a:p>
          <a:p>
            <a:pPr marL="0" indent="0">
              <a:buNone/>
            </a:pPr>
            <a:r>
              <a:rPr lang="pl-PL" dirty="0"/>
              <a:t>1a. Przepis ust. 1 stosuje się odpowiednio do decyzji o środowiskowych uwarunkowaniach zgody na realizację przedsięwzięcia wydanych na podstawie przepisów ustawy z dnia 27 kwietnia 2001 r. - Prawo ochrony środowiska.</a:t>
            </a:r>
          </a:p>
          <a:p>
            <a:pPr marL="0" indent="0">
              <a:buNone/>
            </a:pPr>
            <a:r>
              <a:rPr lang="pl-PL" dirty="0"/>
              <a:t>1b. W przypadku zgłoszeń dotyczących przedsięwzięcia, o których mowa w art. 96 ust. 1, Generalny Dyrektor Ochrony Środowiska oraz regionalny dyrektor ochrony środowiska mogą przedstawić stanowisko, czy przedsięwzięcie może potencjalnie znacząco oddziaływać na obszar Natura 2000.</a:t>
            </a:r>
          </a:p>
          <a:p>
            <a:pPr marL="0" indent="0">
              <a:buNone/>
            </a:pPr>
            <a:r>
              <a:rPr lang="pl-PL" dirty="0"/>
              <a:t>2. Generalnemu Dyrektorowi Ochrony Środowiska przysługują prawa strony w postępowaniu administracyjnym lub postępowaniu przed sądem administracyjnym.</a:t>
            </a:r>
          </a:p>
          <a:p>
            <a:pPr marL="0" indent="0">
              <a:buNone/>
            </a:pPr>
            <a:r>
              <a:rPr lang="pl-PL" dirty="0"/>
              <a:t>3. Przepisy ust. 1 i 2 stosuje się odpowiednio do orzeczeń samorządowych kolegiów odwoławczych.</a:t>
            </a:r>
          </a:p>
          <a:p>
            <a:pPr marL="0" indent="0">
              <a:buNone/>
            </a:pPr>
            <a:r>
              <a:rPr lang="pl-PL" dirty="0"/>
              <a:t> </a:t>
            </a:r>
          </a:p>
          <a:p>
            <a:pPr marL="0" indent="0">
              <a:buNone/>
            </a:pPr>
            <a:endParaRPr lang="pl-PL" dirty="0"/>
          </a:p>
        </p:txBody>
      </p:sp>
    </p:spTree>
    <p:extLst>
      <p:ext uri="{BB962C8B-B14F-4D97-AF65-F5344CB8AC3E}">
        <p14:creationId xmlns:p14="http://schemas.microsoft.com/office/powerpoint/2010/main" val="12296742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159329" y="1102179"/>
            <a:ext cx="9911443" cy="5023985"/>
          </a:xfrm>
        </p:spPr>
        <p:txBody>
          <a:bodyPr>
            <a:normAutofit fontScale="47500" lnSpcReduction="20000"/>
          </a:bodyPr>
          <a:lstStyle/>
          <a:p>
            <a:pPr marL="0" indent="0">
              <a:buNone/>
            </a:pPr>
            <a:endParaRPr lang="pl-PL" sz="3800" b="1" dirty="0" smtClean="0"/>
          </a:p>
          <a:p>
            <a:pPr marL="0" indent="0">
              <a:buNone/>
            </a:pPr>
            <a:r>
              <a:rPr lang="pl-PL" sz="3800" b="1" dirty="0" smtClean="0"/>
              <a:t>Art</a:t>
            </a:r>
            <a:r>
              <a:rPr lang="pl-PL" sz="3800" b="1" dirty="0"/>
              <a:t>.  80. </a:t>
            </a:r>
            <a:r>
              <a:rPr lang="pl-PL" sz="3800" b="1" dirty="0" smtClean="0"/>
              <a:t>1</a:t>
            </a:r>
            <a:r>
              <a:rPr lang="pl-PL" sz="3800" b="1" dirty="0"/>
              <a:t>. Jeżeli była przeprowadzona ocena oddziaływania przedsięwzięcia na środowisko, właściwy organ wydaje decyzję o środowiskowych uwarunkowaniach, biorąc pod uwagę:</a:t>
            </a:r>
          </a:p>
          <a:p>
            <a:pPr marL="0" indent="0">
              <a:buNone/>
            </a:pPr>
            <a:r>
              <a:rPr lang="pl-PL" sz="3800" dirty="0"/>
              <a:t>1)  wyniki uzgodnień i opinii, o których mowa w art. 77 ust. 1;</a:t>
            </a:r>
          </a:p>
          <a:p>
            <a:pPr marL="0" indent="0">
              <a:buNone/>
            </a:pPr>
            <a:r>
              <a:rPr lang="pl-PL" sz="3800" dirty="0"/>
              <a:t>2)  ustalenia zawarte w raporcie o oddziaływaniu przedsięwzięcia na środowisko;</a:t>
            </a:r>
          </a:p>
          <a:p>
            <a:pPr marL="0" indent="0">
              <a:buNone/>
            </a:pPr>
            <a:r>
              <a:rPr lang="pl-PL" sz="3800" dirty="0"/>
              <a:t>3)  wyniki postępowania z udziałem społeczeństwa;</a:t>
            </a:r>
          </a:p>
          <a:p>
            <a:pPr marL="0" indent="0">
              <a:buNone/>
            </a:pPr>
            <a:r>
              <a:rPr lang="pl-PL" sz="3800" dirty="0"/>
              <a:t>4)  wyniki postępowania w sprawie transgranicznego oddziaływania na środowisko, jeżeli zostało przeprowadzone.</a:t>
            </a:r>
          </a:p>
          <a:p>
            <a:pPr marL="0" indent="0">
              <a:buNone/>
            </a:pPr>
            <a:endParaRPr lang="pl-PL" sz="5100" b="1" dirty="0" smtClean="0"/>
          </a:p>
          <a:p>
            <a:pPr marL="0" indent="0">
              <a:buNone/>
            </a:pPr>
            <a:r>
              <a:rPr lang="pl-PL" sz="3800" b="1" dirty="0" smtClean="0"/>
              <a:t>2</a:t>
            </a:r>
            <a:r>
              <a:rPr lang="pl-PL" sz="3800" b="1" dirty="0"/>
              <a:t>. Właściwy organ wydaje decyzję o środowiskowych uwarunkowaniach po stwierdzeniu zgodności lokalizacji przedsięwzięcia z ustaleniami miejscowego planu zagospodarowania przestrzennego, jeżeli plan ten został uchwalony. </a:t>
            </a:r>
          </a:p>
          <a:p>
            <a:pPr marL="0" indent="0">
              <a:buNone/>
            </a:pPr>
            <a:r>
              <a:rPr lang="pl-PL" sz="3400" i="1" dirty="0"/>
              <a:t>Nie dotyczy to decyzji o środowiskowych uwarunkowaniach wydawanej dla drogi publicznej, dla linii kolejowej, dla przedsięwzięć Euro 2012, dla przedsięwzięć wymagających koncesji na poszukiwanie i rozpoznawanie złóż kopalin, dla inwestycji w zakresie terminalu, dla inwestycji związanych z regionalnymi sieciami szerokopasmowymi, dla inwestycji realizowanych na podstawie ustawy z dnia 8 lipca 2010 r. o szczególnych zasadach przygotowania do realizacji inwestycji w zakresie budowli przeciwpowodziowych, dla inwestycji w zakresie budowy obiektów energetyki jądrowej lub inwestycji towarzyszących oraz dla strategicznej inwestycji w zakresie sieci przesyłowej realizowanej na podstawie ustawy z dnia 24 lipca 2015 r. o przygotowaniu i realizacji strategicznych inwestycji w zakresie sieci przesyłowych.</a:t>
            </a:r>
          </a:p>
          <a:p>
            <a:pPr marL="0" indent="0">
              <a:buNone/>
            </a:pPr>
            <a:endParaRPr lang="pl-PL" sz="3400" i="1" dirty="0"/>
          </a:p>
        </p:txBody>
      </p:sp>
    </p:spTree>
    <p:extLst>
      <p:ext uri="{BB962C8B-B14F-4D97-AF65-F5344CB8AC3E}">
        <p14:creationId xmlns:p14="http://schemas.microsoft.com/office/powerpoint/2010/main" val="56826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88"/>
            <a:ext cx="10972800" cy="786719"/>
          </a:xfrm>
        </p:spPr>
        <p:txBody>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609600" y="1110344"/>
            <a:ext cx="10972800" cy="5015821"/>
          </a:xfrm>
        </p:spPr>
        <p:txBody>
          <a:bodyPr>
            <a:normAutofit fontScale="62500" lnSpcReduction="20000"/>
          </a:bodyPr>
          <a:lstStyle/>
          <a:p>
            <a:pPr marL="0" indent="0">
              <a:buNone/>
            </a:pPr>
            <a:r>
              <a:rPr lang="pl-PL" b="1" dirty="0"/>
              <a:t>Art.  81. [Wskazanie w decyzji wariantu dopuszczonego do realizacji. Odmowa zgody na realizację przedsięwzięcia] </a:t>
            </a:r>
            <a:endParaRPr lang="pl-PL" dirty="0"/>
          </a:p>
          <a:p>
            <a:pPr marL="0" indent="0">
              <a:buNone/>
            </a:pPr>
            <a:r>
              <a:rPr lang="pl-PL" dirty="0"/>
              <a:t>1. Jeżeli z oceny oddziaływania przedsięwzięcia na środowisko wynika </a:t>
            </a:r>
            <a:r>
              <a:rPr lang="pl-PL" b="1" dirty="0"/>
              <a:t>zasadność realizacji przedsięwzięcia w wariancie innym niż proponowany </a:t>
            </a:r>
            <a:r>
              <a:rPr lang="pl-PL" dirty="0"/>
              <a:t>przez wnioskodawcę, </a:t>
            </a:r>
            <a:r>
              <a:rPr lang="pl-PL" b="1" dirty="0"/>
              <a:t>organ</a:t>
            </a:r>
            <a:r>
              <a:rPr lang="pl-PL" dirty="0"/>
              <a:t> właściwy do wydania decyzji o środowiskowych uwarunkowaniach, za zgodą wnioskodawcy, </a:t>
            </a:r>
            <a:r>
              <a:rPr lang="pl-PL" b="1" dirty="0"/>
              <a:t>wskazuje w decyzji wariant dopuszczony do realizacji </a:t>
            </a:r>
            <a:r>
              <a:rPr lang="pl-PL" dirty="0"/>
              <a:t>lub, w razie braku zgody wnioskodawcy, odmawia zgody na realizację przedsięwzięcia.</a:t>
            </a:r>
          </a:p>
          <a:p>
            <a:pPr marL="0" indent="0">
              <a:buNone/>
            </a:pPr>
            <a:r>
              <a:rPr lang="pl-PL" dirty="0" smtClean="0"/>
              <a:t>2</a:t>
            </a:r>
            <a:r>
              <a:rPr lang="pl-PL" dirty="0"/>
              <a:t>. Jeżeli z oceny oddziaływania przedsięwzięcia na środowisko wynika, że </a:t>
            </a:r>
            <a:r>
              <a:rPr lang="pl-PL" b="1" dirty="0"/>
              <a:t>przedsięwzięcie może znacząco negatywnie oddziaływać na obszar Natura 2000</a:t>
            </a:r>
            <a:r>
              <a:rPr lang="pl-PL" dirty="0"/>
              <a:t>, organ właściwy do wydania decyzji o środowiskowych uwarunkowaniach </a:t>
            </a:r>
            <a:r>
              <a:rPr lang="pl-PL" b="1" u="sng" dirty="0"/>
              <a:t>odmawia zgody </a:t>
            </a:r>
            <a:r>
              <a:rPr lang="pl-PL" dirty="0"/>
              <a:t>na realizację przedsięwzięcia, o ile nie zachodzą przesłanki, o których mowa w art. 34 ustawy z dnia 16 kwietnia 2004 r. o ochronie przyrody.</a:t>
            </a:r>
          </a:p>
          <a:p>
            <a:pPr marL="0" indent="0">
              <a:buNone/>
            </a:pPr>
            <a:r>
              <a:rPr lang="pl-PL" dirty="0"/>
              <a:t>3. Jeżeli z oceny oddziaływania przedsięwzięcia na środowisko wynika, że </a:t>
            </a:r>
            <a:r>
              <a:rPr lang="pl-PL" b="1" dirty="0"/>
              <a:t>przedsięwzięcie to wpływa negatywnie na możliwość osiągnięcia celów środowiskowych</a:t>
            </a:r>
            <a:r>
              <a:rPr lang="pl-PL" dirty="0"/>
              <a:t>, o których mowa w art. 56, art. 57, art. 59 oraz art. 61 ustawy z dnia 20 lipca 2017 r. - Prawo wodne, organ właściwy do wydania decyzji o środowiskowych uwarunkowaniach </a:t>
            </a:r>
            <a:r>
              <a:rPr lang="pl-PL" u="sng" dirty="0"/>
              <a:t>odmawia zgody na realizację tego przedsięwzięcia</a:t>
            </a:r>
            <a:r>
              <a:rPr lang="pl-PL" dirty="0"/>
              <a:t>, o ile nie zostaną spełnione warunki, o których mowa w art. 68 pkt 1, 3 i 4 tej ustawy.</a:t>
            </a:r>
          </a:p>
          <a:p>
            <a:pPr marL="0" indent="0">
              <a:buNone/>
            </a:pPr>
            <a:endParaRPr lang="pl-PL" dirty="0"/>
          </a:p>
        </p:txBody>
      </p:sp>
    </p:spTree>
    <p:extLst>
      <p:ext uri="{BB962C8B-B14F-4D97-AF65-F5344CB8AC3E}">
        <p14:creationId xmlns:p14="http://schemas.microsoft.com/office/powerpoint/2010/main" val="19100287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582612"/>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143000" y="873582"/>
            <a:ext cx="9854293" cy="5252589"/>
          </a:xfrm>
        </p:spPr>
        <p:txBody>
          <a:bodyPr>
            <a:noAutofit/>
          </a:bodyPr>
          <a:lstStyle/>
          <a:p>
            <a:pPr marL="0" indent="0">
              <a:buNone/>
            </a:pPr>
            <a:r>
              <a:rPr lang="pl-PL" sz="1600" b="1" dirty="0"/>
              <a:t>Art.  82. </a:t>
            </a:r>
            <a:r>
              <a:rPr lang="pl-PL" sz="1800" b="1" dirty="0" smtClean="0"/>
              <a:t>1</a:t>
            </a:r>
            <a:r>
              <a:rPr lang="pl-PL" sz="1800" b="1" dirty="0"/>
              <a:t>. W decyzji o środowiskowych uwarunkowaniach, wydawanej po przeprowadzeniu oceny oddziaływania przedsięwzięcia na środowisko, właściwy organ:</a:t>
            </a:r>
          </a:p>
          <a:p>
            <a:pPr marL="0" indent="0">
              <a:buNone/>
            </a:pPr>
            <a:r>
              <a:rPr lang="pl-PL" sz="1600" b="1" dirty="0"/>
              <a:t>1)  określa:</a:t>
            </a:r>
          </a:p>
          <a:p>
            <a:pPr marL="0" indent="0">
              <a:buNone/>
            </a:pPr>
            <a:r>
              <a:rPr lang="pl-PL" sz="1600" dirty="0"/>
              <a:t>a)  </a:t>
            </a:r>
            <a:r>
              <a:rPr lang="pl-PL" sz="1600" b="1" dirty="0"/>
              <a:t>rodzaj i miejsce realizacji przedsięwzięcia</a:t>
            </a:r>
            <a:r>
              <a:rPr lang="pl-PL" sz="1600" dirty="0"/>
              <a:t>,</a:t>
            </a:r>
          </a:p>
          <a:p>
            <a:pPr marL="0" indent="0">
              <a:buNone/>
            </a:pPr>
            <a:r>
              <a:rPr lang="pl-PL" sz="1600" dirty="0"/>
              <a:t>b) </a:t>
            </a:r>
            <a:r>
              <a:rPr lang="pl-PL" sz="1600" b="1" u="sng" dirty="0" smtClean="0"/>
              <a:t>istotne </a:t>
            </a:r>
            <a:r>
              <a:rPr lang="pl-PL" sz="1600" b="1" dirty="0"/>
              <a:t>warunki </a:t>
            </a:r>
            <a:r>
              <a:rPr lang="pl-PL" sz="1600" b="1" u="sng" dirty="0"/>
              <a:t>korzystania</a:t>
            </a:r>
            <a:r>
              <a:rPr lang="pl-PL" sz="1600" b="1" dirty="0"/>
              <a:t> </a:t>
            </a:r>
            <a:r>
              <a:rPr lang="pl-PL" sz="1600" b="1" u="sng" dirty="0"/>
              <a:t>ze środowiska</a:t>
            </a:r>
            <a:r>
              <a:rPr lang="pl-PL" sz="1600" b="1" dirty="0"/>
              <a:t> </a:t>
            </a:r>
            <a:r>
              <a:rPr lang="pl-PL" sz="1600" dirty="0"/>
              <a:t>w fazie realizacji i eksploatacji lub użytkowania przedsięwzięcia, ze szczególnym uwzględnieniem konieczności ochrony cennych wartości przyrodniczych, zasobów naturalnych i zabytków oraz ograniczenia uciążliwości dla terenów sąsiednich,</a:t>
            </a:r>
          </a:p>
          <a:p>
            <a:pPr marL="0" indent="0">
              <a:buNone/>
            </a:pPr>
            <a:r>
              <a:rPr lang="pl-PL" sz="1600" dirty="0"/>
              <a:t>c)  </a:t>
            </a:r>
            <a:r>
              <a:rPr lang="pl-PL" sz="1600" b="1" u="sng" dirty="0"/>
              <a:t>wymagania dotyczące ochrony środowiska konieczne do uwzględnienia w dokumentacji wymaganej do wydania decyzji, o których mowa w art. 72 ust. 1, w szczególności w projekcie budowlanym, w przypadku decyzji, o których mowa w art. 72 ust. 1 pkt 1, 10, 14,18 i 19,</a:t>
            </a:r>
          </a:p>
          <a:p>
            <a:pPr marL="0" indent="0">
              <a:buNone/>
            </a:pPr>
            <a:r>
              <a:rPr lang="pl-PL" sz="1600" dirty="0"/>
              <a:t>d)  wymogi w zakresie przeciwdziałania </a:t>
            </a:r>
            <a:r>
              <a:rPr lang="pl-PL" sz="1600" b="1" dirty="0"/>
              <a:t>skutkom awarii przemysłowych</a:t>
            </a:r>
            <a:r>
              <a:rPr lang="pl-PL" sz="1600" dirty="0"/>
              <a:t>, w odniesieniu do przedsięwzięć zaliczanych do zakładów stwarzających zagrożenie wystąpienia poważnych awarii w rozumieniu ustawy z dnia 27 kwietnia 2001 r. - Prawo ochrony środowiska,</a:t>
            </a:r>
          </a:p>
          <a:p>
            <a:pPr marL="0" indent="0">
              <a:buNone/>
            </a:pPr>
            <a:r>
              <a:rPr lang="pl-PL" sz="1600" dirty="0"/>
              <a:t>e)  wymogi w zakresie ograniczania </a:t>
            </a:r>
            <a:r>
              <a:rPr lang="pl-PL" sz="1600" b="1" dirty="0"/>
              <a:t>transgranicznego oddziaływania </a:t>
            </a:r>
            <a:r>
              <a:rPr lang="pl-PL" sz="1600" dirty="0"/>
              <a:t>na środowisko w odniesieniu do przedsięwzięć, dla których przeprowadzono postępowanie w sprawie transgranicznego oddziaływania na środowisko,</a:t>
            </a:r>
          </a:p>
          <a:p>
            <a:pPr marL="0" indent="0">
              <a:buNone/>
            </a:pPr>
            <a:r>
              <a:rPr lang="pl-PL" sz="1600" dirty="0"/>
              <a:t>f)  gotowość instalacji do wychwytywania dwutlenku węgla w przypadku instalacji do spalania paliw w celu wytwarzania energii elektrycznej, o elektrycznej mocy znamionowej nie mniejszej niż 300 MW;</a:t>
            </a:r>
          </a:p>
          <a:p>
            <a:pPr marL="0" indent="0">
              <a:buNone/>
            </a:pPr>
            <a:endParaRPr lang="pl-PL" sz="1600" dirty="0"/>
          </a:p>
        </p:txBody>
      </p:sp>
    </p:spTree>
    <p:extLst>
      <p:ext uri="{BB962C8B-B14F-4D97-AF65-F5344CB8AC3E}">
        <p14:creationId xmlns:p14="http://schemas.microsoft.com/office/powerpoint/2010/main" val="16176765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402998"/>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849086" y="718458"/>
            <a:ext cx="10507435" cy="6041572"/>
          </a:xfrm>
        </p:spPr>
        <p:txBody>
          <a:bodyPr>
            <a:noAutofit/>
          </a:bodyPr>
          <a:lstStyle/>
          <a:p>
            <a:pPr marL="0" indent="0">
              <a:spcBef>
                <a:spcPts val="0"/>
              </a:spcBef>
              <a:buNone/>
            </a:pPr>
            <a:r>
              <a:rPr lang="pl-PL" sz="1400" dirty="0"/>
              <a:t>2</a:t>
            </a:r>
            <a:r>
              <a:rPr lang="pl-PL" sz="1600" dirty="0"/>
              <a:t>) w przypadku </a:t>
            </a:r>
            <a:r>
              <a:rPr lang="pl-PL" sz="1600" b="1" dirty="0"/>
              <a:t>gdy z oceny oddziaływania przedsięwzięcia na środowisko wynika potrzeba</a:t>
            </a:r>
            <a:r>
              <a:rPr lang="pl-PL" sz="1600" dirty="0"/>
              <a:t>:</a:t>
            </a:r>
          </a:p>
          <a:p>
            <a:pPr marL="0" indent="0">
              <a:spcBef>
                <a:spcPts val="0"/>
              </a:spcBef>
              <a:buNone/>
            </a:pPr>
            <a:r>
              <a:rPr lang="pl-PL" sz="1600" dirty="0"/>
              <a:t>a) wykonania kompensacji przyrodniczej - stwierdza konieczność wykonania tej kompensacji,</a:t>
            </a:r>
          </a:p>
          <a:p>
            <a:pPr marL="0" indent="0">
              <a:spcBef>
                <a:spcPts val="0"/>
              </a:spcBef>
              <a:buNone/>
            </a:pPr>
            <a:r>
              <a:rPr lang="pl-PL" sz="1600" dirty="0"/>
              <a:t>b) </a:t>
            </a:r>
            <a:r>
              <a:rPr lang="pl-PL" sz="1600" u="sng" dirty="0"/>
              <a:t>unikania, </a:t>
            </a:r>
            <a:r>
              <a:rPr lang="pl-PL" sz="1600" dirty="0"/>
              <a:t>zapobiegania, </a:t>
            </a:r>
            <a:r>
              <a:rPr lang="pl-PL" sz="1600" dirty="0" smtClean="0"/>
              <a:t>ograniczania oddziaływania </a:t>
            </a:r>
            <a:r>
              <a:rPr lang="pl-PL" sz="1600" dirty="0"/>
              <a:t>przedsięwzięcia na </a:t>
            </a:r>
            <a:r>
              <a:rPr lang="pl-PL" sz="1600" dirty="0" smtClean="0"/>
              <a:t>środowisko</a:t>
            </a:r>
          </a:p>
          <a:p>
            <a:pPr marL="0" indent="0">
              <a:spcBef>
                <a:spcPts val="0"/>
              </a:spcBef>
              <a:buNone/>
            </a:pPr>
            <a:r>
              <a:rPr lang="pl-PL" sz="1600" dirty="0" smtClean="0"/>
              <a:t> </a:t>
            </a:r>
            <a:r>
              <a:rPr lang="pl-PL" sz="1600" dirty="0"/>
              <a:t>- nakłada obowiązek tych </a:t>
            </a:r>
            <a:r>
              <a:rPr lang="pl-PL" sz="1600" dirty="0" smtClean="0"/>
              <a:t>działań</a:t>
            </a:r>
            <a:r>
              <a:rPr lang="pl-PL" sz="1600" dirty="0"/>
              <a:t>;</a:t>
            </a:r>
          </a:p>
          <a:p>
            <a:pPr marL="0" indent="0">
              <a:spcBef>
                <a:spcPts val="0"/>
              </a:spcBef>
              <a:buNone/>
            </a:pPr>
            <a:r>
              <a:rPr lang="pl-PL" sz="1600" u="sng" dirty="0"/>
              <a:t>c) </a:t>
            </a:r>
            <a:r>
              <a:rPr lang="pl-PL" sz="1600" b="1" u="sng" dirty="0"/>
              <a:t>monitorowania</a:t>
            </a:r>
            <a:r>
              <a:rPr lang="pl-PL" sz="1600" u="sng" dirty="0"/>
              <a:t> oddziaływania przedsięwzięcia na środowisko - nakłada obowiązek monitorowania, określając jego zakres, termin i obowiązki co do przedłożenia informacji o jego wynikach regionalnemu dyrektorowi ochrony środowiska, organowi wydającemu decyzję o środowiskowych uwarunkowaniach oraz, gdy jest to uzasadnione, wskazuje inne organy, którym należy przedłożyć wyniki, spośród następujących:</a:t>
            </a:r>
            <a:endParaRPr lang="pl-PL" sz="1600" dirty="0"/>
          </a:p>
          <a:p>
            <a:pPr marL="0" indent="0">
              <a:spcBef>
                <a:spcPts val="0"/>
              </a:spcBef>
              <a:buNone/>
            </a:pPr>
            <a:r>
              <a:rPr lang="pl-PL" sz="1400" dirty="0"/>
              <a:t>– wójt, burmistrz lub prezydent miasta,</a:t>
            </a:r>
          </a:p>
          <a:p>
            <a:pPr marL="0" indent="0">
              <a:spcBef>
                <a:spcPts val="0"/>
              </a:spcBef>
              <a:buNone/>
            </a:pPr>
            <a:r>
              <a:rPr lang="pl-PL" sz="1400" dirty="0"/>
              <a:t>– starosta</a:t>
            </a:r>
          </a:p>
          <a:p>
            <a:pPr marL="0" indent="0">
              <a:spcBef>
                <a:spcPts val="0"/>
              </a:spcBef>
              <a:buNone/>
            </a:pPr>
            <a:r>
              <a:rPr lang="pl-PL" sz="1400" dirty="0"/>
              <a:t>– marszałek województwa,</a:t>
            </a:r>
          </a:p>
          <a:p>
            <a:pPr marL="0" indent="0">
              <a:spcBef>
                <a:spcPts val="0"/>
              </a:spcBef>
              <a:buNone/>
            </a:pPr>
            <a:r>
              <a:rPr lang="pl-PL" sz="1400" dirty="0"/>
              <a:t>– wojewódzki inspektor ochrony środowiska</a:t>
            </a:r>
            <a:r>
              <a:rPr lang="pl-PL" sz="1600" u="sng" dirty="0"/>
              <a:t>;</a:t>
            </a:r>
            <a:endParaRPr lang="pl-PL" sz="1600" dirty="0"/>
          </a:p>
          <a:p>
            <a:pPr>
              <a:spcBef>
                <a:spcPts val="0"/>
              </a:spcBef>
              <a:buAutoNum type="arabicParenR" startAt="3"/>
            </a:pPr>
            <a:r>
              <a:rPr lang="pl-PL" sz="1600" dirty="0"/>
              <a:t>w przypadku, o którym mowa w art. 135 ust. 1 ustawy z dnia 27 kwietnia 2001 r. - Prawo ochrony środowiska, stwierdza </a:t>
            </a:r>
            <a:r>
              <a:rPr lang="pl-PL" sz="1600" b="1" dirty="0"/>
              <a:t>konieczność utworzenia obszaru ograniczonego użytkowania</a:t>
            </a:r>
            <a:r>
              <a:rPr lang="pl-PL" sz="1600" dirty="0"/>
              <a:t>;</a:t>
            </a:r>
          </a:p>
          <a:p>
            <a:pPr marL="0" indent="0">
              <a:buNone/>
            </a:pPr>
            <a:r>
              <a:rPr lang="pl-PL" sz="1600" dirty="0"/>
              <a:t>4) przedstawia </a:t>
            </a:r>
            <a:r>
              <a:rPr lang="pl-PL" sz="1600" b="1" dirty="0"/>
              <a:t>stanowisko w sprawie konieczności przeprowadzenia oceny oddziaływania przedsięwzięcia </a:t>
            </a:r>
            <a:r>
              <a:rPr lang="pl-PL" sz="1600" dirty="0"/>
              <a:t>na środowisko oraz postępowania w sprawie transgranicznego oddziaływania na środowisko w ramach postępowania w sprawie wydania decyzji, o których mowa w </a:t>
            </a:r>
            <a:r>
              <a:rPr lang="pl-PL" sz="1600" b="1" dirty="0"/>
              <a:t>art. 72 ust. 1 pkt 1, 10, 14 i 18,</a:t>
            </a:r>
            <a:r>
              <a:rPr lang="pl-PL" sz="1600" dirty="0"/>
              <a:t> z zastrzeżeniem pkt 4a i 4b; nie dotyczy to inwestycji w zakresie terminalu;</a:t>
            </a:r>
            <a:endParaRPr lang="pl-PL" sz="1600" dirty="0" smtClean="0"/>
          </a:p>
          <a:p>
            <a:pPr marL="0" indent="0">
              <a:buNone/>
            </a:pPr>
            <a:r>
              <a:rPr lang="pl-PL" sz="1600" dirty="0"/>
              <a:t>5) może nałożyć na wnioskodawcę obowiązek przedstawienia </a:t>
            </a:r>
            <a:r>
              <a:rPr lang="pl-PL" sz="1600" b="1" dirty="0"/>
              <a:t>analizy </a:t>
            </a:r>
            <a:r>
              <a:rPr lang="pl-PL" sz="1600" b="1" dirty="0" err="1"/>
              <a:t>porealizacyjnej</a:t>
            </a:r>
            <a:r>
              <a:rPr lang="pl-PL" sz="1600" dirty="0"/>
              <a:t>, określając jej zakres i termin przedstawienia oraz wskazując inne organy, którym także należy ją przedstawić;</a:t>
            </a:r>
          </a:p>
          <a:p>
            <a:pPr marL="0" indent="0">
              <a:buNone/>
            </a:pPr>
            <a:r>
              <a:rPr lang="pl-PL" sz="1600" dirty="0"/>
              <a:t>6) w przypadku stwierdzenia konieczności utworzenia </a:t>
            </a:r>
            <a:r>
              <a:rPr lang="pl-PL" sz="1600" b="1" dirty="0"/>
              <a:t>obszaru ograniczonego użytkowania </a:t>
            </a:r>
            <a:r>
              <a:rPr lang="pl-PL" sz="1600" dirty="0"/>
              <a:t>- nakłada obowiązek wykonania analizy </a:t>
            </a:r>
            <a:r>
              <a:rPr lang="pl-PL" sz="1600" dirty="0" err="1"/>
              <a:t>porealizacyjnej</a:t>
            </a:r>
            <a:r>
              <a:rPr lang="pl-PL" sz="1600" dirty="0"/>
              <a:t>, określając jej zakres i termin przedstawienia oraz wskazując inne organy, którym także należy ją przedstawić</a:t>
            </a:r>
            <a:r>
              <a:rPr lang="pl-PL" sz="1800" dirty="0" smtClean="0"/>
              <a:t>.</a:t>
            </a:r>
          </a:p>
          <a:p>
            <a:pPr marL="0" indent="0">
              <a:buNone/>
            </a:pPr>
            <a:r>
              <a:rPr lang="pl-PL" sz="1600" b="1" dirty="0" smtClean="0"/>
              <a:t>ust.3. </a:t>
            </a:r>
            <a:r>
              <a:rPr lang="pl-PL" sz="1600" b="1" dirty="0"/>
              <a:t>Charakterystyka przedsięwzięcia stanowi załącznik do decyzji o środowiskowych uwarunkowaniach</a:t>
            </a:r>
            <a:r>
              <a:rPr lang="pl-PL" sz="1800" dirty="0"/>
              <a:t>.</a:t>
            </a:r>
          </a:p>
          <a:p>
            <a:pPr marL="0" indent="0">
              <a:buNone/>
            </a:pPr>
            <a:endParaRPr lang="pl-PL" sz="1800" dirty="0"/>
          </a:p>
        </p:txBody>
      </p:sp>
    </p:spTree>
    <p:extLst>
      <p:ext uri="{BB962C8B-B14F-4D97-AF65-F5344CB8AC3E}">
        <p14:creationId xmlns:p14="http://schemas.microsoft.com/office/powerpoint/2010/main" val="31173304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705076"/>
          </a:xfrm>
        </p:spPr>
        <p:txBody>
          <a:bodyPr>
            <a:noAutofit/>
          </a:bodyPr>
          <a:lstStyle/>
          <a:p>
            <a:r>
              <a:rPr lang="pl-PL" altLang="pl-PL" sz="2000" b="1" i="1" dirty="0">
                <a:solidFill>
                  <a:srgbClr val="00B050"/>
                </a:solidFill>
              </a:rPr>
              <a:t>Ustawa z dnia 10 kwietnia 2003 r. o szczególnych zasadach przygotowania i realizacji inwestycji w zakresie dróg publicznych</a:t>
            </a:r>
            <a:endParaRPr lang="pl-PL" sz="2000" dirty="0"/>
          </a:p>
        </p:txBody>
      </p:sp>
      <p:sp>
        <p:nvSpPr>
          <p:cNvPr id="3" name="Symbol zastępczy zawartości 2"/>
          <p:cNvSpPr>
            <a:spLocks noGrp="1"/>
          </p:cNvSpPr>
          <p:nvPr>
            <p:ph idx="1"/>
          </p:nvPr>
        </p:nvSpPr>
        <p:spPr>
          <a:xfrm>
            <a:off x="609600" y="1085855"/>
            <a:ext cx="10972800" cy="5040319"/>
          </a:xfrm>
        </p:spPr>
        <p:txBody>
          <a:bodyPr>
            <a:normAutofit fontScale="47500" lnSpcReduction="20000"/>
          </a:bodyPr>
          <a:lstStyle/>
          <a:p>
            <a:pPr marL="0" indent="0">
              <a:buNone/>
            </a:pPr>
            <a:r>
              <a:rPr lang="pl-PL" altLang="pl-PL" b="1" dirty="0">
                <a:solidFill>
                  <a:srgbClr val="FF0000"/>
                </a:solidFill>
              </a:rPr>
              <a:t> </a:t>
            </a:r>
            <a:endParaRPr lang="pl-PL" altLang="pl-PL" b="1" dirty="0" smtClean="0">
              <a:solidFill>
                <a:srgbClr val="FF0000"/>
              </a:solidFill>
            </a:endParaRPr>
          </a:p>
          <a:p>
            <a:pPr marL="0" indent="0">
              <a:buNone/>
            </a:pPr>
            <a:r>
              <a:rPr lang="pl-PL" sz="3400" b="1" dirty="0" smtClean="0"/>
              <a:t>Art</a:t>
            </a:r>
            <a:r>
              <a:rPr lang="pl-PL" sz="3400" b="1" dirty="0"/>
              <a:t>.  82a. [Decyzja o środowiskowych uwarunkowaniach jako podstawa do przeprowadzenia prac przygotowawczych] </a:t>
            </a:r>
            <a:endParaRPr lang="pl-PL" sz="3400" dirty="0"/>
          </a:p>
          <a:p>
            <a:pPr marL="0" indent="0">
              <a:buNone/>
            </a:pPr>
            <a:r>
              <a:rPr lang="pl-PL" sz="3400" dirty="0"/>
              <a:t>Decyzja o środowiskowych uwarunkowaniach wydana przed uzyskaniem decyzji, o której mowa w art. </a:t>
            </a:r>
            <a:r>
              <a:rPr lang="pl-PL" sz="3400" b="1" dirty="0"/>
              <a:t>72 ust. 1 pkt 10</a:t>
            </a:r>
            <a:r>
              <a:rPr lang="pl-PL" sz="3400" dirty="0"/>
              <a:t>, w której wskazano działki konieczne do przeprowadzenia prac przygotowawczych, </a:t>
            </a:r>
            <a:r>
              <a:rPr lang="pl-PL" sz="3400" u="sng" dirty="0"/>
              <a:t>stanowi podstawę do wykonania prac polegających na wycince drzew i krzewów, przeprowadzenia badań archeologicznych lub geologicznych, a także przeprowadzenia kompensacji przyrodniczej </a:t>
            </a:r>
            <a:r>
              <a:rPr lang="pl-PL" sz="3400" dirty="0"/>
              <a:t>na nieruchomościach stanowiących własność Skarbu Państwa, zarządzanych przez Państwowe Gospodarstwo Leśne Lasy Państwowe zgodnie z ustawą z dnia 28 września 1991 r. o lasach. </a:t>
            </a:r>
          </a:p>
          <a:p>
            <a:pPr marL="0" indent="0">
              <a:buNone/>
            </a:pPr>
            <a:r>
              <a:rPr lang="pl-PL" sz="3400" dirty="0"/>
              <a:t>Decyzja o środowiskowych uwarunkowaniach uprawnia do nieodpłatnego wejścia na teren, na którym jest przewidywana realizacja inwestycji, celem wykonania tych prac.</a:t>
            </a:r>
          </a:p>
          <a:p>
            <a:pPr marL="0" indent="0">
              <a:buNone/>
            </a:pPr>
            <a:endParaRPr lang="pl-PL" dirty="0"/>
          </a:p>
          <a:p>
            <a:pPr marL="0" indent="0">
              <a:buNone/>
            </a:pPr>
            <a:r>
              <a:rPr lang="pl-PL" altLang="pl-PL" b="1" dirty="0" smtClean="0">
                <a:solidFill>
                  <a:srgbClr val="FF0000"/>
                </a:solidFill>
              </a:rPr>
              <a:t>oraz: </a:t>
            </a:r>
            <a:r>
              <a:rPr lang="pl-PL" altLang="pl-PL" b="1" i="1" dirty="0" smtClean="0">
                <a:solidFill>
                  <a:srgbClr val="00B050"/>
                </a:solidFill>
              </a:rPr>
              <a:t>Ustawa </a:t>
            </a:r>
            <a:r>
              <a:rPr lang="pl-PL" altLang="pl-PL" b="1" i="1" dirty="0">
                <a:solidFill>
                  <a:srgbClr val="00B050"/>
                </a:solidFill>
              </a:rPr>
              <a:t>z dnia 10 kwietnia 2003 r. o szczególnych zasadach przygotowania i realizacji inwestycji w zakresie dróg publicznych</a:t>
            </a:r>
            <a:endParaRPr lang="pl-PL" altLang="pl-PL" sz="7200" dirty="0"/>
          </a:p>
          <a:p>
            <a:pPr marL="0" indent="0">
              <a:buNone/>
            </a:pPr>
            <a:endParaRPr lang="pl-PL" altLang="pl-PL" b="1" dirty="0" smtClean="0"/>
          </a:p>
          <a:p>
            <a:pPr marL="0" indent="0">
              <a:buNone/>
            </a:pPr>
            <a:r>
              <a:rPr lang="pl-PL" altLang="pl-PL" b="1" dirty="0" smtClean="0"/>
              <a:t>Art</a:t>
            </a:r>
            <a:r>
              <a:rPr lang="pl-PL" altLang="pl-PL" b="1" dirty="0"/>
              <a:t>. 21a. </a:t>
            </a:r>
            <a:r>
              <a:rPr lang="pl-PL" altLang="pl-PL" dirty="0"/>
              <a:t>1. W przypadku gdy inwestycja drogowa w zakresie drogi krajowej wymaga wykonania</a:t>
            </a:r>
            <a:r>
              <a:rPr lang="pl-PL" altLang="pl-PL" b="1" dirty="0"/>
              <a:t> </a:t>
            </a:r>
            <a:r>
              <a:rPr lang="pl-PL" altLang="pl-PL" b="1" u="sng" dirty="0"/>
              <a:t>prac przygotowawczych polegających na wycince drzew i krzewów, przeprowadzenia badań archeologicznych lub geologicznych, a także przeprowadzenia kompensacji przyrodniczej na nieruchomościach stanowiących własność Skarbu Państwa, zarządzanych przez Lasy Państwowe </a:t>
            </a:r>
            <a:r>
              <a:rPr lang="pl-PL" altLang="pl-PL" dirty="0"/>
              <a:t>zgodnie z ustawą z dnia 28 września 1991 r. o lasach, </a:t>
            </a:r>
            <a:r>
              <a:rPr lang="pl-PL" altLang="pl-PL" b="1" dirty="0"/>
              <a:t>decyzja o środowiskowych uwarunkowaniach uprawnia do nieodpłatnego wejścia na teren, na którym jest przewidywana realizacja inwestycji, celem wykonania tych prac. </a:t>
            </a:r>
          </a:p>
          <a:p>
            <a:pPr marL="0" indent="0">
              <a:buNone/>
            </a:pPr>
            <a:r>
              <a:rPr lang="pl-PL" altLang="pl-PL" sz="3300" b="1" dirty="0"/>
              <a:t>2. W zakresie wycinki drzew i krzewów stosuje się odpowiednio przepisy art. 20b i art. 21. </a:t>
            </a:r>
          </a:p>
          <a:p>
            <a:pPr marL="0" indent="0">
              <a:buNone/>
            </a:pPr>
            <a:r>
              <a:rPr lang="pl-PL" altLang="pl-PL" sz="3300" b="1" i="1" dirty="0">
                <a:solidFill>
                  <a:srgbClr val="000000"/>
                </a:solidFill>
              </a:rPr>
              <a:t>Art. 21. 1. Do gruntów rolnych i leśnych objętych decyzjami o zezwoleniu na realizację inwestycji drogowej nie stosuje się przepisów o ochronie gruntów rolnych i leśnych.</a:t>
            </a:r>
          </a:p>
          <a:p>
            <a:pPr marL="0" indent="0">
              <a:buNone/>
            </a:pPr>
            <a:r>
              <a:rPr lang="pl-PL" altLang="pl-PL" sz="3300" b="1" i="1" dirty="0">
                <a:solidFill>
                  <a:srgbClr val="000000"/>
                </a:solidFill>
              </a:rPr>
              <a:t>2. Do usuwania drzew i krzewów znajdujących się na nieruchomościach objętych decyzją o zezwoleniu na realizację inwestycji drogowej, z wyjątkiem drzew i krzewów usuwanych z nieruchomości wpisanej do rejestru zabytków, nie stosuje się przepisów o ochronie przyrody w zakresie obowiązku uzyskiwania zezwoleń na ich usunięcie oraz opłat z tym związanych.</a:t>
            </a:r>
          </a:p>
          <a:p>
            <a:pPr marL="0" indent="0">
              <a:buNone/>
            </a:pPr>
            <a:endParaRPr lang="pl-PL" altLang="pl-PL" sz="2800" b="1" dirty="0"/>
          </a:p>
          <a:p>
            <a:pPr marL="0" indent="0">
              <a:buNone/>
            </a:pPr>
            <a:endParaRPr lang="pl-PL" dirty="0"/>
          </a:p>
        </p:txBody>
      </p:sp>
    </p:spTree>
    <p:extLst>
      <p:ext uri="{BB962C8B-B14F-4D97-AF65-F5344CB8AC3E}">
        <p14:creationId xmlns:p14="http://schemas.microsoft.com/office/powerpoint/2010/main" val="9130743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74"/>
            <a:ext cx="10972800" cy="541791"/>
          </a:xfrm>
        </p:spPr>
        <p:txBody>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996045" y="947058"/>
            <a:ext cx="9895115" cy="5244422"/>
          </a:xfrm>
        </p:spPr>
        <p:txBody>
          <a:bodyPr>
            <a:noAutofit/>
          </a:bodyPr>
          <a:lstStyle/>
          <a:p>
            <a:pPr indent="0" algn="just">
              <a:spcBef>
                <a:spcPts val="1200"/>
              </a:spcBef>
              <a:buNone/>
            </a:pPr>
            <a:r>
              <a:rPr lang="pl-PL" altLang="pl-PL" sz="1800" b="1" dirty="0">
                <a:ea typeface="Times New Roman" pitchFamily="18" charset="0"/>
                <a:cs typeface="Verdana" pitchFamily="34" charset="0"/>
              </a:rPr>
              <a:t>Art. 84.</a:t>
            </a:r>
            <a:r>
              <a:rPr lang="pl-PL" altLang="pl-PL" sz="1800" dirty="0">
                <a:ea typeface="Times New Roman" pitchFamily="18" charset="0"/>
                <a:cs typeface="Verdana" pitchFamily="34" charset="0"/>
              </a:rPr>
              <a:t> 1. W przypadku gdy nie została przeprowadzona ocena oddziaływania przedsięwzięcia na środowisko, w decyzji o środowiskowych uwarunkowaniach właściwy organ stwierdza brak potrzeby przeprowadzenia oceny oddziaływania przedsięwzięcia na środowisko.</a:t>
            </a:r>
          </a:p>
          <a:p>
            <a:pPr indent="0" algn="just">
              <a:spcBef>
                <a:spcPts val="1200"/>
              </a:spcBef>
              <a:buNone/>
            </a:pPr>
            <a:r>
              <a:rPr lang="pl-PL" altLang="pl-PL" sz="1800" b="1" dirty="0">
                <a:solidFill>
                  <a:srgbClr val="0066FF"/>
                </a:solidFill>
                <a:ea typeface="Times New Roman" pitchFamily="18" charset="0"/>
                <a:cs typeface="Verdana" pitchFamily="34" charset="0"/>
              </a:rPr>
              <a:t>1a. W decyzji, o której mowa w ust. 1, właściwy organ może określić warunki lub wymagania, o których mowa w art. 82 ust. 1 pkt 1 lit. b lub c, lub nałożyć obowiązek wykonania działań, o którym mowa w art. 82 ust. 1 pkt 2 lit. b, w szczególności jeżeli wynikają one z postanowienia, o którym mowa w art. 63 ust. </a:t>
            </a:r>
            <a:r>
              <a:rPr lang="pl-PL" altLang="pl-PL" sz="1800" b="1" dirty="0" smtClean="0">
                <a:solidFill>
                  <a:srgbClr val="0066FF"/>
                </a:solidFill>
                <a:ea typeface="Times New Roman" pitchFamily="18" charset="0"/>
                <a:cs typeface="Verdana" pitchFamily="34" charset="0"/>
              </a:rPr>
              <a:t>2a.</a:t>
            </a:r>
            <a:endParaRPr lang="pl-PL" altLang="pl-PL" sz="1800" dirty="0">
              <a:ea typeface="Times New Roman" pitchFamily="18" charset="0"/>
              <a:cs typeface="Verdana" pitchFamily="34" charset="0"/>
            </a:endParaRPr>
          </a:p>
          <a:p>
            <a:pPr indent="0" algn="just">
              <a:spcBef>
                <a:spcPts val="1200"/>
              </a:spcBef>
              <a:buNone/>
            </a:pPr>
            <a:r>
              <a:rPr lang="pl-PL" sz="1800" b="1" dirty="0" smtClean="0"/>
              <a:t>Art</a:t>
            </a:r>
            <a:r>
              <a:rPr lang="pl-PL" sz="1800" b="1" dirty="0"/>
              <a:t>.  85. </a:t>
            </a:r>
            <a:r>
              <a:rPr lang="pl-PL" sz="1800" dirty="0" smtClean="0"/>
              <a:t>1</a:t>
            </a:r>
            <a:r>
              <a:rPr lang="pl-PL" sz="1800" dirty="0"/>
              <a:t>. Decyzja o środowiskowych uwarunkowaniach </a:t>
            </a:r>
            <a:r>
              <a:rPr lang="pl-PL" sz="1800" b="1" dirty="0"/>
              <a:t>wymaga uzasadnienia</a:t>
            </a:r>
            <a:r>
              <a:rPr lang="pl-PL" sz="1800" u="sng" dirty="0" smtClean="0"/>
              <a:t>.</a:t>
            </a:r>
          </a:p>
          <a:p>
            <a:pPr marL="0" indent="0">
              <a:buClr>
                <a:srgbClr val="666600"/>
              </a:buClr>
              <a:buSzPct val="75000"/>
              <a:buNone/>
              <a:defRPr/>
            </a:pPr>
            <a:r>
              <a:rPr lang="pl-PL" sz="2000" b="1" kern="0" dirty="0">
                <a:solidFill>
                  <a:srgbClr val="000000"/>
                </a:solidFill>
              </a:rPr>
              <a:t>Art. 86.</a:t>
            </a:r>
            <a:r>
              <a:rPr lang="pl-PL" sz="1600" kern="0" dirty="0">
                <a:solidFill>
                  <a:srgbClr val="000000"/>
                </a:solidFill>
              </a:rPr>
              <a:t> </a:t>
            </a:r>
            <a:r>
              <a:rPr lang="pl-PL" sz="2000" b="1" kern="0" dirty="0">
                <a:solidFill>
                  <a:srgbClr val="000000"/>
                </a:solidFill>
              </a:rPr>
              <a:t>Decyzja o środowiskowych uwarunkowaniach </a:t>
            </a:r>
            <a:r>
              <a:rPr lang="pl-PL" sz="2000" b="1" u="sng" kern="0" dirty="0">
                <a:solidFill>
                  <a:srgbClr val="000000"/>
                </a:solidFill>
              </a:rPr>
              <a:t>wiąże organy:</a:t>
            </a:r>
          </a:p>
          <a:p>
            <a:pPr marL="0" indent="0">
              <a:buClr>
                <a:srgbClr val="666600"/>
              </a:buClr>
              <a:buSzPct val="75000"/>
              <a:buNone/>
              <a:defRPr/>
            </a:pPr>
            <a:r>
              <a:rPr lang="pl-PL" sz="1600" b="1" kern="0" dirty="0">
                <a:solidFill>
                  <a:srgbClr val="0066FF"/>
                </a:solidFill>
              </a:rPr>
              <a:t>1) wydające decyzje określające warunki korzystania ze środowiska w zakresie, w jakim ma być uwzględniona przy wydawaniu tych decyzji; </a:t>
            </a:r>
          </a:p>
          <a:p>
            <a:pPr marL="0" indent="0">
              <a:buClr>
                <a:srgbClr val="666600"/>
              </a:buClr>
              <a:buSzPct val="75000"/>
              <a:buNone/>
              <a:defRPr/>
            </a:pPr>
            <a:r>
              <a:rPr lang="pl-PL" sz="1600" kern="0" dirty="0">
                <a:solidFill>
                  <a:srgbClr val="000000"/>
                </a:solidFill>
              </a:rPr>
              <a:t>2) </a:t>
            </a:r>
            <a:r>
              <a:rPr lang="pl-PL" sz="1600" b="1" u="sng" kern="0" dirty="0">
                <a:solidFill>
                  <a:srgbClr val="000000"/>
                </a:solidFill>
              </a:rPr>
              <a:t>wydające </a:t>
            </a:r>
            <a:r>
              <a:rPr lang="pl-PL" sz="1600" b="1" kern="0" dirty="0">
                <a:solidFill>
                  <a:srgbClr val="000000"/>
                </a:solidFill>
              </a:rPr>
              <a:t>decyzje, o których mowa w art. 72 ust. 1</a:t>
            </a:r>
          </a:p>
          <a:p>
            <a:pPr marL="0" indent="0">
              <a:buClr>
                <a:srgbClr val="666600"/>
              </a:buClr>
              <a:buSzPct val="75000"/>
              <a:buNone/>
              <a:defRPr/>
            </a:pPr>
            <a:r>
              <a:rPr lang="pl-PL" sz="1400" i="1" dirty="0"/>
              <a:t>(decyzje o pozwoleniu na budowę, decyzji o zatwierdzeniu projektu budowlanego oraz decyzje o pozwoleniu na wznowienie robót budowlanych – wydawane na podstawie ustawy z dnia 7 lipca 1994 r. – Prawo budowlane (Dz. U. z 2016 r. poz. 290, 961, 1165, 1250 i 2255);</a:t>
            </a:r>
          </a:p>
          <a:p>
            <a:pPr marL="0" indent="0">
              <a:buClr>
                <a:srgbClr val="666600"/>
              </a:buClr>
              <a:buSzPct val="75000"/>
              <a:buNone/>
              <a:defRPr/>
            </a:pPr>
            <a:r>
              <a:rPr lang="pl-PL" sz="1600" b="1" kern="0" dirty="0">
                <a:solidFill>
                  <a:srgbClr val="0066FF"/>
                </a:solidFill>
              </a:rPr>
              <a:t>3) przyjmujące zgłoszenia, o których mowa w art. 72 ust. 1a.</a:t>
            </a:r>
          </a:p>
          <a:p>
            <a:pPr marL="0" indent="0">
              <a:buClr>
                <a:srgbClr val="666600"/>
              </a:buClr>
              <a:buSzPct val="75000"/>
              <a:buNone/>
              <a:defRPr/>
            </a:pPr>
            <a:r>
              <a:rPr lang="pl-PL" sz="1400" i="1" dirty="0">
                <a:solidFill>
                  <a:srgbClr val="000000"/>
                </a:solidFill>
                <a:ea typeface="Open Sans"/>
                <a:cs typeface="Open Sans"/>
              </a:rPr>
              <a:t>(zgłoszenia budowy lub wykonania robót budowlanych oraz zgłoszenia zmiany sposobu użytkowania obiektu budowlanego lub jego części na podstawie </a:t>
            </a:r>
            <a:r>
              <a:rPr lang="pl-PL" sz="1400" i="1" dirty="0">
                <a:solidFill>
                  <a:srgbClr val="1B1B1B"/>
                </a:solidFill>
                <a:ea typeface="Open Sans"/>
                <a:cs typeface="Open Sans"/>
              </a:rPr>
              <a:t>ustawy</a:t>
            </a:r>
            <a:r>
              <a:rPr lang="pl-PL" sz="1400" i="1" dirty="0">
                <a:solidFill>
                  <a:srgbClr val="000000"/>
                </a:solidFill>
                <a:ea typeface="Open Sans"/>
                <a:cs typeface="Open Sans"/>
              </a:rPr>
              <a:t> z dnia 7 lipca 1994 r. - Prawo budowlane)</a:t>
            </a:r>
          </a:p>
          <a:p>
            <a:pPr marL="0" indent="0">
              <a:buNone/>
            </a:pPr>
            <a:endParaRPr lang="pl-PL" sz="1400" b="1" dirty="0" smtClean="0"/>
          </a:p>
          <a:p>
            <a:pPr marL="0" indent="0">
              <a:buNone/>
            </a:pPr>
            <a:endParaRPr lang="pl-PL" sz="1400" b="1" dirty="0"/>
          </a:p>
          <a:p>
            <a:pPr marL="0" indent="0">
              <a:buNone/>
            </a:pPr>
            <a:endParaRPr lang="pl-PL" sz="1800" b="1" u="sng" dirty="0"/>
          </a:p>
          <a:p>
            <a:pPr marL="0" indent="0">
              <a:buNone/>
            </a:pPr>
            <a:endParaRPr lang="pl-PL" sz="2400" u="sng" dirty="0"/>
          </a:p>
        </p:txBody>
      </p:sp>
    </p:spTree>
    <p:extLst>
      <p:ext uri="{BB962C8B-B14F-4D97-AF65-F5344CB8AC3E}">
        <p14:creationId xmlns:p14="http://schemas.microsoft.com/office/powerpoint/2010/main" val="12209374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74"/>
            <a:ext cx="8229600" cy="500969"/>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1094038" y="800101"/>
            <a:ext cx="9984921" cy="5543552"/>
          </a:xfrm>
        </p:spPr>
        <p:txBody>
          <a:bodyPr>
            <a:normAutofit fontScale="32500" lnSpcReduction="20000"/>
          </a:bodyPr>
          <a:lstStyle/>
          <a:p>
            <a:pPr marL="0" indent="0">
              <a:buClr>
                <a:srgbClr val="666600"/>
              </a:buClr>
              <a:buSzPct val="75000"/>
              <a:buNone/>
              <a:defRPr/>
            </a:pPr>
            <a:endParaRPr lang="pl-PL" sz="2400" b="1" i="1" u="sng" kern="0" dirty="0">
              <a:solidFill>
                <a:srgbClr val="0066FF"/>
              </a:solidFill>
              <a:ea typeface="Times New Roman"/>
              <a:cs typeface="Verdana"/>
            </a:endParaRPr>
          </a:p>
          <a:p>
            <a:pPr marL="0" indent="0">
              <a:buNone/>
            </a:pPr>
            <a:r>
              <a:rPr lang="pl-PL" sz="5500" b="1" dirty="0"/>
              <a:t>Art. 86 a. Organ wydający decyzję o środowiskowych uwarunkowaniach doręcza ją niezwłocznie organom, których opinia lub uzgodnienie były wymagane przed jej wydaniem.</a:t>
            </a:r>
          </a:p>
          <a:p>
            <a:pPr marL="0" indent="0">
              <a:buClr>
                <a:srgbClr val="666600"/>
              </a:buClr>
              <a:buSzPct val="75000"/>
              <a:buNone/>
              <a:defRPr/>
            </a:pPr>
            <a:r>
              <a:rPr lang="pl-PL" sz="5500" b="1" dirty="0"/>
              <a:t>Art.  86b.</a:t>
            </a:r>
            <a:r>
              <a:rPr lang="pl-PL" sz="5500" dirty="0"/>
              <a:t> </a:t>
            </a:r>
            <a:r>
              <a:rPr lang="pl-PL" sz="5500" dirty="0" smtClean="0"/>
              <a:t>W </a:t>
            </a:r>
            <a:r>
              <a:rPr lang="pl-PL" sz="5500" dirty="0"/>
              <a:t>przypadku gdy strona złożyła </a:t>
            </a:r>
            <a:r>
              <a:rPr lang="pl-PL" sz="5500" b="1" dirty="0"/>
              <a:t>odwołanie </a:t>
            </a:r>
            <a:r>
              <a:rPr lang="pl-PL" sz="5500" dirty="0"/>
              <a:t>od decyzji o środowiskowych uwarunkowaniach, a organ, który wydał decyzję, uzna, że odwołanie zasługuje w całości na uwzględnienie, stosuje się przepis </a:t>
            </a:r>
            <a:r>
              <a:rPr lang="pl-PL" sz="5500" dirty="0">
                <a:hlinkClick r:id="rId2"/>
              </a:rPr>
              <a:t>art. 132 § 2</a:t>
            </a:r>
            <a:r>
              <a:rPr lang="pl-PL" sz="5500" dirty="0"/>
              <a:t> Kodeksu postępowania administracyjnego, z tym że zgodę na uchylenie lub zmianę decyzji zgodnie z żądaniem odwołania wyraża jedynie podmiot planujący realizację przedsięwzięcia.</a:t>
            </a:r>
          </a:p>
          <a:p>
            <a:pPr marL="0" indent="0">
              <a:buClr>
                <a:srgbClr val="666600"/>
              </a:buClr>
              <a:buSzPct val="75000"/>
              <a:buNone/>
              <a:defRPr/>
            </a:pPr>
            <a:endParaRPr lang="pl-PL" sz="5500" b="1" dirty="0" smtClean="0">
              <a:solidFill>
                <a:srgbClr val="0070C0"/>
              </a:solidFill>
              <a:ea typeface="Times New Roman"/>
              <a:cs typeface="Verdana"/>
            </a:endParaRPr>
          </a:p>
          <a:p>
            <a:pPr marL="0" indent="0">
              <a:buClr>
                <a:srgbClr val="666600"/>
              </a:buClr>
              <a:buSzPct val="75000"/>
              <a:buNone/>
              <a:defRPr/>
            </a:pPr>
            <a:r>
              <a:rPr lang="pl-PL" sz="5500" b="1" dirty="0" smtClean="0">
                <a:solidFill>
                  <a:srgbClr val="0070C0"/>
                </a:solidFill>
                <a:ea typeface="Times New Roman"/>
                <a:cs typeface="Verdana"/>
              </a:rPr>
              <a:t>Art</a:t>
            </a:r>
            <a:r>
              <a:rPr lang="pl-PL" sz="5500" b="1" dirty="0">
                <a:solidFill>
                  <a:srgbClr val="0070C0"/>
                </a:solidFill>
                <a:ea typeface="Times New Roman"/>
                <a:cs typeface="Verdana"/>
              </a:rPr>
              <a:t>. 86c. Wykonanie warunków decyzji o środowiskowych uwarunkowaniach, które nie zostały uwzględnione w decyzjach, o których mowa w art. 86, podlega egzekucji administracyjnej w trybie przepisów o postępowaniu egzekucyjnym w administracji, o ile przedsięwzięcie jest </a:t>
            </a:r>
            <a:r>
              <a:rPr lang="pl-PL" sz="5500" b="1" dirty="0" smtClean="0">
                <a:solidFill>
                  <a:srgbClr val="0070C0"/>
                </a:solidFill>
                <a:ea typeface="Times New Roman"/>
                <a:cs typeface="Verdana"/>
              </a:rPr>
              <a:t>realizowane.</a:t>
            </a:r>
            <a:endParaRPr lang="pl-PL" sz="5500" dirty="0">
              <a:ea typeface="Times New Roman"/>
              <a:cs typeface="Times New Roman"/>
            </a:endParaRPr>
          </a:p>
          <a:p>
            <a:pPr marL="0" indent="0">
              <a:buNone/>
            </a:pPr>
            <a:endParaRPr lang="pl-PL" sz="5500" b="1" dirty="0" smtClean="0"/>
          </a:p>
          <a:p>
            <a:pPr marL="0" indent="0">
              <a:buNone/>
            </a:pPr>
            <a:r>
              <a:rPr lang="pl-PL" sz="4900" b="1" dirty="0" smtClean="0"/>
              <a:t>Art</a:t>
            </a:r>
            <a:r>
              <a:rPr lang="pl-PL" sz="4900" b="1" dirty="0"/>
              <a:t>.  87. [Odpowiednie stosowanie przepisów przy zmianie decyzji o środowiskowych uwarunkowaniach] </a:t>
            </a:r>
            <a:endParaRPr lang="pl-PL" sz="4900" dirty="0"/>
          </a:p>
          <a:p>
            <a:pPr marL="0" indent="0">
              <a:buNone/>
            </a:pPr>
            <a:r>
              <a:rPr lang="pl-PL" sz="4900" dirty="0"/>
              <a:t>Przepisy niniejszego działu oraz działu VI stosuje się </a:t>
            </a:r>
            <a:r>
              <a:rPr lang="pl-PL" sz="4900" b="1" dirty="0"/>
              <a:t>odpowiednio w przypadku zmiany decyzji o środowiskowych uwarunkowaniach</a:t>
            </a:r>
            <a:r>
              <a:rPr lang="pl-PL" sz="4900" dirty="0"/>
              <a:t>. Przepis art. 155 Kodeksu postępowania administracyjnego stosuje się odpowiednio, z zastrzeżeniem, że zgodę wyraża wyłącznie strona, która złożyła wniosek o wydanie decyzji o środowiskowych uwarunkowaniach, lub podmiot, na którego została przeniesiona decyzja o środowiskowych uwarunkowaniach.</a:t>
            </a:r>
          </a:p>
          <a:p>
            <a:pPr marL="0" indent="0">
              <a:buNone/>
            </a:pPr>
            <a:endParaRPr lang="pl-PL" sz="6200" b="1" dirty="0" smtClean="0"/>
          </a:p>
          <a:p>
            <a:pPr marL="0" indent="0">
              <a:buNone/>
            </a:pPr>
            <a:r>
              <a:rPr lang="pl-PL" sz="5500" b="1" dirty="0" smtClean="0"/>
              <a:t>Art</a:t>
            </a:r>
            <a:r>
              <a:rPr lang="pl-PL" sz="5500" b="1" dirty="0"/>
              <a:t>.  72a. </a:t>
            </a:r>
            <a:r>
              <a:rPr lang="pl-PL" sz="5500" dirty="0"/>
              <a:t>1. </a:t>
            </a:r>
            <a:r>
              <a:rPr lang="pl-PL" sz="5500" b="1" dirty="0"/>
              <a:t>Organ</a:t>
            </a:r>
            <a:r>
              <a:rPr lang="pl-PL" sz="5500" dirty="0"/>
              <a:t> właściwy do wydania decyzji o środowiskowych uwarunkowaniach </a:t>
            </a:r>
            <a:r>
              <a:rPr lang="pl-PL" sz="5500" b="1" dirty="0"/>
              <a:t>jest obowiązany</a:t>
            </a:r>
            <a:r>
              <a:rPr lang="pl-PL" sz="5500" dirty="0"/>
              <a:t>, za zgodą strony, na rzecz której decyzja została wydana, </a:t>
            </a:r>
            <a:r>
              <a:rPr lang="pl-PL" sz="5500" b="1" dirty="0"/>
              <a:t>do przeniesienia tej decyzji </a:t>
            </a:r>
            <a:r>
              <a:rPr lang="pl-PL" sz="5500" dirty="0"/>
              <a:t>na rzecz innego podmiotu, jeżeli przyjmuje on warunki zawarte w tej decyzji.</a:t>
            </a:r>
          </a:p>
          <a:p>
            <a:pPr marL="0" indent="0">
              <a:buNone/>
            </a:pPr>
            <a:r>
              <a:rPr lang="pl-PL" sz="5500" dirty="0"/>
              <a:t>2. Stronami w postępowaniu o przeniesienie decyzji o środowiskowych uwarunkowaniach są podmioty, między którymi ma być dokonane przeniesienie decyzji.</a:t>
            </a:r>
          </a:p>
          <a:p>
            <a:pPr marL="0" indent="0" algn="just">
              <a:buNone/>
              <a:tabLst>
                <a:tab pos="259080" algn="l"/>
              </a:tabLst>
              <a:defRPr/>
            </a:pPr>
            <a:endParaRPr lang="pl-PL" sz="7400" dirty="0">
              <a:ea typeface="Times New Roman"/>
              <a:cs typeface="Verdana"/>
            </a:endParaRPr>
          </a:p>
        </p:txBody>
      </p:sp>
    </p:spTree>
    <p:extLst>
      <p:ext uri="{BB962C8B-B14F-4D97-AF65-F5344CB8AC3E}">
        <p14:creationId xmlns:p14="http://schemas.microsoft.com/office/powerpoint/2010/main" val="21206478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88"/>
            <a:ext cx="10972800" cy="541777"/>
          </a:xfrm>
        </p:spPr>
        <p:txBody>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775640" y="840922"/>
            <a:ext cx="10499273" cy="5285244"/>
          </a:xfrm>
        </p:spPr>
        <p:txBody>
          <a:bodyPr>
            <a:normAutofit fontScale="40000" lnSpcReduction="20000"/>
          </a:bodyPr>
          <a:lstStyle/>
          <a:p>
            <a:pPr algn="just">
              <a:lnSpc>
                <a:spcPct val="80000"/>
              </a:lnSpc>
              <a:buNone/>
            </a:pPr>
            <a:endParaRPr lang="pl-PL" altLang="pl-PL" b="1" dirty="0" smtClean="0"/>
          </a:p>
          <a:p>
            <a:pPr algn="just">
              <a:spcBef>
                <a:spcPts val="420"/>
              </a:spcBef>
              <a:buNone/>
            </a:pPr>
            <a:r>
              <a:rPr lang="pl-PL" altLang="pl-PL" sz="4500" b="1" dirty="0"/>
              <a:t>Ustawa </a:t>
            </a:r>
            <a:r>
              <a:rPr lang="pl-PL" altLang="pl-PL" sz="4500" b="1" dirty="0" err="1"/>
              <a:t>ooś</a:t>
            </a:r>
            <a:r>
              <a:rPr lang="pl-PL" altLang="pl-PL" sz="4500" b="1" dirty="0"/>
              <a:t> przewiduje również możliwość (lub konieczność) postępowania w sprawie </a:t>
            </a:r>
            <a:r>
              <a:rPr lang="pl-PL" altLang="pl-PL" sz="4500" b="1" dirty="0" err="1"/>
              <a:t>ooś</a:t>
            </a:r>
            <a:r>
              <a:rPr lang="pl-PL" altLang="pl-PL" sz="4500" b="1" dirty="0"/>
              <a:t> na etapie wydania decyzji budowlanych, jeżeli</a:t>
            </a:r>
            <a:r>
              <a:rPr lang="pl-PL" altLang="pl-PL" sz="4500" dirty="0"/>
              <a:t> (art.82 ust 2 </a:t>
            </a:r>
            <a:r>
              <a:rPr lang="pl-PL" altLang="pl-PL" sz="4200" dirty="0"/>
              <a:t>ustawy </a:t>
            </a:r>
            <a:r>
              <a:rPr lang="pl-PL" altLang="pl-PL" sz="4200" dirty="0" err="1"/>
              <a:t>ooś</a:t>
            </a:r>
            <a:r>
              <a:rPr lang="pl-PL" altLang="pl-PL" sz="4200" dirty="0"/>
              <a:t>):</a:t>
            </a:r>
            <a:endParaRPr lang="pl-PL" altLang="pl-PL" sz="4200" dirty="0">
              <a:cs typeface="Times New Roman" pitchFamily="18" charset="0"/>
            </a:endParaRPr>
          </a:p>
          <a:p>
            <a:pPr algn="just">
              <a:spcBef>
                <a:spcPts val="420"/>
              </a:spcBef>
              <a:buNone/>
            </a:pPr>
            <a:r>
              <a:rPr lang="pl-PL" altLang="pl-PL" sz="4000" dirty="0" smtClean="0"/>
              <a:t>1</a:t>
            </a:r>
            <a:r>
              <a:rPr lang="pl-PL" altLang="pl-PL" sz="4000" dirty="0"/>
              <a:t>) dane na temat przedsięwzięcia lub elementów przyrodniczych środowiska objętych zakresem przewidywanego oddziaływania przedsięwzięcia na etapie wydawania decyzji o środowiskowych uwarunkowaniach nie pozwalają wystarczająco ocenić jego oddziaływania na środowisko;</a:t>
            </a:r>
            <a:endParaRPr lang="pl-PL" altLang="pl-PL" sz="4000" dirty="0">
              <a:cs typeface="Times New Roman" pitchFamily="18" charset="0"/>
            </a:endParaRPr>
          </a:p>
          <a:p>
            <a:pPr algn="just">
              <a:spcBef>
                <a:spcPts val="420"/>
              </a:spcBef>
              <a:buNone/>
            </a:pPr>
            <a:r>
              <a:rPr lang="pl-PL" altLang="pl-PL" sz="4000" dirty="0"/>
              <a:t>2) ze względu na rodzaj i charakterystykę przedsięwzięcia oraz jego powiązania z innymi przedsięwzięciami istnieje możliwość kumulowania się oddziaływań przedsięwzięć znajdujących się na obszarze, na który będzie oddziaływać przedsięwzięcie;</a:t>
            </a:r>
            <a:endParaRPr lang="pl-PL" altLang="pl-PL" sz="4000" dirty="0">
              <a:cs typeface="Times New Roman" pitchFamily="18" charset="0"/>
            </a:endParaRPr>
          </a:p>
          <a:p>
            <a:pPr algn="just">
              <a:spcBef>
                <a:spcPts val="420"/>
              </a:spcBef>
              <a:buNone/>
            </a:pPr>
            <a:r>
              <a:rPr lang="pl-PL" altLang="pl-PL" sz="4000" dirty="0"/>
              <a:t>3) istnieje możliwość oddziaływania przedsięwzięcia na obszary wymagające specjalnej ochrony ze względu na występowanie gatunków roślin i zwierząt lub ich siedlisk lub siedlisk przyrodniczych objętych ochroną, w tym obszary Natura 2000 oraz pozostałe formy ochrony przyrody</a:t>
            </a:r>
          </a:p>
          <a:p>
            <a:pPr algn="just">
              <a:spcBef>
                <a:spcPts val="420"/>
              </a:spcBef>
              <a:buNone/>
            </a:pPr>
            <a:endParaRPr lang="pl-PL" altLang="pl-PL" sz="4200" b="1" dirty="0"/>
          </a:p>
          <a:p>
            <a:pPr algn="just">
              <a:spcBef>
                <a:spcPts val="420"/>
              </a:spcBef>
              <a:buNone/>
            </a:pPr>
            <a:r>
              <a:rPr lang="pl-PL" altLang="pl-PL" sz="4200" b="1" dirty="0" smtClean="0"/>
              <a:t>OOŚ </a:t>
            </a:r>
            <a:r>
              <a:rPr lang="pl-PL" altLang="pl-PL" sz="4200" b="1" dirty="0"/>
              <a:t>w ramach postępowania w sprawie wydania decyzji o pozwoleniu na budowę, decyzji o zatwierdzeniu projektu budowlanego, decyzji o pozwoleniu na wznowienie robót budowlanych, decyzji o zezwoleniu na realizację inwestycji drogowej albo decyzji o zezwoleniu na realizację inwestycji w zakresie lotniska użytku publicznego (dalej: „decyzje budowlane”) przeprowadza się:</a:t>
            </a:r>
            <a:endParaRPr lang="pl-PL" altLang="pl-PL" sz="4200" b="1" dirty="0">
              <a:cs typeface="Times New Roman" pitchFamily="18" charset="0"/>
            </a:endParaRPr>
          </a:p>
          <a:p>
            <a:pPr algn="just">
              <a:spcBef>
                <a:spcPts val="420"/>
              </a:spcBef>
              <a:buNone/>
            </a:pPr>
            <a:r>
              <a:rPr lang="pl-PL" altLang="pl-PL" sz="4000" dirty="0" smtClean="0"/>
              <a:t>1</a:t>
            </a:r>
            <a:r>
              <a:rPr lang="pl-PL" altLang="pl-PL" sz="4000" dirty="0"/>
              <a:t>) na wniosek podmiotu planującego podjęcie realizacji przedsięwzięcia, złożony do organu właściwego do wydania decyzji budowlanej;</a:t>
            </a:r>
            <a:endParaRPr lang="pl-PL" altLang="pl-PL" sz="4000" dirty="0">
              <a:cs typeface="Times New Roman" pitchFamily="18" charset="0"/>
            </a:endParaRPr>
          </a:p>
          <a:p>
            <a:pPr algn="just">
              <a:spcBef>
                <a:spcPts val="420"/>
              </a:spcBef>
              <a:buNone/>
            </a:pPr>
            <a:r>
              <a:rPr lang="pl-PL" altLang="pl-PL" sz="4000" dirty="0"/>
              <a:t>2) jeżeli konieczność przeprowadzenia OOŚ została stwierdzona przez organ właściwy do wydania decyzji o środowiskowych uwarunkowaniach;</a:t>
            </a:r>
            <a:endParaRPr lang="pl-PL" altLang="pl-PL" sz="4000" dirty="0">
              <a:cs typeface="Times New Roman" pitchFamily="18" charset="0"/>
            </a:endParaRPr>
          </a:p>
          <a:p>
            <a:pPr algn="just">
              <a:spcBef>
                <a:spcPts val="420"/>
              </a:spcBef>
              <a:buNone/>
            </a:pPr>
            <a:r>
              <a:rPr lang="pl-PL" altLang="pl-PL" sz="4000" dirty="0"/>
              <a:t>3) jeżeli organ właściwy do wydania decyzji budowlanej stwierdzi, że we wniosku o wydanie decyzji zostały dokonane zmiany w stosunku do wymagań określonych w decyzji o środowiskowych uwarunkowaniach – w tym wypadku organ postanowieniem stwierdza obowiązek sporządzenia raportu OOŚ, jednocześnie określając zakres tego raportu.</a:t>
            </a:r>
            <a:endParaRPr lang="pl-PL" altLang="pl-PL" sz="4000" dirty="0">
              <a:cs typeface="Times New Roman" pitchFamily="18" charset="0"/>
            </a:endParaRPr>
          </a:p>
          <a:p>
            <a:pPr marL="0" indent="0">
              <a:buNone/>
            </a:pPr>
            <a:endParaRPr lang="pl-PL" sz="4000" dirty="0"/>
          </a:p>
        </p:txBody>
      </p:sp>
    </p:spTree>
    <p:extLst>
      <p:ext uri="{BB962C8B-B14F-4D97-AF65-F5344CB8AC3E}">
        <p14:creationId xmlns:p14="http://schemas.microsoft.com/office/powerpoint/2010/main" val="5708699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9"/>
            <a:ext cx="10972800" cy="411162"/>
          </a:xfrm>
        </p:spPr>
        <p:txBody>
          <a:bodyPr>
            <a:normAutofit fontScale="90000"/>
          </a:bodyPr>
          <a:lstStyle/>
          <a:p>
            <a:r>
              <a:rPr lang="pl-PL" altLang="pl-PL" sz="2800" b="1" dirty="0">
                <a:solidFill>
                  <a:srgbClr val="00B050"/>
                </a:solidFill>
              </a:rPr>
              <a:t>ustawa </a:t>
            </a:r>
            <a:r>
              <a:rPr lang="pl-PL" altLang="pl-PL" sz="2800" b="1" dirty="0" err="1">
                <a:solidFill>
                  <a:srgbClr val="00B050"/>
                </a:solidFill>
              </a:rPr>
              <a:t>ooś</a:t>
            </a:r>
            <a:r>
              <a:rPr lang="pl-PL" altLang="pl-PL" sz="2800" b="1" dirty="0">
                <a:solidFill>
                  <a:srgbClr val="00B050"/>
                </a:solidFill>
              </a:rPr>
              <a:t> - d</a:t>
            </a:r>
            <a:r>
              <a:rPr lang="pl-PL" sz="2800" b="1" dirty="0">
                <a:solidFill>
                  <a:srgbClr val="00B050"/>
                </a:solidFill>
              </a:rPr>
              <a:t>ecyzja o środowiskowych uwarunkowaniach </a:t>
            </a:r>
            <a:endParaRPr lang="pl-PL" dirty="0"/>
          </a:p>
        </p:txBody>
      </p:sp>
      <p:sp>
        <p:nvSpPr>
          <p:cNvPr id="3" name="Symbol zastępczy zawartości 2"/>
          <p:cNvSpPr>
            <a:spLocks noGrp="1"/>
          </p:cNvSpPr>
          <p:nvPr>
            <p:ph idx="1"/>
          </p:nvPr>
        </p:nvSpPr>
        <p:spPr>
          <a:xfrm>
            <a:off x="609600" y="857252"/>
            <a:ext cx="10972800" cy="5268915"/>
          </a:xfrm>
        </p:spPr>
        <p:txBody>
          <a:bodyPr>
            <a:normAutofit fontScale="77500" lnSpcReduction="20000"/>
          </a:bodyPr>
          <a:lstStyle/>
          <a:p>
            <a:pPr algn="just">
              <a:buNone/>
            </a:pPr>
            <a:r>
              <a:rPr lang="pl-PL" altLang="pl-PL" sz="2300" b="1" dirty="0" smtClean="0"/>
              <a:t>W </a:t>
            </a:r>
            <a:r>
              <a:rPr lang="pl-PL" altLang="pl-PL" sz="2300" b="1" dirty="0"/>
              <a:t>przypadku:</a:t>
            </a:r>
            <a:endParaRPr lang="pl-PL" altLang="pl-PL" sz="2300" b="1" dirty="0">
              <a:cs typeface="Times New Roman" pitchFamily="18" charset="0"/>
            </a:endParaRPr>
          </a:p>
          <a:p>
            <a:pPr algn="just">
              <a:buNone/>
            </a:pPr>
            <a:r>
              <a:rPr lang="pl-PL" altLang="pl-PL" sz="2300" dirty="0"/>
              <a:t>1) stwierdzenia konieczności przeprowadzenia OOŚ przez organ właściwy do wydania decyzji o środowiskowych uwarunkowaniach,</a:t>
            </a:r>
            <a:endParaRPr lang="pl-PL" altLang="pl-PL" sz="2300" dirty="0">
              <a:cs typeface="Times New Roman" pitchFamily="18" charset="0"/>
            </a:endParaRPr>
          </a:p>
          <a:p>
            <a:pPr algn="just">
              <a:buNone/>
            </a:pPr>
            <a:r>
              <a:rPr lang="pl-PL" altLang="pl-PL" sz="2300" dirty="0"/>
              <a:t>2) złożenia przez podmiot planujący realizację przedsięwzięcia wniosku o przeprowadzenie OOŚ w ramach postępowania w sprawie decyzji budowlanej, </a:t>
            </a:r>
          </a:p>
          <a:p>
            <a:pPr marL="0" indent="0">
              <a:buNone/>
            </a:pPr>
            <a:r>
              <a:rPr lang="pl-PL" altLang="pl-PL" sz="2300" b="1" dirty="0"/>
              <a:t>inwestor przedkłada</a:t>
            </a:r>
            <a:r>
              <a:rPr lang="pl-PL" altLang="pl-PL" sz="2300" dirty="0"/>
              <a:t> wraz z wnioskiem o przeprowadzenie OOŚ </a:t>
            </a:r>
            <a:r>
              <a:rPr lang="pl-PL" altLang="pl-PL" sz="2300" b="1" dirty="0"/>
              <a:t>raport OOŚ</a:t>
            </a:r>
            <a:r>
              <a:rPr lang="pl-PL" altLang="pl-PL" sz="2300" dirty="0"/>
              <a:t>. Przepisy dotyczące możliwości ustalenia przez organ zakresu raportu OOŚ stosuje się odpowiednio</a:t>
            </a:r>
          </a:p>
          <a:p>
            <a:pPr marL="0" indent="0">
              <a:buNone/>
            </a:pPr>
            <a:endParaRPr lang="pl-PL" sz="2100" b="1" dirty="0" smtClean="0"/>
          </a:p>
          <a:p>
            <a:pPr marL="0" indent="0">
              <a:buNone/>
            </a:pPr>
            <a:r>
              <a:rPr lang="pl-PL" sz="2300" b="1" dirty="0" smtClean="0"/>
              <a:t>Art</a:t>
            </a:r>
            <a:r>
              <a:rPr lang="pl-PL" sz="2300" b="1" dirty="0"/>
              <a:t>.  67. Raport o oddziaływaniu przedsięwzięcia na środowisko, sporządzany w ramach oceny oddziaływania przedsięwzięcia na środowisko stanowiącej część postępowania w sprawie wydania decyzji, o których mowa w art. 72 ust. 1 pkt 1, 10, 16 i 18, powinien</a:t>
            </a:r>
            <a:r>
              <a:rPr lang="pl-PL" sz="2300" dirty="0"/>
              <a:t>:</a:t>
            </a:r>
          </a:p>
          <a:p>
            <a:pPr marL="0" indent="0">
              <a:buNone/>
            </a:pPr>
            <a:r>
              <a:rPr lang="pl-PL" sz="1900" dirty="0"/>
              <a:t>1)  zawierać informacje, o których mowa w art. 66, określone ze szczegółowością i dokładnością odpowiednio do posiadanych danych wynikających z projektu budowlanego i innych informacji uzyskanych po wydaniu decyzji o środowiskowych uwarunkowaniach i decyzji, o których mowa w art. 72 ust. 1 pkt 2-9, 11-13 i 15-18a, jeżeli były już dla danego przedsięwzięcia wydane;</a:t>
            </a:r>
          </a:p>
          <a:p>
            <a:pPr marL="0" indent="0">
              <a:buNone/>
            </a:pPr>
            <a:r>
              <a:rPr lang="pl-PL" sz="1900" dirty="0"/>
              <a:t>2)  określać stopień i sposób uwzględnienia wymagań dotyczących ochrony środowiska, zawartych w decyzji o środowiskowych uwarunkowaniach i decyzjach, o których mowa w art. 72 ust. 1 pkt 2-9, 11-13 i 15-18a, jeżeli były już dla danego przedsięwzięcia wydane</a:t>
            </a:r>
            <a:r>
              <a:rPr lang="pl-PL" sz="2400" dirty="0"/>
              <a:t>.</a:t>
            </a:r>
          </a:p>
          <a:p>
            <a:pPr marL="0" indent="0">
              <a:buNone/>
            </a:pPr>
            <a:endParaRPr lang="pl-PL" sz="1900" b="1" dirty="0" smtClean="0"/>
          </a:p>
          <a:p>
            <a:pPr marL="0" indent="0">
              <a:buNone/>
            </a:pPr>
            <a:r>
              <a:rPr lang="pl-PL" sz="2100" b="1" dirty="0" smtClean="0"/>
              <a:t>Art</a:t>
            </a:r>
            <a:r>
              <a:rPr lang="pl-PL" sz="2100" b="1" dirty="0"/>
              <a:t>.  93. [Nałożenie dodatkowych obowiązków na wnioskodawcę] </a:t>
            </a:r>
            <a:endParaRPr lang="pl-PL" sz="2100" dirty="0"/>
          </a:p>
          <a:p>
            <a:pPr marL="0" indent="0">
              <a:buNone/>
            </a:pPr>
            <a:r>
              <a:rPr lang="pl-PL" sz="2100" dirty="0"/>
              <a:t>1. Właściwy organ wydaje decyzje, o których mowa w art. 72 ust. 1 pkt 1, 10, 14 i 18, uwzględniając warunki realizacji przedsięwzięcia określone w:</a:t>
            </a:r>
          </a:p>
          <a:p>
            <a:pPr marL="0" indent="0">
              <a:buNone/>
            </a:pPr>
            <a:r>
              <a:rPr lang="pl-PL" sz="2100" dirty="0"/>
              <a:t>1)  </a:t>
            </a:r>
            <a:r>
              <a:rPr lang="pl-PL" sz="2100" b="1" dirty="0"/>
              <a:t>decyzji o środowiskowych uwarunkowaniach;</a:t>
            </a:r>
          </a:p>
          <a:p>
            <a:pPr marL="0" indent="0">
              <a:buNone/>
            </a:pPr>
            <a:r>
              <a:rPr lang="pl-PL" sz="2100" b="1" dirty="0"/>
              <a:t>2)  postanowieniu</a:t>
            </a:r>
            <a:r>
              <a:rPr lang="pl-PL" sz="2100" dirty="0"/>
              <a:t>, o którym mowa w art. 90 ust. 1.</a:t>
            </a:r>
          </a:p>
          <a:p>
            <a:pPr algn="just">
              <a:buNone/>
            </a:pPr>
            <a:endParaRPr lang="pl-PL" altLang="pl-PL" sz="4600" dirty="0">
              <a:cs typeface="Times New Roman" pitchFamily="18" charset="0"/>
            </a:endParaRPr>
          </a:p>
          <a:p>
            <a:pPr marL="0" indent="0">
              <a:buNone/>
            </a:pPr>
            <a:endParaRPr lang="pl-PL" dirty="0"/>
          </a:p>
        </p:txBody>
      </p:sp>
    </p:spTree>
    <p:extLst>
      <p:ext uri="{BB962C8B-B14F-4D97-AF65-F5344CB8AC3E}">
        <p14:creationId xmlns:p14="http://schemas.microsoft.com/office/powerpoint/2010/main" val="403964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88"/>
            <a:ext cx="8229600" cy="558119"/>
          </a:xfrm>
        </p:spPr>
        <p:txBody>
          <a:bodyPr>
            <a:normAutofit fontScale="90000"/>
          </a:bodyPr>
          <a:lstStyle/>
          <a:p>
            <a:r>
              <a:rPr lang="pl-PL" altLang="pl-PL" sz="3600" b="1" dirty="0" smtClean="0">
                <a:solidFill>
                  <a:srgbClr val="00B050"/>
                </a:solidFill>
              </a:rPr>
              <a:t/>
            </a:r>
            <a:br>
              <a:rPr lang="pl-PL" altLang="pl-PL" sz="3600" b="1" dirty="0" smtClean="0">
                <a:solidFill>
                  <a:srgbClr val="00B050"/>
                </a:solidFill>
              </a:rPr>
            </a:br>
            <a:r>
              <a:rPr lang="pl-PL" altLang="pl-PL" sz="2700" b="1" dirty="0" smtClean="0">
                <a:solidFill>
                  <a:srgbClr val="00B050"/>
                </a:solidFill>
              </a:rPr>
              <a:t>ustawa </a:t>
            </a:r>
            <a:r>
              <a:rPr lang="pl-PL" altLang="pl-PL" sz="2700" b="1" dirty="0" err="1" smtClean="0">
                <a:solidFill>
                  <a:srgbClr val="00B050"/>
                </a:solidFill>
              </a:rPr>
              <a:t>ooś</a:t>
            </a:r>
            <a:r>
              <a:rPr lang="pl-PL" altLang="pl-PL" sz="2700" b="1" dirty="0" smtClean="0">
                <a:solidFill>
                  <a:srgbClr val="00B050"/>
                </a:solidFill>
              </a:rPr>
              <a:t>  - u</a:t>
            </a:r>
            <a:r>
              <a:rPr lang="pl-PL" sz="2700" b="1" dirty="0" smtClean="0">
                <a:solidFill>
                  <a:srgbClr val="00B050"/>
                </a:solidFill>
              </a:rPr>
              <a:t>dział </a:t>
            </a:r>
            <a:r>
              <a:rPr lang="pl-PL" sz="2700" b="1" dirty="0">
                <a:solidFill>
                  <a:srgbClr val="00B050"/>
                </a:solidFill>
              </a:rPr>
              <a:t>społeczeństwa w ochronie środowiska</a:t>
            </a:r>
            <a:r>
              <a:rPr lang="pl-PL" dirty="0"/>
              <a:t/>
            </a:r>
            <a:br>
              <a:rPr lang="pl-PL" dirty="0"/>
            </a:br>
            <a:endParaRPr lang="pl-PL" dirty="0"/>
          </a:p>
        </p:txBody>
      </p:sp>
      <p:sp>
        <p:nvSpPr>
          <p:cNvPr id="3" name="Symbol zastępczy zawartości 2"/>
          <p:cNvSpPr>
            <a:spLocks noGrp="1"/>
          </p:cNvSpPr>
          <p:nvPr>
            <p:ph idx="1"/>
          </p:nvPr>
        </p:nvSpPr>
        <p:spPr>
          <a:xfrm>
            <a:off x="1306287" y="1052741"/>
            <a:ext cx="9274628" cy="5073427"/>
          </a:xfrm>
        </p:spPr>
        <p:txBody>
          <a:bodyPr>
            <a:normAutofit fontScale="25000" lnSpcReduction="20000"/>
          </a:bodyPr>
          <a:lstStyle/>
          <a:p>
            <a:pPr marL="0" indent="0">
              <a:buNone/>
            </a:pPr>
            <a:r>
              <a:rPr lang="pl-PL" sz="6400" b="1" dirty="0" smtClean="0"/>
              <a:t>Art</a:t>
            </a:r>
            <a:r>
              <a:rPr lang="pl-PL" sz="6400" b="1" dirty="0"/>
              <a:t>.  29. [Prawo do składania uwag i wniosków] </a:t>
            </a:r>
            <a:endParaRPr lang="pl-PL" sz="6400" dirty="0"/>
          </a:p>
          <a:p>
            <a:pPr marL="0" indent="0">
              <a:buNone/>
            </a:pPr>
            <a:r>
              <a:rPr lang="pl-PL" sz="6400" dirty="0"/>
              <a:t>Każdy ma prawo składania uwag i wniosków w postępowaniu wymagającym udziału społeczeństwa.</a:t>
            </a:r>
          </a:p>
          <a:p>
            <a:pPr marL="0" indent="0">
              <a:buNone/>
            </a:pPr>
            <a:r>
              <a:rPr lang="pl-PL" sz="6400" dirty="0"/>
              <a:t> </a:t>
            </a:r>
            <a:r>
              <a:rPr lang="pl-PL" sz="6400" b="1" dirty="0" smtClean="0"/>
              <a:t>Art</a:t>
            </a:r>
            <a:r>
              <a:rPr lang="pl-PL" sz="6400" b="1" dirty="0"/>
              <a:t>.  30. [Obowiązek zapewnienia możliwości udziału społeczeństwa w postępowaniu] </a:t>
            </a:r>
            <a:endParaRPr lang="pl-PL" sz="6400" dirty="0"/>
          </a:p>
          <a:p>
            <a:pPr marL="0" indent="0">
              <a:buNone/>
            </a:pPr>
            <a:r>
              <a:rPr lang="pl-PL" sz="6400" dirty="0"/>
              <a:t>Organy administracji właściwe do wydania decyzji lub opracowania projektów dokumentów, w przypadku których przepisy niniejszej ustawy lub innych ustaw wymagają zapewnienia możliwości udziału społeczeństwa, zapewniają możliwość udziału społeczeństwa odpowiednio przed wydaniem tych decyzji lub ich zmianą oraz przed przyjęciem tych dokumentów lub ich zmianą</a:t>
            </a:r>
            <a:r>
              <a:rPr lang="pl-PL" sz="2800" dirty="0"/>
              <a:t>.</a:t>
            </a:r>
          </a:p>
          <a:p>
            <a:pPr marL="0" indent="0">
              <a:buNone/>
            </a:pPr>
            <a:r>
              <a:rPr lang="pl-PL" sz="7200" b="1" dirty="0" smtClean="0"/>
              <a:t>Art</a:t>
            </a:r>
            <a:r>
              <a:rPr lang="pl-PL" sz="7200" b="1" dirty="0"/>
              <a:t>.  33. [Informacje podawane do publicznej </a:t>
            </a:r>
            <a:r>
              <a:rPr lang="pl-PL" sz="7200" b="1" dirty="0" smtClean="0"/>
              <a:t>wiadomości] </a:t>
            </a:r>
            <a:endParaRPr lang="pl-PL" sz="7200" dirty="0"/>
          </a:p>
          <a:p>
            <a:pPr marL="0" indent="0">
              <a:buNone/>
            </a:pPr>
            <a:r>
              <a:rPr lang="pl-PL" sz="6400" b="1" dirty="0"/>
              <a:t>1. Przed wydaniem i zmianą decyzji wymagających udziału społeczeństwa organ właściwy do wydania decyzji, bez zbędnej zwłoki, podaje do publicznej wiadomości informacje o:</a:t>
            </a:r>
          </a:p>
          <a:p>
            <a:pPr marL="0" indent="0">
              <a:buNone/>
            </a:pPr>
            <a:r>
              <a:rPr lang="pl-PL" sz="5600" dirty="0"/>
              <a:t>1)  przystąpieniu do przeprowadzenia oceny oddziaływania przedsięwzięcia na środowisko;</a:t>
            </a:r>
          </a:p>
          <a:p>
            <a:pPr marL="0" indent="0">
              <a:buNone/>
            </a:pPr>
            <a:r>
              <a:rPr lang="pl-PL" sz="5600" dirty="0"/>
              <a:t>2)  wszczęciu postępowania;</a:t>
            </a:r>
          </a:p>
          <a:p>
            <a:pPr marL="0" indent="0">
              <a:buNone/>
            </a:pPr>
            <a:r>
              <a:rPr lang="pl-PL" sz="5600" dirty="0"/>
              <a:t>3)  przedmiocie decyzji, która ma być wydana w sprawie;</a:t>
            </a:r>
          </a:p>
          <a:p>
            <a:pPr marL="0" indent="0">
              <a:buNone/>
            </a:pPr>
            <a:r>
              <a:rPr lang="pl-PL" sz="5600" dirty="0"/>
              <a:t>4)  organie właściwym do wydania decyzji oraz organach właściwych do wydania opinii i dokonania uzgodnień;</a:t>
            </a:r>
          </a:p>
          <a:p>
            <a:pPr marL="0" indent="0">
              <a:buNone/>
            </a:pPr>
            <a:r>
              <a:rPr lang="pl-PL" sz="5600" dirty="0"/>
              <a:t>5)  możliwościach zapoznania się z niezbędną dokumentacją sprawy oraz o miejscu, w którym jest ona wyłożona do wglądu;</a:t>
            </a:r>
          </a:p>
          <a:p>
            <a:pPr marL="0" indent="0">
              <a:buNone/>
            </a:pPr>
            <a:r>
              <a:rPr lang="pl-PL" sz="5600" dirty="0"/>
              <a:t>6)  możliwości składania uwag i wniosków;</a:t>
            </a:r>
          </a:p>
          <a:p>
            <a:pPr marL="0" indent="0">
              <a:buNone/>
            </a:pPr>
            <a:r>
              <a:rPr lang="pl-PL" sz="5600" dirty="0"/>
              <a:t>7)  sposobie i miejscu składania uwag i wniosków, wskazując jednocześnie </a:t>
            </a:r>
            <a:r>
              <a:rPr lang="pl-PL" sz="5600" b="1" u="sng" dirty="0">
                <a:solidFill>
                  <a:srgbClr val="0070C0"/>
                </a:solidFill>
              </a:rPr>
              <a:t>30</a:t>
            </a:r>
            <a:r>
              <a:rPr lang="pl-PL" sz="5600" b="1" dirty="0">
                <a:solidFill>
                  <a:srgbClr val="0070C0"/>
                </a:solidFill>
              </a:rPr>
              <a:t>-dniowy</a:t>
            </a:r>
            <a:r>
              <a:rPr lang="pl-PL" sz="5600" dirty="0"/>
              <a:t> termin ich składania;</a:t>
            </a:r>
          </a:p>
          <a:p>
            <a:pPr marL="0" indent="0">
              <a:buNone/>
            </a:pPr>
            <a:r>
              <a:rPr lang="pl-PL" sz="5600" dirty="0"/>
              <a:t>8)  organie właściwym do rozpatrzenia uwag i wniosków;</a:t>
            </a:r>
          </a:p>
          <a:p>
            <a:pPr marL="0" indent="0">
              <a:buNone/>
            </a:pPr>
            <a:r>
              <a:rPr lang="pl-PL" sz="5600" dirty="0"/>
              <a:t>9)  terminie i miejscu rozprawy administracyjnej otwartej dla społeczeństwa, o której mowa w art. 36, jeżeli ma być ona przeprowadzona;</a:t>
            </a:r>
          </a:p>
          <a:p>
            <a:pPr marL="0" indent="0">
              <a:buNone/>
            </a:pPr>
            <a:r>
              <a:rPr lang="pl-PL" sz="5600" dirty="0"/>
              <a:t>10)  postępowaniu w sprawie transgranicznego oddziaływania na środowisko, jeżeli jest prowadzone.</a:t>
            </a:r>
          </a:p>
          <a:p>
            <a:pPr marL="0" indent="0">
              <a:buNone/>
            </a:pPr>
            <a:endParaRPr lang="pl-PL" sz="4900" dirty="0"/>
          </a:p>
        </p:txBody>
      </p:sp>
    </p:spTree>
    <p:extLst>
      <p:ext uri="{BB962C8B-B14F-4D97-AF65-F5344CB8AC3E}">
        <p14:creationId xmlns:p14="http://schemas.microsoft.com/office/powerpoint/2010/main" val="3965234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099" y="65314"/>
            <a:ext cx="7933327" cy="679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3137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574448"/>
          </a:xfrm>
        </p:spPr>
        <p:txBody>
          <a:bodyPr>
            <a:normAutofit/>
          </a:bodyPr>
          <a:lstStyle/>
          <a:p>
            <a:r>
              <a:rPr lang="pl-PL" altLang="pl-PL" sz="2000" b="1" dirty="0">
                <a:solidFill>
                  <a:srgbClr val="00B050"/>
                </a:solidFill>
              </a:rPr>
              <a:t>ustawa </a:t>
            </a:r>
            <a:r>
              <a:rPr lang="pl-PL" altLang="pl-PL" sz="2000" b="1" dirty="0" err="1">
                <a:solidFill>
                  <a:srgbClr val="00B050"/>
                </a:solidFill>
              </a:rPr>
              <a:t>ooś</a:t>
            </a:r>
            <a:r>
              <a:rPr lang="pl-PL" altLang="pl-PL" sz="2000" b="1" dirty="0">
                <a:solidFill>
                  <a:srgbClr val="00B050"/>
                </a:solidFill>
              </a:rPr>
              <a:t> - p</a:t>
            </a:r>
            <a:r>
              <a:rPr lang="pl-PL" sz="2000" b="1" dirty="0">
                <a:solidFill>
                  <a:srgbClr val="00B050"/>
                </a:solidFill>
              </a:rPr>
              <a:t>rzedsięwzięcia mogące potencjalnie znacząco oddziaływać na obszar Natura 2000</a:t>
            </a:r>
            <a:endParaRPr lang="pl-PL" sz="3600" dirty="0"/>
          </a:p>
        </p:txBody>
      </p:sp>
      <p:sp>
        <p:nvSpPr>
          <p:cNvPr id="3" name="Symbol zastępczy zawartości 2"/>
          <p:cNvSpPr>
            <a:spLocks noGrp="1"/>
          </p:cNvSpPr>
          <p:nvPr>
            <p:ph idx="1"/>
          </p:nvPr>
        </p:nvSpPr>
        <p:spPr>
          <a:xfrm>
            <a:off x="609600" y="898076"/>
            <a:ext cx="10972800" cy="5228101"/>
          </a:xfrm>
        </p:spPr>
        <p:txBody>
          <a:bodyPr>
            <a:normAutofit fontScale="47500" lnSpcReduction="20000"/>
          </a:bodyPr>
          <a:lstStyle/>
          <a:p>
            <a:pPr marL="0" indent="0">
              <a:buNone/>
            </a:pPr>
            <a:r>
              <a:rPr lang="pl-PL" sz="3800" b="1" dirty="0"/>
              <a:t>Art.  96. </a:t>
            </a:r>
            <a:r>
              <a:rPr lang="pl-PL" sz="3800" dirty="0"/>
              <a:t>1. </a:t>
            </a:r>
            <a:r>
              <a:rPr lang="pl-PL" sz="3800" b="1" dirty="0"/>
              <a:t>Organ</a:t>
            </a:r>
            <a:r>
              <a:rPr lang="pl-PL" sz="3800" dirty="0"/>
              <a:t> właściwy do wydania decyzji wymaganej przed rozpoczęciem realizacji przedsięwzięcia, innego niż przedsięwzięcie mogące znacząco oddziaływać na środowisko, które nie jest bezpośrednio związane z ochroną obszaru Natura 2000 lub nie wynika z tej ochrony, </a:t>
            </a:r>
            <a:r>
              <a:rPr lang="pl-PL" sz="3800" b="1" dirty="0"/>
              <a:t>jest obowiązany do rozważenia, przed wydaniem tej decyzji, czy przedsięwzięcie może potencjalnie znacząco oddziaływać na obszar Natura 2000.</a:t>
            </a:r>
          </a:p>
          <a:p>
            <a:pPr marL="0" indent="0">
              <a:buNone/>
            </a:pPr>
            <a:r>
              <a:rPr lang="pl-PL" dirty="0"/>
              <a:t>2. </a:t>
            </a:r>
            <a:r>
              <a:rPr lang="pl-PL" sz="3400" dirty="0"/>
              <a:t>Do decyzji, o których mowa w ust. 1, należą w szczególności:</a:t>
            </a:r>
          </a:p>
          <a:p>
            <a:pPr marL="0" indent="0">
              <a:buNone/>
            </a:pPr>
            <a:r>
              <a:rPr lang="pl-PL" dirty="0"/>
              <a:t>1)  decyzje, o których mowa w art. 72 ust. 1;</a:t>
            </a:r>
          </a:p>
          <a:p>
            <a:pPr marL="0" indent="0">
              <a:buNone/>
            </a:pPr>
            <a:r>
              <a:rPr lang="pl-PL" dirty="0"/>
              <a:t>2) koncesja, inna niż wymieniona w art. 72 ust. 1 pkt 4 - wydawana na podstawie </a:t>
            </a:r>
            <a:r>
              <a:rPr lang="pl-PL" dirty="0">
                <a:hlinkClick r:id="rId2"/>
              </a:rPr>
              <a:t>ustawy</a:t>
            </a:r>
            <a:r>
              <a:rPr lang="pl-PL" dirty="0"/>
              <a:t> z dnia 9 czerwca 2011 r. - Prawo geologiczne i górnicze;</a:t>
            </a:r>
          </a:p>
          <a:p>
            <a:pPr marL="0" indent="0">
              <a:buNone/>
            </a:pPr>
            <a:r>
              <a:rPr lang="pl-PL" dirty="0"/>
              <a:t>3) </a:t>
            </a:r>
            <a:r>
              <a:rPr lang="pl-PL" dirty="0" smtClean="0"/>
              <a:t>zgoda </a:t>
            </a:r>
            <a:r>
              <a:rPr lang="pl-PL" dirty="0"/>
              <a:t>wodnoprawna inna niż pozwolenie wodnoprawne wymienione w art. 72 ust. 1 pkt 6 - wydawana na podstawie przepisów </a:t>
            </a:r>
            <a:r>
              <a:rPr lang="pl-PL" dirty="0">
                <a:hlinkClick r:id="rId3"/>
              </a:rPr>
              <a:t>ustawy</a:t>
            </a:r>
            <a:r>
              <a:rPr lang="pl-PL" dirty="0"/>
              <a:t> z dnia 20 lipca 2017 r. - Prawo wodne;</a:t>
            </a:r>
          </a:p>
          <a:p>
            <a:pPr marL="0" indent="0">
              <a:buNone/>
            </a:pPr>
            <a:r>
              <a:rPr lang="pl-PL" dirty="0"/>
              <a:t>4) zezwolenie na usunięcie drzew lub krzewów - wydawane na podstawie </a:t>
            </a:r>
            <a:r>
              <a:rPr lang="pl-PL" dirty="0">
                <a:hlinkClick r:id="rId4"/>
              </a:rPr>
              <a:t>ustawy</a:t>
            </a:r>
            <a:r>
              <a:rPr lang="pl-PL" dirty="0"/>
              <a:t> z dnia 16 kwietnia 2004 r. o ochronie przyrody;</a:t>
            </a:r>
          </a:p>
          <a:p>
            <a:pPr marL="0" indent="0">
              <a:buNone/>
            </a:pPr>
            <a:r>
              <a:rPr lang="pl-PL" dirty="0" smtClean="0"/>
              <a:t>3</a:t>
            </a:r>
            <a:r>
              <a:rPr lang="pl-PL" dirty="0"/>
              <a:t>. Jeżeli organ, o którym mowa w ust. 1, uzna, że przedsięwzięcie, inne niż przedsięwzięcie mogące znacząco oddziaływać na środowisko, które nie jest bezpośrednio związane z ochroną obszaru Natura 2000 lub nie wynika z tej ochrony, </a:t>
            </a:r>
            <a:r>
              <a:rPr lang="pl-PL" b="1" dirty="0"/>
              <a:t>może potencjalnie znacząco oddziaływać na obszar Natura 2000, wydaje postanowienie w sprawie nałożenia obowiązku</a:t>
            </a:r>
            <a:r>
              <a:rPr lang="pl-PL" dirty="0"/>
              <a:t> przedłożenia właściwemu miejscowo regionalnemu dyrektorowi ochrony środowiska:</a:t>
            </a:r>
          </a:p>
          <a:p>
            <a:pPr marL="0" indent="0">
              <a:buNone/>
            </a:pPr>
            <a:r>
              <a:rPr lang="pl-PL" dirty="0"/>
              <a:t>1)  wniosku o wydanie decyzji, o której mowa w ust. 1;</a:t>
            </a:r>
          </a:p>
          <a:p>
            <a:pPr marL="0" indent="0">
              <a:buNone/>
            </a:pPr>
            <a:r>
              <a:rPr lang="pl-PL" dirty="0"/>
              <a:t>2)  karty informacyjnej przedsięwzięcia i in. załączników (jak dla decyzji)</a:t>
            </a:r>
          </a:p>
          <a:p>
            <a:endParaRPr lang="pl-PL" b="1" dirty="0"/>
          </a:p>
          <a:p>
            <a:pPr marL="0" indent="0">
              <a:buNone/>
            </a:pPr>
            <a:r>
              <a:rPr lang="pl-PL" sz="3400" b="1" dirty="0"/>
              <a:t>Art.  97. [Stwierdzenie obowiązku przeprowadzenia oceny oddziaływania przedsięwzięcia na obszar Natura 2000] </a:t>
            </a:r>
            <a:endParaRPr lang="pl-PL" sz="3400" dirty="0"/>
          </a:p>
          <a:p>
            <a:pPr marL="0" indent="0">
              <a:buNone/>
            </a:pPr>
            <a:r>
              <a:rPr lang="pl-PL" sz="3400" dirty="0"/>
              <a:t>1. </a:t>
            </a:r>
            <a:r>
              <a:rPr lang="pl-PL" sz="3400" b="1" dirty="0"/>
              <a:t>Regionalny dyrektor ochrony środowiska</a:t>
            </a:r>
            <a:r>
              <a:rPr lang="pl-PL" sz="3400" dirty="0"/>
              <a:t> stwierdza, w drodze postanowienia, obowiązek przeprowadzenia oceny oddziaływania przedsięwzięcia na obszar Natura 2000, </a:t>
            </a:r>
            <a:r>
              <a:rPr lang="pl-PL" sz="3400" b="1" dirty="0" smtClean="0"/>
              <a:t>a </a:t>
            </a:r>
            <a:r>
              <a:rPr lang="pl-PL" sz="3400" b="1" dirty="0"/>
              <a:t>następnie przeprowadza procedurę </a:t>
            </a:r>
            <a:r>
              <a:rPr lang="pl-PL" sz="3400" b="1" dirty="0" err="1"/>
              <a:t>ooś</a:t>
            </a:r>
            <a:endParaRPr lang="pl-PL" sz="3400" b="1" dirty="0"/>
          </a:p>
        </p:txBody>
      </p:sp>
    </p:spTree>
    <p:extLst>
      <p:ext uri="{BB962C8B-B14F-4D97-AF65-F5344CB8AC3E}">
        <p14:creationId xmlns:p14="http://schemas.microsoft.com/office/powerpoint/2010/main" val="31834913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74"/>
            <a:ext cx="10972800" cy="729569"/>
          </a:xfrm>
        </p:spPr>
        <p:txBody>
          <a:bodyPr/>
          <a:lstStyle/>
          <a:p>
            <a:r>
              <a:rPr lang="pl-PL" altLang="pl-PL" sz="3600" b="1" dirty="0">
                <a:solidFill>
                  <a:srgbClr val="00B050"/>
                </a:solidFill>
                <a:ea typeface="Calibri" pitchFamily="34" charset="0"/>
                <a:cs typeface="Calibri" pitchFamily="34" charset="0"/>
              </a:rPr>
              <a:t>zmiany klimatu w </a:t>
            </a:r>
            <a:r>
              <a:rPr lang="pl-PL" altLang="pl-PL" sz="3600" b="1" dirty="0" err="1">
                <a:solidFill>
                  <a:srgbClr val="00B050"/>
                </a:solidFill>
                <a:ea typeface="Calibri" pitchFamily="34" charset="0"/>
                <a:cs typeface="Calibri" pitchFamily="34" charset="0"/>
              </a:rPr>
              <a:t>ooś</a:t>
            </a:r>
            <a:endParaRPr lang="pl-PL" dirty="0"/>
          </a:p>
        </p:txBody>
      </p:sp>
      <p:sp>
        <p:nvSpPr>
          <p:cNvPr id="3" name="Symbol zastępczy zawartości 2"/>
          <p:cNvSpPr>
            <a:spLocks noGrp="1"/>
          </p:cNvSpPr>
          <p:nvPr>
            <p:ph idx="1"/>
          </p:nvPr>
        </p:nvSpPr>
        <p:spPr>
          <a:xfrm>
            <a:off x="609600" y="1134838"/>
            <a:ext cx="10972800" cy="4991333"/>
          </a:xfrm>
        </p:spPr>
        <p:txBody>
          <a:bodyPr>
            <a:normAutofit/>
          </a:bodyPr>
          <a:lstStyle/>
          <a:p>
            <a:pPr marL="0" indent="0">
              <a:buClr>
                <a:srgbClr val="57AB27"/>
              </a:buClr>
              <a:buNone/>
            </a:pPr>
            <a:r>
              <a:rPr lang="pl-PL" altLang="pl-PL" sz="2000" b="1" dirty="0" smtClean="0">
                <a:solidFill>
                  <a:srgbClr val="000000"/>
                </a:solidFill>
                <a:ea typeface="Calibri" pitchFamily="34" charset="0"/>
                <a:cs typeface="Calibri" pitchFamily="34" charset="0"/>
              </a:rPr>
              <a:t>Przez </a:t>
            </a:r>
            <a:r>
              <a:rPr lang="pl-PL" altLang="pl-PL" sz="2000" b="1" dirty="0">
                <a:solidFill>
                  <a:srgbClr val="000000"/>
                </a:solidFill>
                <a:ea typeface="Calibri" pitchFamily="34" charset="0"/>
                <a:cs typeface="Calibri" pitchFamily="34" charset="0"/>
              </a:rPr>
              <a:t>adaptację do zmian klimatu </a:t>
            </a:r>
            <a:r>
              <a:rPr lang="pl-PL" altLang="pl-PL" sz="1800" dirty="0">
                <a:solidFill>
                  <a:srgbClr val="000000"/>
                </a:solidFill>
                <a:ea typeface="Calibri" pitchFamily="34" charset="0"/>
                <a:cs typeface="Calibri" pitchFamily="34" charset="0"/>
              </a:rPr>
              <a:t>należy rozumieć taki sposób planowania, realizacji, eksploatacji i likwidacji przedsięwzięcia, aby było ono optymalnie przystosowane do postępujących zmian klimatu, jak również by nie powodowało zwiększenia wrażliwości elementów środowiska na zmiany klimatu.</a:t>
            </a:r>
          </a:p>
          <a:p>
            <a:pPr marL="0" indent="0" algn="just">
              <a:spcBef>
                <a:spcPct val="0"/>
              </a:spcBef>
              <a:buNone/>
            </a:pPr>
            <a:r>
              <a:rPr lang="pl-PL" altLang="pl-PL" sz="1800" b="1" dirty="0" smtClean="0">
                <a:solidFill>
                  <a:srgbClr val="000000"/>
                </a:solidFill>
                <a:cs typeface="Arial" pitchFamily="34" charset="0"/>
              </a:rPr>
              <a:t>Obowiązek </a:t>
            </a:r>
            <a:r>
              <a:rPr lang="pl-PL" altLang="pl-PL" sz="1800" b="1" dirty="0">
                <a:solidFill>
                  <a:srgbClr val="000000"/>
                </a:solidFill>
                <a:cs typeface="Arial" pitchFamily="34" charset="0"/>
              </a:rPr>
              <a:t>uwzględniania kwestii klimatu i bioróżnorodności w ocenie oddziaływania na środowisko dotyczy zarówno:</a:t>
            </a:r>
          </a:p>
          <a:p>
            <a:pPr marL="0" indent="0" algn="just">
              <a:spcBef>
                <a:spcPct val="0"/>
              </a:spcBef>
              <a:buFont typeface="Wingdings" pitchFamily="2" charset="2"/>
              <a:buChar char="ü"/>
            </a:pPr>
            <a:r>
              <a:rPr lang="pl-PL" altLang="pl-PL" sz="1600" b="1" dirty="0" smtClean="0">
                <a:solidFill>
                  <a:srgbClr val="000000"/>
                </a:solidFill>
                <a:cs typeface="Arial" pitchFamily="34" charset="0"/>
              </a:rPr>
              <a:t>projektów </a:t>
            </a:r>
            <a:r>
              <a:rPr lang="pl-PL" altLang="pl-PL" sz="1600" b="1" dirty="0">
                <a:solidFill>
                  <a:srgbClr val="000000"/>
                </a:solidFill>
                <a:cs typeface="Arial" pitchFamily="34" charset="0"/>
              </a:rPr>
              <a:t>dokumentów</a:t>
            </a:r>
            <a:r>
              <a:rPr lang="pl-PL" altLang="pl-PL" sz="1600" dirty="0">
                <a:solidFill>
                  <a:srgbClr val="000000"/>
                </a:solidFill>
                <a:cs typeface="Arial" pitchFamily="34" charset="0"/>
              </a:rPr>
              <a:t> (planów, programów, strategii wymienionych w ustawa </a:t>
            </a:r>
            <a:r>
              <a:rPr lang="pl-PL" altLang="pl-PL" sz="1600" dirty="0" err="1">
                <a:solidFill>
                  <a:srgbClr val="000000"/>
                </a:solidFill>
                <a:cs typeface="Arial" pitchFamily="34" charset="0"/>
              </a:rPr>
              <a:t>ooś</a:t>
            </a:r>
            <a:r>
              <a:rPr lang="pl-PL" altLang="pl-PL" sz="1600" dirty="0">
                <a:solidFill>
                  <a:srgbClr val="000000"/>
                </a:solidFill>
                <a:cs typeface="Arial" pitchFamily="34" charset="0"/>
              </a:rPr>
              <a:t>) - w trakcie strategicznej oceny oddziaływania na środowisko,</a:t>
            </a:r>
            <a:endParaRPr lang="pl-PL" altLang="pl-PL" sz="1600" dirty="0">
              <a:solidFill>
                <a:srgbClr val="000000"/>
              </a:solidFill>
              <a:latin typeface="Arial" pitchFamily="34" charset="0"/>
              <a:cs typeface="Arial" pitchFamily="34" charset="0"/>
            </a:endParaRPr>
          </a:p>
          <a:p>
            <a:pPr marL="0" indent="0" algn="just">
              <a:spcBef>
                <a:spcPct val="0"/>
              </a:spcBef>
              <a:buFont typeface="Wingdings" pitchFamily="2" charset="2"/>
              <a:buChar char="ü"/>
            </a:pPr>
            <a:r>
              <a:rPr lang="pl-PL" altLang="pl-PL" sz="1600" dirty="0">
                <a:solidFill>
                  <a:srgbClr val="000000"/>
                </a:solidFill>
                <a:cs typeface="Arial" pitchFamily="34" charset="0"/>
              </a:rPr>
              <a:t>jak i </a:t>
            </a:r>
            <a:r>
              <a:rPr lang="pl-PL" altLang="pl-PL" sz="1600" b="1" dirty="0">
                <a:solidFill>
                  <a:srgbClr val="000000"/>
                </a:solidFill>
                <a:cs typeface="Arial" pitchFamily="34" charset="0"/>
              </a:rPr>
              <a:t>planowanych przedsięwzięć</a:t>
            </a:r>
            <a:r>
              <a:rPr lang="pl-PL" altLang="pl-PL" sz="1600" dirty="0">
                <a:solidFill>
                  <a:srgbClr val="000000"/>
                </a:solidFill>
                <a:cs typeface="Arial" pitchFamily="34" charset="0"/>
              </a:rPr>
              <a:t> (wymienionych w rozporządzeniu Rady Ministrów z dnia 9 listopada 2010 r. w sprawie przedsięwzięć mogących znacząco oddziaływać na środowisko (Dz. U. Nr 213, poz. 1397 ze zm.), dalej rozporządzeniu, ­- w trakcie oceny oddziaływania na </a:t>
            </a:r>
            <a:r>
              <a:rPr lang="pl-PL" altLang="pl-PL" sz="1600" dirty="0" smtClean="0">
                <a:solidFill>
                  <a:srgbClr val="000000"/>
                </a:solidFill>
                <a:cs typeface="Arial" pitchFamily="34" charset="0"/>
              </a:rPr>
              <a:t>środowisko </a:t>
            </a:r>
          </a:p>
          <a:p>
            <a:pPr marL="0" indent="0" algn="just">
              <a:spcBef>
                <a:spcPct val="0"/>
              </a:spcBef>
              <a:buFont typeface="Wingdings" pitchFamily="2" charset="2"/>
              <a:buChar char="ü"/>
            </a:pPr>
            <a:endParaRPr lang="pl-PL" altLang="pl-PL" sz="1600" dirty="0">
              <a:solidFill>
                <a:srgbClr val="000000"/>
              </a:solidFill>
              <a:cs typeface="Arial" pitchFamily="34" charset="0"/>
            </a:endParaRPr>
          </a:p>
          <a:p>
            <a:pPr marL="0" indent="0" algn="just">
              <a:spcBef>
                <a:spcPct val="0"/>
              </a:spcBef>
              <a:buFont typeface="Wingdings" pitchFamily="2" charset="2"/>
              <a:buChar char="ü"/>
            </a:pPr>
            <a:endParaRPr lang="pl-PL" altLang="pl-PL" sz="1600" dirty="0" smtClean="0">
              <a:solidFill>
                <a:srgbClr val="000000"/>
              </a:solidFill>
              <a:cs typeface="Arial" pitchFamily="34" charset="0"/>
            </a:endParaRPr>
          </a:p>
          <a:p>
            <a:pPr marL="0" indent="0" algn="just">
              <a:spcBef>
                <a:spcPct val="0"/>
              </a:spcBef>
              <a:buFont typeface="Wingdings" pitchFamily="2" charset="2"/>
              <a:buChar char="ü"/>
            </a:pPr>
            <a:endParaRPr lang="pl-PL" altLang="pl-PL" sz="1600" dirty="0">
              <a:solidFill>
                <a:srgbClr val="000000"/>
              </a:solidFill>
              <a:cs typeface="Arial" pitchFamily="34" charset="0"/>
            </a:endParaRPr>
          </a:p>
          <a:p>
            <a:pPr marL="0" indent="0" algn="just">
              <a:spcBef>
                <a:spcPct val="0"/>
              </a:spcBef>
              <a:buFont typeface="Wingdings" pitchFamily="2" charset="2"/>
              <a:buChar char="ü"/>
            </a:pPr>
            <a:endParaRPr lang="pl-PL" altLang="pl-PL" sz="1600" dirty="0" smtClean="0">
              <a:solidFill>
                <a:srgbClr val="000000"/>
              </a:solidFill>
              <a:cs typeface="Arial" pitchFamily="34" charset="0"/>
            </a:endParaRPr>
          </a:p>
          <a:p>
            <a:pPr marL="0" indent="0" algn="just">
              <a:spcBef>
                <a:spcPct val="0"/>
              </a:spcBef>
              <a:buFont typeface="Wingdings" pitchFamily="2" charset="2"/>
              <a:buChar char="ü"/>
            </a:pPr>
            <a:endParaRPr lang="pl-PL" altLang="pl-PL" sz="1600" dirty="0">
              <a:solidFill>
                <a:srgbClr val="000000"/>
              </a:solidFill>
              <a:cs typeface="Arial" pitchFamily="34" charset="0"/>
            </a:endParaRPr>
          </a:p>
          <a:p>
            <a:pPr marL="0" indent="0" algn="just">
              <a:spcBef>
                <a:spcPct val="0"/>
              </a:spcBef>
              <a:buFont typeface="Wingdings" pitchFamily="2" charset="2"/>
              <a:buChar char="ü"/>
            </a:pPr>
            <a:endParaRPr lang="pl-PL" altLang="pl-PL" sz="1600" dirty="0" smtClean="0">
              <a:solidFill>
                <a:srgbClr val="000000"/>
              </a:solidFill>
              <a:cs typeface="Arial" pitchFamily="34" charset="0"/>
            </a:endParaRPr>
          </a:p>
          <a:p>
            <a:pPr marL="0" indent="0" algn="just">
              <a:spcBef>
                <a:spcPct val="0"/>
              </a:spcBef>
              <a:buFont typeface="Wingdings" pitchFamily="2" charset="2"/>
              <a:buChar char="ü"/>
            </a:pPr>
            <a:endParaRPr lang="pl-PL" altLang="pl-PL" sz="1600" dirty="0">
              <a:solidFill>
                <a:srgbClr val="000000"/>
              </a:solidFill>
              <a:cs typeface="Arial" pitchFamily="34" charset="0"/>
            </a:endParaRPr>
          </a:p>
          <a:p>
            <a:pPr marL="0" indent="0" algn="just">
              <a:spcBef>
                <a:spcPct val="0"/>
              </a:spcBef>
              <a:buNone/>
            </a:pPr>
            <a:r>
              <a:rPr lang="pl-PL" altLang="pl-PL" sz="1600" b="1" i="1" dirty="0">
                <a:solidFill>
                  <a:srgbClr val="000000"/>
                </a:solidFill>
                <a:ea typeface="Calibri" pitchFamily="34" charset="0"/>
                <a:cs typeface="Calibri" pitchFamily="34" charset="0"/>
              </a:rPr>
              <a:t>Zagadnienia łagodzenia zmian klimatu i adaptacji do jego zmian  oraz różnorodności biologicznej są szczególnie istotne w aspekcie dofinansowania przedsięwzięć ze środków unijnych i </a:t>
            </a:r>
            <a:r>
              <a:rPr lang="pl-PL" altLang="pl-PL" sz="1600" b="1" i="1" dirty="0" smtClean="0">
                <a:solidFill>
                  <a:srgbClr val="000000"/>
                </a:solidFill>
                <a:ea typeface="Calibri" pitchFamily="34" charset="0"/>
                <a:cs typeface="Calibri" pitchFamily="34" charset="0"/>
              </a:rPr>
              <a:t>stanowią </a:t>
            </a:r>
            <a:r>
              <a:rPr lang="pl-PL" altLang="pl-PL" sz="1600" b="1" i="1" dirty="0">
                <a:solidFill>
                  <a:srgbClr val="000000"/>
                </a:solidFill>
                <a:ea typeface="Calibri" pitchFamily="34" charset="0"/>
                <a:cs typeface="Calibri" pitchFamily="34" charset="0"/>
              </a:rPr>
              <a:t>jeden z elementów oceny wniosków o dofinansowanie</a:t>
            </a:r>
            <a:endParaRPr lang="pl-PL" altLang="pl-PL" sz="2800" i="1" dirty="0">
              <a:solidFill>
                <a:srgbClr val="000000"/>
              </a:solidFill>
              <a:cs typeface="Arial" pitchFamily="34" charset="0"/>
            </a:endParaRPr>
          </a:p>
          <a:p>
            <a:pPr marL="0" indent="0" algn="ctr">
              <a:spcBef>
                <a:spcPct val="0"/>
              </a:spcBef>
              <a:buNone/>
            </a:pPr>
            <a:endParaRPr lang="pl-PL" altLang="pl-PL" dirty="0">
              <a:solidFill>
                <a:srgbClr val="000000"/>
              </a:solidFill>
              <a:latin typeface="Arial" pitchFamily="34" charset="0"/>
              <a:cs typeface="Arial" pitchFamily="34" charset="0"/>
            </a:endParaRPr>
          </a:p>
          <a:p>
            <a:pPr marL="0" indent="0">
              <a:buNone/>
            </a:pPr>
            <a:endParaRPr lang="pl-PL" altLang="pl-PL" dirty="0"/>
          </a:p>
          <a:p>
            <a:pPr marL="0" indent="0">
              <a:buNone/>
            </a:pPr>
            <a:endParaRPr lang="pl-PL"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460" y="3978289"/>
            <a:ext cx="21939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494" y="3677101"/>
            <a:ext cx="2355983" cy="154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773" y="3641877"/>
            <a:ext cx="2490107" cy="17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0799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754062"/>
          </a:xfrm>
        </p:spPr>
        <p:txBody>
          <a:bodyPr/>
          <a:lstStyle/>
          <a:p>
            <a:r>
              <a:rPr lang="pl-PL" altLang="pl-PL" sz="3600" b="1" dirty="0">
                <a:solidFill>
                  <a:srgbClr val="00B050"/>
                </a:solidFill>
                <a:ea typeface="Calibri" pitchFamily="34" charset="0"/>
                <a:cs typeface="Calibri" pitchFamily="34" charset="0"/>
              </a:rPr>
              <a:t>zmiany klimatu w </a:t>
            </a:r>
            <a:r>
              <a:rPr lang="pl-PL" altLang="pl-PL" sz="3600" b="1" dirty="0" err="1">
                <a:solidFill>
                  <a:srgbClr val="00B050"/>
                </a:solidFill>
                <a:ea typeface="Calibri" pitchFamily="34" charset="0"/>
                <a:cs typeface="Calibri" pitchFamily="34" charset="0"/>
              </a:rPr>
              <a:t>ooś</a:t>
            </a:r>
            <a:endParaRPr lang="pl-PL" dirty="0"/>
          </a:p>
        </p:txBody>
      </p:sp>
      <p:sp>
        <p:nvSpPr>
          <p:cNvPr id="3" name="Symbol zastępczy zawartości 2"/>
          <p:cNvSpPr>
            <a:spLocks noGrp="1"/>
          </p:cNvSpPr>
          <p:nvPr>
            <p:ph idx="1"/>
          </p:nvPr>
        </p:nvSpPr>
        <p:spPr>
          <a:xfrm>
            <a:off x="609600" y="1151169"/>
            <a:ext cx="10972800" cy="4975005"/>
          </a:xfrm>
        </p:spPr>
        <p:txBody>
          <a:bodyPr>
            <a:normAutofit/>
          </a:bodyPr>
          <a:lstStyle/>
          <a:p>
            <a:pPr marL="0" indent="0" algn="just">
              <a:spcBef>
                <a:spcPct val="0"/>
              </a:spcBef>
              <a:buNone/>
            </a:pPr>
            <a:r>
              <a:rPr lang="pl-PL" altLang="pl-PL" sz="2000" b="1" dirty="0" smtClean="0">
                <a:solidFill>
                  <a:srgbClr val="000000"/>
                </a:solidFill>
                <a:ea typeface="Calibri" pitchFamily="34" charset="0"/>
                <a:cs typeface="Calibri" pitchFamily="34" charset="0"/>
              </a:rPr>
              <a:t>Analiza </a:t>
            </a:r>
            <a:r>
              <a:rPr lang="pl-PL" altLang="pl-PL" sz="2000" b="1" dirty="0">
                <a:solidFill>
                  <a:srgbClr val="000000"/>
                </a:solidFill>
                <a:ea typeface="Calibri" pitchFamily="34" charset="0"/>
                <a:cs typeface="Calibri" pitchFamily="34" charset="0"/>
              </a:rPr>
              <a:t>oddziaływań przedsięwzięcia związanych ze zmianami klimatu (łagodzenie i adaptacja do zmian klimatu) oraz bioróżnorodnością dotyczy wszystkich etapów inwestycyjnych:</a:t>
            </a:r>
          </a:p>
          <a:p>
            <a:pPr marL="0" indent="0" algn="just">
              <a:spcBef>
                <a:spcPct val="0"/>
              </a:spcBef>
              <a:buFont typeface="Wingdings" pitchFamily="2" charset="2"/>
              <a:buChar char="ü"/>
            </a:pPr>
            <a:r>
              <a:rPr lang="pl-PL" altLang="pl-PL" sz="2000" dirty="0">
                <a:solidFill>
                  <a:srgbClr val="000000"/>
                </a:solidFill>
                <a:cs typeface="Arial" pitchFamily="34" charset="0"/>
              </a:rPr>
              <a:t>etapu planowania przedsięwzięcia (powiązanie ze strategiami i dokumentami klimatycznymi),</a:t>
            </a:r>
            <a:endParaRPr lang="pl-PL" altLang="pl-PL" sz="2000" dirty="0">
              <a:solidFill>
                <a:srgbClr val="000000"/>
              </a:solidFill>
              <a:latin typeface="Arial" pitchFamily="34" charset="0"/>
              <a:cs typeface="Arial" pitchFamily="34" charset="0"/>
            </a:endParaRPr>
          </a:p>
          <a:p>
            <a:pPr marL="0" indent="0" algn="just">
              <a:spcBef>
                <a:spcPct val="0"/>
              </a:spcBef>
              <a:buFont typeface="Wingdings" pitchFamily="2" charset="2"/>
              <a:buChar char="ü"/>
            </a:pPr>
            <a:r>
              <a:rPr lang="pl-PL" altLang="pl-PL" sz="2000" dirty="0">
                <a:solidFill>
                  <a:srgbClr val="000000"/>
                </a:solidFill>
                <a:cs typeface="Arial" pitchFamily="34" charset="0"/>
              </a:rPr>
              <a:t>etapu przygotowania przedsięwzięcia,</a:t>
            </a:r>
            <a:endParaRPr lang="pl-PL" altLang="pl-PL" sz="2000" dirty="0">
              <a:solidFill>
                <a:srgbClr val="000000"/>
              </a:solidFill>
              <a:latin typeface="Arial" pitchFamily="34" charset="0"/>
              <a:cs typeface="Arial" pitchFamily="34" charset="0"/>
            </a:endParaRPr>
          </a:p>
          <a:p>
            <a:pPr marL="0" indent="0" algn="just">
              <a:spcBef>
                <a:spcPct val="0"/>
              </a:spcBef>
              <a:buFont typeface="Wingdings" pitchFamily="2" charset="2"/>
              <a:buChar char="ü"/>
            </a:pPr>
            <a:r>
              <a:rPr lang="pl-PL" altLang="pl-PL" sz="2000" dirty="0">
                <a:solidFill>
                  <a:srgbClr val="000000"/>
                </a:solidFill>
                <a:cs typeface="Arial" pitchFamily="34" charset="0"/>
              </a:rPr>
              <a:t>etapu eksploatacji przedsięwzięcia,                     </a:t>
            </a:r>
            <a:endParaRPr lang="pl-PL" altLang="pl-PL" sz="2000" dirty="0">
              <a:solidFill>
                <a:srgbClr val="000000"/>
              </a:solidFill>
              <a:latin typeface="Arial" pitchFamily="34" charset="0"/>
              <a:cs typeface="Arial" pitchFamily="34" charset="0"/>
            </a:endParaRPr>
          </a:p>
          <a:p>
            <a:pPr marL="0" indent="0" algn="just">
              <a:spcBef>
                <a:spcPct val="0"/>
              </a:spcBef>
              <a:buFont typeface="Wingdings" pitchFamily="2" charset="2"/>
              <a:buChar char="ü"/>
            </a:pPr>
            <a:r>
              <a:rPr lang="pl-PL" altLang="pl-PL" sz="2000" dirty="0">
                <a:solidFill>
                  <a:srgbClr val="000000"/>
                </a:solidFill>
                <a:cs typeface="Arial" pitchFamily="34" charset="0"/>
              </a:rPr>
              <a:t>etapu likwidacji przedsięwzięcia.</a:t>
            </a:r>
          </a:p>
          <a:p>
            <a:pPr marL="0" indent="0" algn="just">
              <a:spcBef>
                <a:spcPct val="0"/>
              </a:spcBef>
              <a:buNone/>
            </a:pPr>
            <a:r>
              <a:rPr lang="pl-PL" altLang="pl-PL" sz="2000" dirty="0" smtClean="0">
                <a:solidFill>
                  <a:srgbClr val="000000"/>
                </a:solidFill>
                <a:cs typeface="Arial" pitchFamily="34" charset="0"/>
              </a:rPr>
              <a:t>Na </a:t>
            </a:r>
            <a:r>
              <a:rPr lang="pl-PL" altLang="pl-PL" sz="2000" dirty="0">
                <a:solidFill>
                  <a:srgbClr val="000000"/>
                </a:solidFill>
                <a:cs typeface="Arial" pitchFamily="34" charset="0"/>
              </a:rPr>
              <a:t>etapach tych konieczne jest rozpoznanie, oszacowanie i ewentualne zminimalizowanie lub skompensowanie wszystkich oddziaływań pośrednich i  bezpośrednich.</a:t>
            </a:r>
          </a:p>
          <a:p>
            <a:pPr marL="0" indent="0" algn="just">
              <a:spcBef>
                <a:spcPct val="0"/>
              </a:spcBef>
              <a:buNone/>
            </a:pPr>
            <a:r>
              <a:rPr lang="pl-PL" altLang="pl-PL" sz="2000" b="1" dirty="0">
                <a:solidFill>
                  <a:srgbClr val="000000"/>
                </a:solidFill>
                <a:cs typeface="Arial" pitchFamily="34" charset="0"/>
              </a:rPr>
              <a:t>W ocenie należy uwzględnić nie tylko oddziaływania negatywne ale również oddziaływania neutralne oraz pozytywne.</a:t>
            </a:r>
          </a:p>
          <a:p>
            <a:pPr marL="0" indent="0" algn="just">
              <a:spcBef>
                <a:spcPct val="0"/>
              </a:spcBef>
              <a:buNone/>
            </a:pPr>
            <a:r>
              <a:rPr lang="pl-PL" altLang="pl-PL" sz="2000" b="1" dirty="0">
                <a:solidFill>
                  <a:srgbClr val="000000"/>
                </a:solidFill>
                <a:cs typeface="Arial" pitchFamily="34" charset="0"/>
              </a:rPr>
              <a:t> Rozpoznane i zwaloryzowane oddziaływania muszą mieć uzasadnienie</a:t>
            </a:r>
            <a:r>
              <a:rPr lang="pl-PL" altLang="pl-PL" sz="2400" b="1" dirty="0">
                <a:solidFill>
                  <a:srgbClr val="000000"/>
                </a:solidFill>
                <a:cs typeface="Arial" pitchFamily="34" charset="0"/>
              </a:rPr>
              <a:t>.</a:t>
            </a:r>
            <a:endParaRPr lang="pl-PL" altLang="pl-PL" sz="3300" dirty="0">
              <a:solidFill>
                <a:srgbClr val="000000"/>
              </a:solidFill>
              <a:latin typeface="Arial" pitchFamily="34" charset="0"/>
              <a:cs typeface="Arial" pitchFamily="34" charset="0"/>
            </a:endParaRPr>
          </a:p>
          <a:p>
            <a:pPr marL="0" indent="0">
              <a:buNone/>
            </a:pPr>
            <a:endParaRPr lang="pl-PL"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731" y="4370096"/>
            <a:ext cx="1375172" cy="137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0586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639762"/>
          </a:xfrm>
        </p:spPr>
        <p:txBody>
          <a:bodyPr>
            <a:normAutofit fontScale="90000"/>
          </a:bodyPr>
          <a:lstStyle/>
          <a:p>
            <a:r>
              <a:rPr lang="pl-PL" altLang="pl-PL" sz="3600" b="1" dirty="0">
                <a:solidFill>
                  <a:srgbClr val="00B050"/>
                </a:solidFill>
                <a:ea typeface="Calibri" pitchFamily="34" charset="0"/>
                <a:cs typeface="Calibri" pitchFamily="34" charset="0"/>
              </a:rPr>
              <a:t>zmiany klimatu w </a:t>
            </a:r>
            <a:r>
              <a:rPr lang="pl-PL" altLang="pl-PL" sz="3600" b="1" dirty="0" err="1">
                <a:solidFill>
                  <a:srgbClr val="00B050"/>
                </a:solidFill>
                <a:ea typeface="Calibri" pitchFamily="34" charset="0"/>
                <a:cs typeface="Calibri" pitchFamily="34" charset="0"/>
              </a:rPr>
              <a:t>ooś</a:t>
            </a:r>
            <a:endParaRPr lang="pl-PL" dirty="0"/>
          </a:p>
        </p:txBody>
      </p:sp>
      <p:sp>
        <p:nvSpPr>
          <p:cNvPr id="3" name="Symbol zastępczy zawartości 2"/>
          <p:cNvSpPr>
            <a:spLocks noGrp="1"/>
          </p:cNvSpPr>
          <p:nvPr>
            <p:ph idx="1"/>
          </p:nvPr>
        </p:nvSpPr>
        <p:spPr>
          <a:xfrm>
            <a:off x="609600" y="1085855"/>
            <a:ext cx="10972800" cy="5040319"/>
          </a:xfrm>
        </p:spPr>
        <p:txBody>
          <a:bodyPr>
            <a:noAutofit/>
          </a:bodyPr>
          <a:lstStyle/>
          <a:p>
            <a:pPr marL="0" indent="0">
              <a:buNone/>
              <a:defRPr/>
            </a:pPr>
            <a:r>
              <a:rPr lang="pl-PL" altLang="pl-PL" sz="2000" dirty="0"/>
              <a:t>Na stronach Ministerstwa Środowiska </a:t>
            </a:r>
            <a:r>
              <a:rPr lang="pl-PL" altLang="pl-PL" sz="2000" dirty="0" smtClean="0"/>
              <a:t>znajduje się </a:t>
            </a:r>
            <a:r>
              <a:rPr lang="pl-PL" altLang="pl-PL" sz="2000" dirty="0"/>
              <a:t>publikacja  </a:t>
            </a:r>
            <a:r>
              <a:rPr lang="pl-PL" altLang="pl-PL" sz="2000" b="1" i="1" dirty="0">
                <a:hlinkClick r:id="rId2"/>
              </a:rPr>
              <a:t>Poradnik przygotowania inwestycji z uwzględnieniem zmian klimatu, ich łagodzenia i przystosowania do tych zmian oraz odporności na klęski żywiołowe</a:t>
            </a:r>
            <a:r>
              <a:rPr lang="pl-PL" altLang="pl-PL" sz="2000" dirty="0"/>
              <a:t> , która jest  kompleksową odpowiedzią na najważniejsze pytania dotyczące analizy wpływu zmian klimatu na procesy inwestycyjnych. </a:t>
            </a:r>
          </a:p>
          <a:p>
            <a:pPr marL="0" indent="0">
              <a:buNone/>
              <a:defRPr/>
            </a:pPr>
            <a:r>
              <a:rPr lang="pl-PL" altLang="pl-PL" sz="2000" dirty="0"/>
              <a:t>Opracowanie zostało podzielone na VI części, których celem jest przedstawienie kwestii uwzględniania klimatu w procesie ocen oddziaływania na środowisko w sposób kompleksowy i w nawiązaniu do najbardziej aktualnych dokumentów unijnych i krajowych w tym obszarze. </a:t>
            </a:r>
          </a:p>
          <a:p>
            <a:pPr marL="0" indent="0">
              <a:buNone/>
              <a:defRPr/>
            </a:pPr>
            <a:r>
              <a:rPr lang="pl-PL" altLang="pl-PL" sz="2000" dirty="0"/>
              <a:t>Istotnym elementem publikacji są listy sprawdzające oraz pilotaż z beneficjentami należącymi do kilku sektorów, polegający na faktycznym przygotowaniu </a:t>
            </a:r>
            <a:r>
              <a:rPr lang="pl-PL" altLang="pl-PL" sz="2000" dirty="0" smtClean="0"/>
              <a:t>dokumentacji</a:t>
            </a:r>
          </a:p>
          <a:p>
            <a:pPr marL="0" indent="0">
              <a:buNone/>
              <a:defRPr/>
            </a:pPr>
            <a:r>
              <a:rPr lang="pl-PL" altLang="pl-PL" sz="2000" dirty="0" smtClean="0"/>
              <a:t> </a:t>
            </a:r>
            <a:r>
              <a:rPr lang="pl-PL" altLang="pl-PL" sz="2000" dirty="0"/>
              <a:t>projektowej/aplikacyjnej na podstawie poradnika</a:t>
            </a:r>
            <a:endParaRPr lang="pl-PL"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29" y="3888390"/>
            <a:ext cx="1667995" cy="236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6162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z="3600" b="1" dirty="0">
                <a:solidFill>
                  <a:srgbClr val="00B050"/>
                </a:solidFill>
                <a:ea typeface="Calibri" pitchFamily="34" charset="0"/>
                <a:cs typeface="Calibri" pitchFamily="34" charset="0"/>
              </a:rPr>
              <a:t>zmiany klimatu w </a:t>
            </a:r>
            <a:r>
              <a:rPr lang="pl-PL" altLang="pl-PL" sz="3600" b="1" dirty="0" err="1">
                <a:solidFill>
                  <a:srgbClr val="00B050"/>
                </a:solidFill>
                <a:ea typeface="Calibri" pitchFamily="34" charset="0"/>
                <a:cs typeface="Calibri" pitchFamily="34" charset="0"/>
              </a:rPr>
              <a:t>ooś</a:t>
            </a:r>
            <a:endParaRPr lang="pl-PL" dirty="0"/>
          </a:p>
        </p:txBody>
      </p:sp>
      <p:sp>
        <p:nvSpPr>
          <p:cNvPr id="3" name="Symbol zastępczy zawartości 2"/>
          <p:cNvSpPr>
            <a:spLocks noGrp="1"/>
          </p:cNvSpPr>
          <p:nvPr>
            <p:ph idx="1"/>
          </p:nvPr>
        </p:nvSpPr>
        <p:spPr/>
        <p:txBody>
          <a:bodyPr>
            <a:normAutofit fontScale="70000" lnSpcReduction="20000"/>
          </a:bodyPr>
          <a:lstStyle/>
          <a:p>
            <a:pPr marL="0" indent="0">
              <a:buNone/>
              <a:defRPr/>
            </a:pPr>
            <a:r>
              <a:rPr lang="pl-PL" altLang="pl-PL" sz="3600" dirty="0"/>
              <a:t>Aby pomóc przedstawicielom władzy lokalnej oraz przedsiębiorcom w podejmowaniu optymalnych decyzji uwzględniających wpływ postępujących zmian klimatycznych, w Ministerstwie Środowiska pracowano </a:t>
            </a:r>
            <a:r>
              <a:rPr lang="pl-PL" altLang="pl-PL" sz="3600" b="1" i="1" dirty="0"/>
              <a:t> „Podręcznik adaptacji dla miast”</a:t>
            </a:r>
            <a:r>
              <a:rPr lang="pl-PL" altLang="pl-PL" sz="3600" dirty="0"/>
              <a:t>. Dokument ten zawiera wytyczne do przygotowania </a:t>
            </a:r>
            <a:r>
              <a:rPr lang="pl-PL" altLang="pl-PL" sz="3600" b="1" dirty="0"/>
              <a:t>Miejskich Planów Adaptacji (dalej MPA) </a:t>
            </a:r>
            <a:r>
              <a:rPr lang="pl-PL" altLang="pl-PL" sz="3600" dirty="0"/>
              <a:t>do zmian klimatu dostosowanych do lokalnych uwarunkowań i potrzeb.</a:t>
            </a:r>
          </a:p>
          <a:p>
            <a:pPr marL="0" indent="0">
              <a:buNone/>
              <a:defRPr/>
            </a:pPr>
            <a:endParaRPr lang="pl-PL" altLang="pl-PL" dirty="0"/>
          </a:p>
          <a:p>
            <a:pPr marL="0" indent="0">
              <a:buNone/>
              <a:defRPr/>
            </a:pPr>
            <a:r>
              <a:rPr lang="pl-PL" altLang="pl-PL" dirty="0"/>
              <a:t>Podręcznik opisuje poszczególne etapy przygotowania MPA, od rozpoczęcia tego procesu aż po wypracowanie systemu monitoringu i ewaluacji skuteczności proponowanych rozwiązań. Zawiera również szereg wskazówek i opisów dotyczących inwestycji podjętych zarówno w Polsce jak i na świecie mających na celu przystosowanie infrastruktury do zmian klimatycznych. Mogą one stać się inspiracją w poszukiwaniu najbardziej odpowiednich środków ograniczania negatywnego wpływu zmian klimatycznych.  Dodatkowo znajdą w nim Państwo  informacje na temat dostępnych źródeł poruszających tematykę adaptacji do zmian klimatu w miastach.</a:t>
            </a:r>
          </a:p>
          <a:p>
            <a:pPr>
              <a:buFont typeface="Arial" charset="0"/>
              <a:buChar char="•"/>
              <a:defRPr/>
            </a:pPr>
            <a:endParaRPr lang="pl-PL" altLang="pl-PL" dirty="0"/>
          </a:p>
        </p:txBody>
      </p:sp>
    </p:spTree>
    <p:extLst>
      <p:ext uri="{BB962C8B-B14F-4D97-AF65-F5344CB8AC3E}">
        <p14:creationId xmlns:p14="http://schemas.microsoft.com/office/powerpoint/2010/main" val="25903854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tLang="pl-PL" sz="3600" b="1" dirty="0">
                <a:solidFill>
                  <a:srgbClr val="00B050"/>
                </a:solidFill>
                <a:ea typeface="Calibri" pitchFamily="34" charset="0"/>
                <a:cs typeface="Calibri" pitchFamily="34" charset="0"/>
              </a:rPr>
              <a:t>zmiany klimatu w </a:t>
            </a:r>
            <a:r>
              <a:rPr lang="pl-PL" altLang="pl-PL" sz="3600" b="1" dirty="0" err="1">
                <a:solidFill>
                  <a:srgbClr val="00B050"/>
                </a:solidFill>
                <a:ea typeface="Calibri" pitchFamily="34" charset="0"/>
                <a:cs typeface="Calibri" pitchFamily="34" charset="0"/>
              </a:rPr>
              <a:t>ooś</a:t>
            </a:r>
            <a:endParaRPr lang="pl-PL" dirty="0"/>
          </a:p>
        </p:txBody>
      </p:sp>
      <p:sp>
        <p:nvSpPr>
          <p:cNvPr id="3" name="Symbol zastępczy zawartości 2"/>
          <p:cNvSpPr>
            <a:spLocks noGrp="1"/>
          </p:cNvSpPr>
          <p:nvPr>
            <p:ph idx="1"/>
          </p:nvPr>
        </p:nvSpPr>
        <p:spPr/>
        <p:txBody>
          <a:bodyPr>
            <a:normAutofit fontScale="85000" lnSpcReduction="20000"/>
          </a:bodyPr>
          <a:lstStyle/>
          <a:p>
            <a:pPr marL="0" indent="0">
              <a:buNone/>
              <a:defRPr/>
            </a:pPr>
            <a:r>
              <a:rPr lang="pl-PL" dirty="0"/>
              <a:t>Szczegółowe informacje na temat adaptacji do zmian klimatu  można znaleźć na portalu Ministerstwa Środowiska</a:t>
            </a:r>
          </a:p>
          <a:p>
            <a:pPr marL="0" indent="0">
              <a:buNone/>
              <a:defRPr/>
            </a:pPr>
            <a:endParaRPr lang="pl-PL" dirty="0"/>
          </a:p>
          <a:p>
            <a:pPr marL="0" indent="0">
              <a:buNone/>
              <a:defRPr/>
            </a:pPr>
            <a:endParaRPr lang="pl-PL" dirty="0"/>
          </a:p>
          <a:p>
            <a:pPr marL="0" indent="0">
              <a:buNone/>
              <a:defRPr/>
            </a:pPr>
            <a:endParaRPr lang="pl-PL" dirty="0"/>
          </a:p>
          <a:p>
            <a:pPr>
              <a:defRPr/>
            </a:pPr>
            <a:endParaRPr lang="pl-PL" dirty="0"/>
          </a:p>
          <a:p>
            <a:pPr algn="just">
              <a:buClrTx/>
              <a:buFont typeface="Arial" charset="0"/>
              <a:buNone/>
              <a:defRPr/>
            </a:pPr>
            <a:r>
              <a:rPr lang="pl-PL" altLang="pl-PL" sz="3600" b="1" dirty="0">
                <a:solidFill>
                  <a:prstClr val="black"/>
                </a:solidFill>
                <a:hlinkClick r:id="rId2"/>
              </a:rPr>
              <a:t>www.gdos.gov.pl</a:t>
            </a:r>
            <a:endParaRPr lang="pl-PL" altLang="pl-PL" sz="3600" dirty="0">
              <a:solidFill>
                <a:prstClr val="black"/>
              </a:solidFill>
              <a:cs typeface="Times New Roman" pitchFamily="18" charset="0"/>
            </a:endParaRPr>
          </a:p>
          <a:p>
            <a:pPr algn="just">
              <a:buClrTx/>
              <a:buFont typeface="Arial" charset="0"/>
              <a:buNone/>
              <a:defRPr/>
            </a:pPr>
            <a:r>
              <a:rPr lang="pl-PL" altLang="pl-PL" sz="3600" b="1" dirty="0">
                <a:solidFill>
                  <a:prstClr val="black"/>
                </a:solidFill>
              </a:rPr>
              <a:t> </a:t>
            </a:r>
            <a:r>
              <a:rPr lang="pl-PL" altLang="pl-PL" sz="3600" b="1" dirty="0">
                <a:solidFill>
                  <a:prstClr val="black"/>
                </a:solidFill>
                <a:hlinkClick r:id="rId3"/>
              </a:rPr>
              <a:t>www.mrr.gov.pl</a:t>
            </a:r>
            <a:endParaRPr lang="pl-PL" altLang="pl-PL" sz="3600" dirty="0">
              <a:solidFill>
                <a:prstClr val="black"/>
              </a:solidFill>
              <a:cs typeface="Times New Roman" pitchFamily="18" charset="0"/>
            </a:endParaRPr>
          </a:p>
          <a:p>
            <a:pPr algn="just">
              <a:buClrTx/>
              <a:buFont typeface="Arial" charset="0"/>
              <a:buNone/>
              <a:defRPr/>
            </a:pPr>
            <a:r>
              <a:rPr lang="pl-PL" altLang="pl-PL" sz="3600" b="1" dirty="0">
                <a:solidFill>
                  <a:prstClr val="black"/>
                </a:solidFill>
              </a:rPr>
              <a:t> </a:t>
            </a:r>
            <a:r>
              <a:rPr lang="pl-PL" altLang="pl-PL" sz="3600" b="1" dirty="0">
                <a:solidFill>
                  <a:prstClr val="black"/>
                </a:solidFill>
                <a:hlinkClick r:id="rId4"/>
              </a:rPr>
              <a:t>www.natura2000.gdos.gov.pl/natura2000</a:t>
            </a:r>
            <a:endParaRPr lang="pl-PL" altLang="pl-PL" sz="3600" dirty="0">
              <a:solidFill>
                <a:prstClr val="black"/>
              </a:solidFill>
              <a:cs typeface="Times New Roman" pitchFamily="18" charset="0"/>
            </a:endParaRPr>
          </a:p>
          <a:p>
            <a:pPr algn="just">
              <a:buClrTx/>
              <a:buFont typeface="Arial" charset="0"/>
              <a:buNone/>
              <a:defRPr/>
            </a:pPr>
            <a:r>
              <a:rPr lang="pl-PL" altLang="pl-PL" sz="3600" b="1" dirty="0">
                <a:solidFill>
                  <a:prstClr val="black"/>
                </a:solidFill>
              </a:rPr>
              <a:t> </a:t>
            </a:r>
            <a:r>
              <a:rPr lang="pl-PL" altLang="pl-PL" sz="3600" b="1" dirty="0">
                <a:solidFill>
                  <a:prstClr val="black"/>
                </a:solidFill>
                <a:hlinkClick r:id="rId5"/>
              </a:rPr>
              <a:t>www.ec.europa.eu/environment/eia/</a:t>
            </a:r>
            <a:endParaRPr lang="pl-PL" altLang="pl-PL" sz="3600" dirty="0">
              <a:solidFill>
                <a:prstClr val="black"/>
              </a:solidFill>
              <a:cs typeface="Times New Roman" pitchFamily="18" charset="0"/>
            </a:endParaRPr>
          </a:p>
        </p:txBody>
      </p:sp>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017" y="2420888"/>
            <a:ext cx="1992411" cy="171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1158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296862"/>
          </a:xfrm>
        </p:spPr>
        <p:txBody>
          <a:bodyPr>
            <a:normAutofit fontScale="90000"/>
          </a:bodyPr>
          <a:lstStyle/>
          <a:p>
            <a:endParaRPr lang="pl-PL" dirty="0"/>
          </a:p>
        </p:txBody>
      </p:sp>
      <p:sp>
        <p:nvSpPr>
          <p:cNvPr id="3" name="Symbol zastępczy zawartości 2"/>
          <p:cNvSpPr>
            <a:spLocks noGrp="1"/>
          </p:cNvSpPr>
          <p:nvPr>
            <p:ph idx="1"/>
          </p:nvPr>
        </p:nvSpPr>
        <p:spPr>
          <a:xfrm>
            <a:off x="609600" y="1196754"/>
            <a:ext cx="10972800" cy="4929411"/>
          </a:xfrm>
        </p:spPr>
        <p:txBody>
          <a:bodyPr/>
          <a:lstStyle/>
          <a:p>
            <a:pPr marL="0" indent="0" algn="ctr">
              <a:buNone/>
            </a:pPr>
            <a:endParaRPr lang="pl-PL" altLang="pl-PL" b="1" dirty="0"/>
          </a:p>
          <a:p>
            <a:pPr marL="0" indent="0" algn="ctr">
              <a:buNone/>
            </a:pPr>
            <a:endParaRPr lang="pl-PL" altLang="pl-PL" b="1" dirty="0"/>
          </a:p>
          <a:p>
            <a:pPr marL="0" indent="0" algn="ctr">
              <a:buNone/>
            </a:pPr>
            <a:endParaRPr lang="pl-PL" altLang="pl-PL" b="1" dirty="0"/>
          </a:p>
          <a:p>
            <a:pPr marL="0" indent="0" algn="ctr">
              <a:buNone/>
            </a:pPr>
            <a:r>
              <a:rPr lang="pl-PL" altLang="pl-PL" b="1" dirty="0"/>
              <a:t>Dziękuję za uwagę</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5" y="3543300"/>
            <a:ext cx="3800675" cy="201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043" y="3951514"/>
            <a:ext cx="3784600" cy="2041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914" y="677637"/>
            <a:ext cx="3617979" cy="195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293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38"/>
            <a:ext cx="8229600" cy="778098"/>
          </a:xfrm>
        </p:spPr>
        <p:txBody>
          <a:bodyPr>
            <a:normAutofit fontScale="90000"/>
          </a:bodyPr>
          <a:lstStyle/>
          <a:p>
            <a:r>
              <a:rPr lang="pl-PL" altLang="pl-PL" sz="2400" b="1" dirty="0" smtClean="0">
                <a:solidFill>
                  <a:srgbClr val="00B050"/>
                </a:solidFill>
              </a:rPr>
              <a:t/>
            </a:r>
            <a:br>
              <a:rPr lang="pl-PL" altLang="pl-PL" sz="2400" b="1" dirty="0" smtClean="0">
                <a:solidFill>
                  <a:srgbClr val="00B050"/>
                </a:solidFill>
              </a:rPr>
            </a:br>
            <a:r>
              <a:rPr lang="pl-PL" altLang="pl-PL" sz="2400" b="1" dirty="0" smtClean="0">
                <a:solidFill>
                  <a:srgbClr val="00B050"/>
                </a:solidFill>
              </a:rPr>
              <a:t>ustawa </a:t>
            </a:r>
            <a:r>
              <a:rPr lang="pl-PL" altLang="pl-PL" sz="2400" b="1" dirty="0" err="1">
                <a:solidFill>
                  <a:srgbClr val="00B050"/>
                </a:solidFill>
              </a:rPr>
              <a:t>ooś</a:t>
            </a:r>
            <a:r>
              <a:rPr lang="pl-PL" altLang="pl-PL" sz="2400" b="1" dirty="0">
                <a:solidFill>
                  <a:srgbClr val="00B050"/>
                </a:solidFill>
              </a:rPr>
              <a:t>  - u</a:t>
            </a:r>
            <a:r>
              <a:rPr lang="pl-PL" sz="2400" b="1" dirty="0">
                <a:solidFill>
                  <a:srgbClr val="00B050"/>
                </a:solidFill>
              </a:rPr>
              <a:t>dział społeczeństwa w ochronie środowiska</a:t>
            </a:r>
            <a:r>
              <a:rPr lang="pl-PL" sz="4000" dirty="0">
                <a:solidFill>
                  <a:prstClr val="black"/>
                </a:solidFill>
              </a:rPr>
              <a:t/>
            </a:r>
            <a:br>
              <a:rPr lang="pl-PL" sz="4000" dirty="0">
                <a:solidFill>
                  <a:prstClr val="black"/>
                </a:solidFill>
              </a:rPr>
            </a:br>
            <a:endParaRPr lang="pl-PL" dirty="0"/>
          </a:p>
        </p:txBody>
      </p:sp>
      <p:sp>
        <p:nvSpPr>
          <p:cNvPr id="3" name="Symbol zastępczy zawartości 2"/>
          <p:cNvSpPr>
            <a:spLocks noGrp="1"/>
          </p:cNvSpPr>
          <p:nvPr>
            <p:ph idx="1"/>
          </p:nvPr>
        </p:nvSpPr>
        <p:spPr>
          <a:xfrm>
            <a:off x="1396095" y="873584"/>
            <a:ext cx="9380764" cy="5252585"/>
          </a:xfrm>
        </p:spPr>
        <p:txBody>
          <a:bodyPr>
            <a:normAutofit fontScale="55000" lnSpcReduction="20000"/>
          </a:bodyPr>
          <a:lstStyle/>
          <a:p>
            <a:pPr marL="0" indent="0">
              <a:buNone/>
            </a:pPr>
            <a:r>
              <a:rPr lang="pl-PL" b="1" dirty="0"/>
              <a:t>Art.  36. [Rozprawa administracyjna otwarta dla społeczeństwa] </a:t>
            </a:r>
            <a:endParaRPr lang="pl-PL" dirty="0"/>
          </a:p>
          <a:p>
            <a:pPr marL="0" indent="0">
              <a:buNone/>
            </a:pPr>
            <a:r>
              <a:rPr lang="pl-PL" dirty="0"/>
              <a:t>Organ właściwy do wydania decyzji może przeprowadzić rozprawę administracyjną otwartą dla społeczeństwa. Przepis art. 91 § 3 Kodeksu postępowania administracyjnego stosuje się odpowiednio.</a:t>
            </a:r>
          </a:p>
          <a:p>
            <a:pPr marL="0" indent="0">
              <a:buNone/>
            </a:pPr>
            <a:r>
              <a:rPr lang="pl-PL" b="1" dirty="0" smtClean="0"/>
              <a:t>Art</a:t>
            </a:r>
            <a:r>
              <a:rPr lang="pl-PL" b="1" dirty="0"/>
              <a:t>.  37. [Obowiązki organu prowadzącego postępowanie] </a:t>
            </a:r>
            <a:endParaRPr lang="pl-PL" dirty="0"/>
          </a:p>
          <a:p>
            <a:pPr marL="0" indent="0">
              <a:buNone/>
            </a:pPr>
            <a:r>
              <a:rPr lang="pl-PL" dirty="0"/>
              <a:t>Organ prowadzący postępowanie:</a:t>
            </a:r>
          </a:p>
          <a:p>
            <a:pPr marL="0" indent="0">
              <a:buNone/>
            </a:pPr>
            <a:r>
              <a:rPr lang="pl-PL" dirty="0"/>
              <a:t>1)  rozpatruje uwagi i wnioski;</a:t>
            </a:r>
          </a:p>
          <a:p>
            <a:pPr marL="0" indent="0">
              <a:buNone/>
            </a:pPr>
            <a:r>
              <a:rPr lang="pl-PL" dirty="0"/>
              <a:t>2)  w uzasadnieniu decyzji, niezależnie od wymagań wynikających z przepisów Kodeksu postępowania administracyjnego, podaje informacje o udziale społeczeństwa w postępowaniu oraz o tym, w jaki sposób zostały wzięte pod uwagę i w jakim zakresie zostały uwzględnione uwagi i wnioski zgłoszone w związku z udziałem społeczeństwa.</a:t>
            </a:r>
          </a:p>
          <a:p>
            <a:pPr marL="0" indent="0">
              <a:buNone/>
            </a:pPr>
            <a:r>
              <a:rPr lang="pl-PL" b="1" dirty="0" smtClean="0"/>
              <a:t>Art</a:t>
            </a:r>
            <a:r>
              <a:rPr lang="pl-PL" b="1" dirty="0"/>
              <a:t>.  38. [Podanie do publicznej wiadomości informacji o wydanej decyzji] </a:t>
            </a:r>
            <a:endParaRPr lang="pl-PL" dirty="0"/>
          </a:p>
          <a:p>
            <a:pPr marL="0" indent="0">
              <a:buNone/>
            </a:pPr>
            <a:r>
              <a:rPr lang="pl-PL" dirty="0"/>
              <a:t>Organ właściwy do wydania decyzji podaje do publicznej wiadomości informację o wydanej decyzji i o możliwościach zapoznania się z jej treścią</a:t>
            </a:r>
            <a:r>
              <a:rPr lang="pl-PL" dirty="0" smtClean="0"/>
              <a:t>.</a:t>
            </a:r>
          </a:p>
          <a:p>
            <a:pPr marL="0" indent="0">
              <a:buNone/>
            </a:pPr>
            <a:endParaRPr lang="pl-PL" b="1" dirty="0" smtClean="0"/>
          </a:p>
          <a:p>
            <a:pPr marL="0" indent="0">
              <a:buNone/>
            </a:pPr>
            <a:r>
              <a:rPr lang="pl-PL" b="1" dirty="0" smtClean="0"/>
              <a:t>Art</a:t>
            </a:r>
            <a:r>
              <a:rPr lang="pl-PL" b="1" dirty="0"/>
              <a:t>.  44. [Uprawnienie do uczestniczenia w postępowaniu i wnoszenia środków odwoławczych] </a:t>
            </a:r>
            <a:endParaRPr lang="pl-PL" dirty="0"/>
          </a:p>
          <a:p>
            <a:pPr marL="0" indent="0">
              <a:buNone/>
            </a:pPr>
            <a:r>
              <a:rPr lang="pl-PL" dirty="0"/>
              <a:t>1. </a:t>
            </a:r>
            <a:r>
              <a:rPr lang="pl-PL" b="1" dirty="0"/>
              <a:t>Organizacje ekologiczne</a:t>
            </a:r>
            <a:r>
              <a:rPr lang="pl-PL" dirty="0"/>
              <a:t>, które powołując się na swoje cele statutowe, zgłoszą chęć uczestniczenia w określonym postępowaniu wymagającym udziału społeczeństwa, uczestniczą w nim na prawach strony, jeżeli prowadzą działalność statutową w zakresie ochrony środowiska lub ochrony przyrody, </a:t>
            </a:r>
            <a:r>
              <a:rPr lang="pl-PL" b="1" dirty="0"/>
              <a:t>przez minimum 12 miesięcy przed dniem wszczęcia tego postępowania</a:t>
            </a:r>
            <a:r>
              <a:rPr lang="pl-PL" dirty="0"/>
              <a:t>. Przepisu art. 31 § 4 Kodeksu postępowania administracyjnego nie stosuje się</a:t>
            </a:r>
            <a:r>
              <a:rPr lang="pl-PL" dirty="0" smtClean="0"/>
              <a:t>.</a:t>
            </a:r>
            <a:endParaRPr lang="pl-PL" dirty="0"/>
          </a:p>
        </p:txBody>
      </p:sp>
    </p:spTree>
    <p:extLst>
      <p:ext uri="{BB962C8B-B14F-4D97-AF65-F5344CB8AC3E}">
        <p14:creationId xmlns:p14="http://schemas.microsoft.com/office/powerpoint/2010/main" val="336358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274688"/>
            <a:ext cx="8229600" cy="500969"/>
          </a:xfrm>
        </p:spPr>
        <p:txBody>
          <a:bodyPr>
            <a:normAutofit fontScale="90000"/>
          </a:bodyPr>
          <a:lstStyle/>
          <a:p>
            <a:r>
              <a:rPr lang="pl-PL" altLang="pl-PL" sz="2200" b="1" dirty="0" smtClean="0">
                <a:solidFill>
                  <a:srgbClr val="00B050"/>
                </a:solidFill>
              </a:rPr>
              <a:t/>
            </a:r>
            <a:br>
              <a:rPr lang="pl-PL" altLang="pl-PL" sz="2200" b="1" dirty="0" smtClean="0">
                <a:solidFill>
                  <a:srgbClr val="00B050"/>
                </a:solidFill>
              </a:rPr>
            </a:br>
            <a:r>
              <a:rPr lang="pl-PL" altLang="pl-PL" sz="2200" b="1" dirty="0" smtClean="0">
                <a:solidFill>
                  <a:srgbClr val="00B050"/>
                </a:solidFill>
              </a:rPr>
              <a:t>ustawa </a:t>
            </a:r>
            <a:r>
              <a:rPr lang="pl-PL" altLang="pl-PL" sz="2200" b="1" dirty="0" err="1">
                <a:solidFill>
                  <a:srgbClr val="00B050"/>
                </a:solidFill>
              </a:rPr>
              <a:t>ooś</a:t>
            </a:r>
            <a:r>
              <a:rPr lang="pl-PL" altLang="pl-PL" sz="2200" b="1" dirty="0">
                <a:solidFill>
                  <a:srgbClr val="00B050"/>
                </a:solidFill>
              </a:rPr>
              <a:t>  - u</a:t>
            </a:r>
            <a:r>
              <a:rPr lang="pl-PL" sz="2200" b="1" dirty="0">
                <a:solidFill>
                  <a:srgbClr val="00B050"/>
                </a:solidFill>
              </a:rPr>
              <a:t>dział społeczeństwa w ochronie środowiska</a:t>
            </a:r>
            <a:r>
              <a:rPr lang="pl-PL" sz="3600" dirty="0">
                <a:solidFill>
                  <a:prstClr val="black"/>
                </a:solidFill>
              </a:rPr>
              <a:t/>
            </a:r>
            <a:br>
              <a:rPr lang="pl-PL" sz="3600" dirty="0">
                <a:solidFill>
                  <a:prstClr val="black"/>
                </a:solidFill>
              </a:rPr>
            </a:br>
            <a:endParaRPr lang="pl-PL" dirty="0"/>
          </a:p>
        </p:txBody>
      </p:sp>
      <p:sp>
        <p:nvSpPr>
          <p:cNvPr id="3" name="Symbol zastępczy zawartości 2"/>
          <p:cNvSpPr>
            <a:spLocks noGrp="1"/>
          </p:cNvSpPr>
          <p:nvPr>
            <p:ph idx="1"/>
          </p:nvPr>
        </p:nvSpPr>
        <p:spPr>
          <a:xfrm>
            <a:off x="1338975" y="791936"/>
            <a:ext cx="9323615" cy="5317900"/>
          </a:xfrm>
        </p:spPr>
        <p:txBody>
          <a:bodyPr>
            <a:normAutofit fontScale="25000" lnSpcReduction="20000"/>
          </a:bodyPr>
          <a:lstStyle/>
          <a:p>
            <a:pPr marL="0" indent="0">
              <a:buNone/>
            </a:pPr>
            <a:r>
              <a:rPr lang="pl-PL" sz="7200" dirty="0" smtClean="0"/>
              <a:t>2</a:t>
            </a:r>
            <a:r>
              <a:rPr lang="pl-PL" sz="7200" dirty="0"/>
              <a:t>. </a:t>
            </a:r>
            <a:r>
              <a:rPr lang="pl-PL" sz="7200" b="1" dirty="0"/>
              <a:t>Organizacji ekologicznej służy prawo wniesienia odwołania od decyzji </a:t>
            </a:r>
            <a:r>
              <a:rPr lang="pl-PL" sz="7200" dirty="0"/>
              <a:t>wydanej w postępowaniu wymagającym udziału społeczeństwa, jeżeli jest to uzasadnione celami statutowymi tej organizacji, także w przypadku, gdy nie brała ona udziału w określonym postępowaniu wymagającym udziału społeczeństwa prowadzonym przez organ pierwszej instancji; wniesienie odwołania jest równoznaczne ze zgłoszeniem chęci uczestniczenia w takim postępowaniu. W postępowaniu odwoławczym organizacja uczestniczy na prawach strony</a:t>
            </a:r>
          </a:p>
          <a:p>
            <a:pPr marL="0" indent="0">
              <a:buNone/>
            </a:pPr>
            <a:r>
              <a:rPr lang="pl-PL" sz="7200" dirty="0" smtClean="0"/>
              <a:t>3</a:t>
            </a:r>
            <a:r>
              <a:rPr lang="pl-PL" sz="7200" dirty="0"/>
              <a:t>. </a:t>
            </a:r>
            <a:r>
              <a:rPr lang="pl-PL" sz="7200" b="1" dirty="0"/>
              <a:t>Organizacji ekologicznej służy skarga do sądu administracyjnego </a:t>
            </a:r>
            <a:r>
              <a:rPr lang="pl-PL" sz="7200" dirty="0"/>
              <a:t>od decyzji wydanej w postępowaniu wymagającym udziału społeczeństwa, jeżeli jest to uzasadnione celami statutowymi tej organizacji, także w przypadku, gdy nie brała ona udziału w określonym postępowaniu wymagającym udziału społeczeństwa.</a:t>
            </a:r>
          </a:p>
          <a:p>
            <a:pPr marL="0" indent="0">
              <a:buNone/>
            </a:pPr>
            <a:r>
              <a:rPr lang="pl-PL" sz="7200" dirty="0"/>
              <a:t>4. Na postanowienie o odmowie dopuszczenia do udziału w postępowaniu organizacji ekologicznej służy zażalenie.</a:t>
            </a:r>
            <a:endParaRPr lang="pl-PL" altLang="pl-PL" sz="7200" b="1" dirty="0">
              <a:solidFill>
                <a:srgbClr val="FF0000"/>
              </a:solidFill>
            </a:endParaRPr>
          </a:p>
          <a:p>
            <a:pPr marL="0" indent="0">
              <a:buNone/>
            </a:pPr>
            <a:r>
              <a:rPr lang="pl-PL" altLang="pl-PL" sz="7200" b="1" dirty="0" smtClean="0">
                <a:solidFill>
                  <a:srgbClr val="FF0000"/>
                </a:solidFill>
              </a:rPr>
              <a:t>Ale </a:t>
            </a:r>
            <a:r>
              <a:rPr lang="pl-PL" altLang="pl-PL" sz="7200" b="1" dirty="0">
                <a:solidFill>
                  <a:srgbClr val="FF0000"/>
                </a:solidFill>
              </a:rPr>
              <a:t>nie wyklucza to stosowania przepisów Kpa:</a:t>
            </a:r>
          </a:p>
          <a:p>
            <a:pPr marL="0" indent="0">
              <a:buNone/>
            </a:pPr>
            <a:r>
              <a:rPr lang="pl-PL" altLang="pl-PL" sz="6400" b="1" dirty="0"/>
              <a:t>Art.  31. §  1. Organizacja społeczna może w sprawie dotyczącej innej osoby występować z żądaniem:</a:t>
            </a:r>
          </a:p>
          <a:p>
            <a:pPr marL="0" indent="0">
              <a:buNone/>
            </a:pPr>
            <a:r>
              <a:rPr lang="pl-PL" altLang="pl-PL" sz="6400" b="1" dirty="0"/>
              <a:t>1) wszczęcia postępowania,</a:t>
            </a:r>
          </a:p>
          <a:p>
            <a:pPr marL="0" indent="0">
              <a:buNone/>
            </a:pPr>
            <a:r>
              <a:rPr lang="pl-PL" altLang="pl-PL" sz="6400" b="1" dirty="0"/>
              <a:t>2) dopuszczenia jej do udziału w postępowaniu,</a:t>
            </a:r>
          </a:p>
          <a:p>
            <a:pPr marL="0" indent="0">
              <a:buNone/>
            </a:pPr>
            <a:r>
              <a:rPr lang="pl-PL" altLang="pl-PL" sz="6400" b="1" dirty="0"/>
              <a:t>jeżeli jest to uzasadnione celami statutowymi tej organizacji i gdy przemawia za tym interes społeczny.</a:t>
            </a:r>
          </a:p>
          <a:p>
            <a:pPr marL="0" indent="0">
              <a:buNone/>
            </a:pPr>
            <a:r>
              <a:rPr lang="pl-PL" altLang="pl-PL" sz="6400" dirty="0"/>
              <a:t>§  3. Organizacja społeczna uczestniczy w postępowaniu na prawach strony.</a:t>
            </a:r>
          </a:p>
          <a:p>
            <a:pPr marL="0" indent="0">
              <a:buNone/>
            </a:pPr>
            <a:r>
              <a:rPr lang="pl-PL" altLang="pl-PL" sz="6400" i="1" dirty="0"/>
              <a:t>§  4. Organ administracji publicznej, wszczynając postępowanie w sprawie dotyczącej innej osoby, zawiadamia o tym organizację społeczną, jeżeli uzna, że może ona być zainteresowana udziałem w tym postępowaniu ze względu na swoje cele statutowe, i gdy przemawia za tym interes </a:t>
            </a:r>
            <a:r>
              <a:rPr lang="pl-PL" altLang="pl-PL" sz="6400" i="1" dirty="0" smtClean="0"/>
              <a:t>społeczny – </a:t>
            </a:r>
            <a:r>
              <a:rPr lang="pl-PL" altLang="pl-PL" sz="6400" i="1" dirty="0" smtClean="0">
                <a:solidFill>
                  <a:srgbClr val="FF0000"/>
                </a:solidFill>
              </a:rPr>
              <a:t>nie stosuje się</a:t>
            </a:r>
            <a:endParaRPr lang="pl-PL" altLang="pl-PL" sz="6400" i="1" dirty="0">
              <a:solidFill>
                <a:srgbClr val="FF0000"/>
              </a:solidFill>
            </a:endParaRPr>
          </a:p>
          <a:p>
            <a:pPr marL="0" indent="0">
              <a:buNone/>
            </a:pPr>
            <a:endParaRPr lang="pl-PL" altLang="pl-PL" sz="5600" dirty="0"/>
          </a:p>
          <a:p>
            <a:pPr marL="0" indent="0">
              <a:buNone/>
            </a:pPr>
            <a:endParaRPr lang="pl-PL" altLang="pl-PL" sz="5600" dirty="0"/>
          </a:p>
          <a:p>
            <a:pPr marL="514350" indent="-514350">
              <a:buAutoNum type="arabicPeriod"/>
            </a:pPr>
            <a:endParaRPr lang="pl-PL" altLang="pl-PL" sz="5600" dirty="0"/>
          </a:p>
          <a:p>
            <a:pPr marL="0" indent="0">
              <a:buNone/>
            </a:pPr>
            <a:endParaRPr lang="pl-PL" dirty="0"/>
          </a:p>
        </p:txBody>
      </p:sp>
    </p:spTree>
    <p:extLst>
      <p:ext uri="{BB962C8B-B14F-4D97-AF65-F5344CB8AC3E}">
        <p14:creationId xmlns:p14="http://schemas.microsoft.com/office/powerpoint/2010/main" val="36481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88"/>
            <a:ext cx="10972800" cy="852033"/>
          </a:xfrm>
        </p:spPr>
        <p:txBody>
          <a:bodyPr/>
          <a:lstStyle/>
          <a:p>
            <a:r>
              <a:rPr lang="pl-PL" altLang="pl-PL" sz="2400" b="1" dirty="0">
                <a:solidFill>
                  <a:srgbClr val="00B050"/>
                </a:solidFill>
              </a:rPr>
              <a:t>przedsięwzięcia mogące znacząco oddziaływać na środowisko</a:t>
            </a:r>
            <a:endParaRPr lang="pl-PL" dirty="0"/>
          </a:p>
        </p:txBody>
      </p:sp>
      <p:sp>
        <p:nvSpPr>
          <p:cNvPr id="3" name="Symbol zastępczy zawartości 2"/>
          <p:cNvSpPr>
            <a:spLocks noGrp="1"/>
          </p:cNvSpPr>
          <p:nvPr>
            <p:ph idx="1"/>
          </p:nvPr>
        </p:nvSpPr>
        <p:spPr>
          <a:xfrm>
            <a:off x="791939" y="1126675"/>
            <a:ext cx="10417628" cy="4999493"/>
          </a:xfrm>
        </p:spPr>
        <p:txBody>
          <a:bodyPr>
            <a:normAutofit fontScale="47500" lnSpcReduction="20000"/>
          </a:bodyPr>
          <a:lstStyle/>
          <a:p>
            <a:pPr algn="just">
              <a:buNone/>
            </a:pPr>
            <a:r>
              <a:rPr lang="pl-PL" altLang="pl-PL" sz="3800" b="1" dirty="0"/>
              <a:t>Zgodnie z art. 59.</a:t>
            </a:r>
            <a:r>
              <a:rPr lang="pl-PL" altLang="pl-PL" sz="3800" dirty="0"/>
              <a:t> </a:t>
            </a:r>
            <a:r>
              <a:rPr lang="pl-PL" altLang="pl-PL" sz="3800" b="1" dirty="0"/>
              <a:t>ustawy </a:t>
            </a:r>
            <a:r>
              <a:rPr lang="pl-PL" altLang="pl-PL" sz="3800" b="1" dirty="0" err="1"/>
              <a:t>ooś</a:t>
            </a:r>
            <a:r>
              <a:rPr lang="pl-PL" altLang="pl-PL" sz="3800" b="1" dirty="0"/>
              <a:t> przeprowadzenia oceny oddziaływania przedsięwzięcia na środowisko wymaga realizacja następujących planowanych przedsięwzięć mogących znacząco oddziaływać na środowisko:</a:t>
            </a:r>
            <a:endParaRPr lang="pl-PL" altLang="pl-PL" sz="3800" b="1" dirty="0">
              <a:cs typeface="Times New Roman" pitchFamily="18" charset="0"/>
            </a:endParaRPr>
          </a:p>
          <a:p>
            <a:pPr algn="just">
              <a:buNone/>
            </a:pPr>
            <a:r>
              <a:rPr lang="pl-PL" altLang="pl-PL" sz="3800" dirty="0"/>
              <a:t>  1)   planowanego przedsięwzięcia </a:t>
            </a:r>
            <a:r>
              <a:rPr lang="pl-PL" altLang="pl-PL" sz="3800" u="sng" dirty="0"/>
              <a:t>mogącego zawsze znacząco </a:t>
            </a:r>
            <a:r>
              <a:rPr lang="pl-PL" altLang="pl-PL" sz="3800" dirty="0"/>
              <a:t>oddziaływać na środowisko  (grupa I);</a:t>
            </a:r>
            <a:endParaRPr lang="pl-PL" altLang="pl-PL" sz="3800" dirty="0">
              <a:cs typeface="Times New Roman" pitchFamily="18" charset="0"/>
            </a:endParaRPr>
          </a:p>
          <a:p>
            <a:pPr algn="just">
              <a:buNone/>
            </a:pPr>
            <a:r>
              <a:rPr lang="pl-PL" altLang="pl-PL" sz="3800" dirty="0"/>
              <a:t>   2) planowanego przedsięwzięcia </a:t>
            </a:r>
            <a:r>
              <a:rPr lang="pl-PL" altLang="pl-PL" sz="3800" u="sng" dirty="0"/>
              <a:t>mogącego potencjalnie </a:t>
            </a:r>
            <a:r>
              <a:rPr lang="pl-PL" altLang="pl-PL" sz="3800" dirty="0"/>
              <a:t>znacząco oddziaływać na środowisko, jeżeli obowiązek przeprowadzenia oceny oddziaływania przedsięwzięcia na środowisko został stwierdzony na podstawie art. 63 ust. 1 ustawy </a:t>
            </a:r>
            <a:r>
              <a:rPr lang="pl-PL" altLang="pl-PL" sz="3800" dirty="0" err="1"/>
              <a:t>ooś</a:t>
            </a:r>
            <a:r>
              <a:rPr lang="pl-PL" altLang="pl-PL" sz="3800" dirty="0"/>
              <a:t> (grupa II).</a:t>
            </a:r>
          </a:p>
          <a:p>
            <a:pPr algn="just">
              <a:lnSpc>
                <a:spcPct val="80000"/>
              </a:lnSpc>
              <a:buNone/>
            </a:pPr>
            <a:endParaRPr lang="pl-PL" altLang="pl-PL" dirty="0">
              <a:cs typeface="Times New Roman" pitchFamily="18" charset="0"/>
            </a:endParaRPr>
          </a:p>
          <a:p>
            <a:pPr algn="just">
              <a:lnSpc>
                <a:spcPct val="90000"/>
              </a:lnSpc>
              <a:buNone/>
            </a:pPr>
            <a:r>
              <a:rPr lang="pl-PL" altLang="pl-PL" b="1" dirty="0"/>
              <a:t>Realizacja planowanego przedsięwzięcia innego niż określone w ust. 1 wymaga przeprowadzenia oceny oddziaływania przedsięwzięcia </a:t>
            </a:r>
            <a:r>
              <a:rPr lang="pl-PL" altLang="pl-PL" b="1" u="sng" dirty="0"/>
              <a:t>na obszar Natura 2000</a:t>
            </a:r>
            <a:r>
              <a:rPr lang="pl-PL" altLang="pl-PL" b="1" dirty="0"/>
              <a:t>, jeżeli:</a:t>
            </a:r>
            <a:endParaRPr lang="pl-PL" altLang="pl-PL" b="1" dirty="0">
              <a:cs typeface="Times New Roman" pitchFamily="18" charset="0"/>
            </a:endParaRPr>
          </a:p>
          <a:p>
            <a:pPr algn="just">
              <a:lnSpc>
                <a:spcPct val="90000"/>
              </a:lnSpc>
              <a:buNone/>
            </a:pPr>
            <a:r>
              <a:rPr lang="pl-PL" altLang="pl-PL" dirty="0"/>
              <a:t>  1)   przedsięwzięcie to może znacząco oddziaływać na obszar Natura 2000, a nie jest bezpośrednio związane z ochroną tego obszaru lub nie wynika z tej ochrony;</a:t>
            </a:r>
            <a:endParaRPr lang="pl-PL" altLang="pl-PL" dirty="0">
              <a:cs typeface="Times New Roman" pitchFamily="18" charset="0"/>
            </a:endParaRPr>
          </a:p>
          <a:p>
            <a:pPr algn="just">
              <a:lnSpc>
                <a:spcPct val="90000"/>
              </a:lnSpc>
              <a:buNone/>
            </a:pPr>
            <a:r>
              <a:rPr lang="pl-PL" altLang="pl-PL" dirty="0"/>
              <a:t>    2) obowiązek przeprowadzenia oceny oddziaływania przedsięwzięcia na obszar Natura 2000 został stwierdzony na podstawie art. 96 ust. 1. ustawy </a:t>
            </a:r>
            <a:r>
              <a:rPr lang="pl-PL" altLang="pl-PL" dirty="0" err="1" smtClean="0"/>
              <a:t>ooś</a:t>
            </a:r>
            <a:endParaRPr lang="pl-PL" altLang="pl-PL" dirty="0" smtClean="0"/>
          </a:p>
          <a:p>
            <a:pPr algn="just">
              <a:lnSpc>
                <a:spcPct val="90000"/>
              </a:lnSpc>
              <a:buNone/>
            </a:pPr>
            <a:endParaRPr lang="pl-PL" altLang="pl-PL" b="1" dirty="0" smtClean="0"/>
          </a:p>
          <a:p>
            <a:pPr algn="just">
              <a:lnSpc>
                <a:spcPct val="90000"/>
              </a:lnSpc>
              <a:buNone/>
            </a:pPr>
            <a:r>
              <a:rPr lang="pl-PL" altLang="pl-PL" b="1" dirty="0" smtClean="0"/>
              <a:t>Rodzaje </a:t>
            </a:r>
            <a:r>
              <a:rPr lang="pl-PL" altLang="pl-PL" b="1" dirty="0"/>
              <a:t>przedsięwzięć zaliczanych do mogących zawsze znacząco oddziaływać na środowisko (grupa I) i mogących potencjalnie znacząco oddziaływać na środowisko (grupa II) oraz przypadki, gdy zmiany dokonywane w obiektach są kwalifikowane jako przedsięwzięcia grupy I albo II określa </a:t>
            </a:r>
            <a:r>
              <a:rPr lang="pl-PL" altLang="pl-PL" i="1" dirty="0" smtClean="0">
                <a:solidFill>
                  <a:srgbClr val="00B050"/>
                </a:solidFill>
              </a:rPr>
              <a:t>od</a:t>
            </a:r>
            <a:r>
              <a:rPr lang="pl-PL" altLang="pl-PL" b="1" dirty="0" smtClean="0"/>
              <a:t> </a:t>
            </a:r>
            <a:r>
              <a:rPr lang="pl-PL" altLang="pl-PL" sz="3600" i="1" dirty="0" smtClean="0">
                <a:solidFill>
                  <a:srgbClr val="0000FF"/>
                </a:solidFill>
              </a:rPr>
              <a:t>   </a:t>
            </a:r>
            <a:r>
              <a:rPr lang="pl-PL" altLang="pl-PL" i="1" dirty="0">
                <a:solidFill>
                  <a:srgbClr val="00B050"/>
                </a:solidFill>
              </a:rPr>
              <a:t>15 listopada 2010 r.</a:t>
            </a:r>
            <a:endParaRPr lang="pl-PL" altLang="pl-PL" dirty="0">
              <a:solidFill>
                <a:srgbClr val="00B050"/>
              </a:solidFill>
            </a:endParaRPr>
          </a:p>
          <a:p>
            <a:pPr algn="just">
              <a:lnSpc>
                <a:spcPct val="90000"/>
              </a:lnSpc>
              <a:buNone/>
            </a:pPr>
            <a:r>
              <a:rPr lang="pl-PL" altLang="pl-PL" sz="2900" b="1" dirty="0">
                <a:solidFill>
                  <a:srgbClr val="00B050"/>
                </a:solidFill>
              </a:rPr>
              <a:t> </a:t>
            </a:r>
            <a:r>
              <a:rPr lang="pl-PL" altLang="pl-PL" sz="3800" b="1" i="1" dirty="0">
                <a:solidFill>
                  <a:srgbClr val="00B050"/>
                </a:solidFill>
              </a:rPr>
              <a:t>Rozporządzenie Rady Ministrów dnia 9 listopada 2010 r. w sprawie przedsięwzięć mogących znacząco oddziaływać na środowisko  </a:t>
            </a:r>
            <a:r>
              <a:rPr lang="pl-PL" altLang="pl-PL" sz="2800" i="1" u="sng" dirty="0">
                <a:solidFill>
                  <a:srgbClr val="00B050"/>
                </a:solidFill>
              </a:rPr>
              <a:t>(</a:t>
            </a:r>
            <a:r>
              <a:rPr lang="pl-PL" altLang="pl-PL" sz="2800" b="1" i="1" u="sng" dirty="0" err="1">
                <a:solidFill>
                  <a:srgbClr val="00B050"/>
                </a:solidFill>
              </a:rPr>
              <a:t>t.j</a:t>
            </a:r>
            <a:r>
              <a:rPr lang="pl-PL" altLang="pl-PL" sz="2800" b="1" i="1" u="sng" dirty="0">
                <a:solidFill>
                  <a:srgbClr val="00B050"/>
                </a:solidFill>
              </a:rPr>
              <a:t>. Dz.U.2016.71 z dnia 2016.01.18</a:t>
            </a:r>
            <a:r>
              <a:rPr lang="pl-PL" altLang="pl-PL" sz="2800" b="1" i="1" dirty="0">
                <a:solidFill>
                  <a:srgbClr val="00B050"/>
                </a:solidFill>
              </a:rPr>
              <a:t>)</a:t>
            </a:r>
            <a:r>
              <a:rPr lang="pl-PL" altLang="pl-PL" sz="2800" dirty="0"/>
              <a:t> </a:t>
            </a:r>
          </a:p>
          <a:p>
            <a:pPr algn="just">
              <a:lnSpc>
                <a:spcPct val="90000"/>
              </a:lnSpc>
              <a:buNone/>
            </a:pPr>
            <a:endParaRPr lang="pl-PL" altLang="pl-PL" sz="2800" dirty="0"/>
          </a:p>
          <a:p>
            <a:pPr algn="just">
              <a:lnSpc>
                <a:spcPct val="90000"/>
              </a:lnSpc>
              <a:buNone/>
            </a:pPr>
            <a:r>
              <a:rPr lang="pl-PL" altLang="pl-PL" sz="3600" b="1" dirty="0"/>
              <a:t>Dla w/w planowanych przedsięwzięć wymagane jest uzyskanie decyzji o środowiskowych uwarunkowaniach zgody na realizację przedsięwzięcia (decyzji środowiskowej)</a:t>
            </a:r>
          </a:p>
          <a:p>
            <a:pPr algn="just">
              <a:lnSpc>
                <a:spcPct val="90000"/>
              </a:lnSpc>
              <a:buNone/>
            </a:pPr>
            <a:endParaRPr lang="pl-PL" altLang="pl-PL" sz="5100" b="1" dirty="0">
              <a:cs typeface="Times New Roman" pitchFamily="18" charset="0"/>
            </a:endParaRPr>
          </a:p>
          <a:p>
            <a:pPr>
              <a:lnSpc>
                <a:spcPct val="90000"/>
              </a:lnSpc>
              <a:buNone/>
            </a:pPr>
            <a:endParaRPr lang="pl-PL" altLang="pl-PL" dirty="0"/>
          </a:p>
          <a:p>
            <a:pPr>
              <a:lnSpc>
                <a:spcPct val="80000"/>
              </a:lnSpc>
              <a:buNone/>
            </a:pPr>
            <a:endParaRPr lang="pl-PL" altLang="pl-PL" dirty="0"/>
          </a:p>
          <a:p>
            <a:pPr marL="0" indent="0">
              <a:buNone/>
            </a:pPr>
            <a:endParaRPr lang="pl-PL" dirty="0"/>
          </a:p>
        </p:txBody>
      </p:sp>
    </p:spTree>
    <p:extLst>
      <p:ext uri="{BB962C8B-B14F-4D97-AF65-F5344CB8AC3E}">
        <p14:creationId xmlns:p14="http://schemas.microsoft.com/office/powerpoint/2010/main" val="2163219652"/>
      </p:ext>
    </p:extLst>
  </p:cSld>
  <p:clrMapOvr>
    <a:masterClrMapping/>
  </p:clrMapOvr>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2212</TotalTime>
  <Words>7394</Words>
  <Application>Microsoft Office PowerPoint</Application>
  <PresentationFormat>Niestandardowy</PresentationFormat>
  <Paragraphs>617</Paragraphs>
  <Slides>67</Slides>
  <Notes>0</Notes>
  <HiddenSlides>0</HiddenSlides>
  <MMClips>0</MMClips>
  <ScaleCrop>false</ScaleCrop>
  <HeadingPairs>
    <vt:vector size="4" baseType="variant">
      <vt:variant>
        <vt:lpstr>Motyw</vt:lpstr>
      </vt:variant>
      <vt:variant>
        <vt:i4>4</vt:i4>
      </vt:variant>
      <vt:variant>
        <vt:lpstr>Tytuły slajdów</vt:lpstr>
      </vt:variant>
      <vt:variant>
        <vt:i4>67</vt:i4>
      </vt:variant>
    </vt:vector>
  </HeadingPairs>
  <TitlesOfParts>
    <vt:vector size="71" baseType="lpstr">
      <vt:lpstr>1_Motyw pakietu Office</vt:lpstr>
      <vt:lpstr>Motyw pakietu Office</vt:lpstr>
      <vt:lpstr>3_Motyw pakietu Office</vt:lpstr>
      <vt:lpstr>4_Motyw pakietu Office</vt:lpstr>
      <vt:lpstr>  Ochrona środowiska </vt:lpstr>
      <vt:lpstr>Akty prawne</vt:lpstr>
      <vt:lpstr>ustawa ooś</vt:lpstr>
      <vt:lpstr>ustawa ooś - definicje</vt:lpstr>
      <vt:lpstr>ustawa ooś - definicje</vt:lpstr>
      <vt:lpstr> ustawa ooś  - udział społeczeństwa w ochronie środowiska </vt:lpstr>
      <vt:lpstr> ustawa ooś  - udział społeczeństwa w ochronie środowiska </vt:lpstr>
      <vt:lpstr> ustawa ooś  - udział społeczeństwa w ochronie środowiska </vt:lpstr>
      <vt:lpstr>przedsięwzięcia mogące znacząco oddziaływać na środowisko</vt:lpstr>
      <vt:lpstr>Rozporządzenie Rady Ministrów dnia 9 listopada 2010 r. w sprawie przedsięwzięć mogących znacząco oddziaływać na środowisko</vt:lpstr>
      <vt:lpstr>Rozporządzenie Rady Ministrów dnia 9 listopada 2010 r. w sprawie przedsięwzięć mogących znacząco oddziaływać na środowisko</vt:lpstr>
      <vt:lpstr>Rozporządzenie Rady Ministrów dnia 9 listopada 2010 r. w sprawie przedsięwzięć mogących znacząco oddziaływać na środowisko</vt:lpstr>
      <vt:lpstr>Rozporządzenie Rady Ministrów dnia 9 listopada 2010 r. w sprawie przedsięwzięć mogących znacząco oddziaływać na środowisko</vt:lpstr>
      <vt:lpstr>Rozporządzenie Rady Ministrów dnia 9 listopada 2010 r. w sprawie przedsięwzięć mogących znacząco oddziaływać na środowisko</vt:lpstr>
      <vt:lpstr>Ocena oddziaływania na środowisko</vt:lpstr>
      <vt:lpstr>Prezentacja programu PowerPoint</vt:lpstr>
      <vt:lpstr>Prezentacja programu PowerPoint</vt:lpstr>
      <vt:lpstr>ustawa ooś</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 ustawa ooś - karta informacyjna przedsięwzięcia]    </vt:lpstr>
      <vt:lpstr> ustawa ooś - karta informacyjna przedsięwzięcia]  </vt:lpstr>
      <vt:lpstr>ustawa ooś  - stwierdzenie obowiązku przeprowadzenia oceny oddziaływania przedsięwzięcia na środowisko</vt:lpstr>
      <vt:lpstr>ustawa ooś  - stwierdzenie obowiązku przeprowadzenia oceny oddziaływania przedsięwzięcia na środowisko</vt:lpstr>
      <vt:lpstr>ustawa ooś  - stwierdzenie obowiązku przeprowadzenia oceny oddziaływania przedsięwzięcia na środowisko</vt:lpstr>
      <vt:lpstr>ustawa ooś</vt:lpstr>
      <vt:lpstr>ustawa ooś - raport o oddziaływaniu przedsięwzięcia na środowisko </vt:lpstr>
      <vt:lpstr>ustawa ooś - raport o oddziaływaniu przedsięwzięcia na środowisko </vt:lpstr>
      <vt:lpstr>ustawa ooś - raport o oddziaływaniu przedsięwzięcia na środowisko </vt:lpstr>
      <vt:lpstr>ustawa ooś - raport o oddziaływaniu przedsięwzięcia na środowisko </vt:lpstr>
      <vt:lpstr>ustawa ooś - raport o oddziaływaniu przedsięwzięcia na środowisko </vt:lpstr>
      <vt:lpstr>ustawa ooś - raport o oddziaływaniu przedsięwzięcia na środowisko </vt:lpstr>
      <vt:lpstr>ustawa ooś - raport o oddziaływaniu przedsięwzięcia na środowisko </vt:lpstr>
      <vt:lpstr>ustawa ooś - decyzja o środowiskowych uwarunkowaniach </vt:lpstr>
      <vt:lpstr>Organy opiniujące na etapie scopingu i screeningu  -  art. 64 ust 1 ustawy ooś:</vt:lpstr>
      <vt:lpstr>Organy opiniujące/ uzgadniające na etapie oceny oś  -   art. 77 ust. 1 ustawy ooś:</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Ustawa z dnia 10 kwietnia 2003 r. o szczególnych zasadach przygotowania i realizacji inwestycji w zakresie dróg publicznych</vt:lpstr>
      <vt:lpstr>ustawa ooś - decyzja o środowiskowych uwarunkowaniach </vt:lpstr>
      <vt:lpstr>ustawa ooś - decyzja o środowiskowych uwarunkowaniach </vt:lpstr>
      <vt:lpstr>ustawa ooś - decyzja o środowiskowych uwarunkowaniach </vt:lpstr>
      <vt:lpstr>ustawa ooś - decyzja o środowiskowych uwarunkowaniach </vt:lpstr>
      <vt:lpstr>Prezentacja programu PowerPoint</vt:lpstr>
      <vt:lpstr>ustawa ooś - przedsięwzięcia mogące potencjalnie znacząco oddziaływać na obszar Natura 2000</vt:lpstr>
      <vt:lpstr>zmiany klimatu w ooś</vt:lpstr>
      <vt:lpstr>zmiany klimatu w ooś</vt:lpstr>
      <vt:lpstr>zmiany klimatu w ooś</vt:lpstr>
      <vt:lpstr>zmiany klimatu w ooś</vt:lpstr>
      <vt:lpstr>zmiany klimatu w ooś</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Ochrona środowiska</dc:title>
  <dc:creator>dom</dc:creator>
  <cp:lastModifiedBy>Alicja AM. Majewska</cp:lastModifiedBy>
  <cp:revision>83</cp:revision>
  <dcterms:created xsi:type="dcterms:W3CDTF">2018-09-24T16:27:44Z</dcterms:created>
  <dcterms:modified xsi:type="dcterms:W3CDTF">2018-10-15T12:08:14Z</dcterms:modified>
</cp:coreProperties>
</file>